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3" r:id="rId4"/>
  </p:sldMasterIdLst>
  <p:notesMasterIdLst>
    <p:notesMasterId r:id="rId35"/>
  </p:notesMasterIdLst>
  <p:handoutMasterIdLst>
    <p:handoutMasterId r:id="rId36"/>
  </p:handoutMasterIdLst>
  <p:sldIdLst>
    <p:sldId id="283" r:id="rId5"/>
    <p:sldId id="758" r:id="rId6"/>
    <p:sldId id="759" r:id="rId7"/>
    <p:sldId id="760" r:id="rId8"/>
    <p:sldId id="783" r:id="rId9"/>
    <p:sldId id="804" r:id="rId10"/>
    <p:sldId id="797" r:id="rId11"/>
    <p:sldId id="764" r:id="rId12"/>
    <p:sldId id="743" r:id="rId13"/>
    <p:sldId id="791" r:id="rId14"/>
    <p:sldId id="792" r:id="rId15"/>
    <p:sldId id="778" r:id="rId16"/>
    <p:sldId id="807" r:id="rId17"/>
    <p:sldId id="790" r:id="rId18"/>
    <p:sldId id="802" r:id="rId19"/>
    <p:sldId id="800" r:id="rId20"/>
    <p:sldId id="808" r:id="rId21"/>
    <p:sldId id="772" r:id="rId22"/>
    <p:sldId id="809" r:id="rId23"/>
    <p:sldId id="810" r:id="rId24"/>
    <p:sldId id="736" r:id="rId25"/>
    <p:sldId id="811" r:id="rId26"/>
    <p:sldId id="812" r:id="rId27"/>
    <p:sldId id="782" r:id="rId28"/>
    <p:sldId id="769" r:id="rId29"/>
    <p:sldId id="293" r:id="rId30"/>
    <p:sldId id="803" r:id="rId31"/>
    <p:sldId id="784" r:id="rId32"/>
    <p:sldId id="786" r:id="rId33"/>
    <p:sldId id="799" r:id="rId34"/>
  </p:sldIdLst>
  <p:sldSz cx="12192000" cy="6858000"/>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00518E-4537-884E-E2F5-F9964EC8F0BD}" name="Kevin" initials="K" userId="S::kevin.wesendrup@wi.uni-muenster.de::97fa1246-b42f-4342-974d-57b600c7571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euchert, Markus" initials="HM" lastIdx="1" clrIdx="0">
    <p:extLst>
      <p:ext uri="{19B8F6BF-5375-455C-9EA6-DF929625EA0E}">
        <p15:presenceInfo xmlns:p15="http://schemas.microsoft.com/office/powerpoint/2012/main" userId="S-1-5-21-3563042444-3166535624-2248634661-33058" providerId="AD"/>
      </p:ext>
    </p:extLst>
  </p:cmAuthor>
  <p:cmAuthor id="2" name="Wesendrup, Kevin" initials="WK" lastIdx="23" clrIdx="1">
    <p:extLst>
      <p:ext uri="{19B8F6BF-5375-455C-9EA6-DF929625EA0E}">
        <p15:presenceInfo xmlns:p15="http://schemas.microsoft.com/office/powerpoint/2012/main" userId="S-1-5-21-3563042444-3166535624-2248634661-83257" providerId="AD"/>
      </p:ext>
    </p:extLst>
  </p:cmAuthor>
  <p:cmAuthor id="3" name="Bernd Hellingrath" initials="BH" lastIdx="12" clrIdx="2">
    <p:extLst>
      <p:ext uri="{19B8F6BF-5375-455C-9EA6-DF929625EA0E}">
        <p15:presenceInfo xmlns:p15="http://schemas.microsoft.com/office/powerpoint/2012/main" userId="264c6276d06c6f8a" providerId="Windows Live"/>
      </p:ext>
    </p:extLst>
  </p:cmAuthor>
  <p:cmAuthor id="4" name="wiwi\w_kevi02" initials="w" lastIdx="15" clrIdx="3">
    <p:extLst>
      <p:ext uri="{19B8F6BF-5375-455C-9EA6-DF929625EA0E}">
        <p15:presenceInfo xmlns:p15="http://schemas.microsoft.com/office/powerpoint/2012/main" userId="wiwi\w_kevi02" providerId="None"/>
      </p:ext>
    </p:extLst>
  </p:cmAuthor>
  <p:cmAuthor id="5" name="Wagner, Carolin" initials="WC" lastIdx="5" clrIdx="4">
    <p:extLst>
      <p:ext uri="{19B8F6BF-5375-455C-9EA6-DF929625EA0E}">
        <p15:presenceInfo xmlns:p15="http://schemas.microsoft.com/office/powerpoint/2012/main" userId="S-1-5-21-3563042444-3166535624-2248634661-751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185D"/>
    <a:srgbClr val="858A9F"/>
    <a:srgbClr val="9AC94C"/>
    <a:srgbClr val="143164"/>
    <a:srgbClr val="F4FFD1"/>
    <a:srgbClr val="39393B"/>
    <a:srgbClr val="FE0000"/>
    <a:srgbClr val="595959"/>
    <a:srgbClr val="910830"/>
    <a:srgbClr val="5858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3FEF9DA-6794-4BE8-A12E-2D652123F822}">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Helle Formatvorlag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3FEF9DA-6794-4BE8-A12E-2D652123F822}" styleName="ERCIS Custom Style">
    <a:wholeTbl>
      <a:tcTxStyle>
        <a:fontRef idx="minor">
          <a:scrgbClr r="0" g="0" b="0"/>
        </a:fontRef>
        <a:srgbClr val="5E5E5D"/>
      </a:tcTxStyle>
      <a:tcStyle>
        <a:tcBdr>
          <a:left>
            <a:ln>
              <a:noFill/>
            </a:ln>
          </a:left>
          <a:right>
            <a:ln>
              <a:noFill/>
            </a:ln>
          </a:right>
          <a:top>
            <a:ln>
              <a:noFill/>
            </a:ln>
          </a:top>
          <a:bottom>
            <a:ln>
              <a:noFill/>
            </a:ln>
          </a:bottom>
          <a:insideH>
            <a:ln>
              <a:noFill/>
            </a:ln>
          </a:insideH>
          <a:insideV>
            <a:ln w="12700" cmpd="sng">
              <a:solidFill>
                <a:srgbClr val="5E5E5D"/>
              </a:solidFill>
            </a:ln>
          </a:insideV>
        </a:tcBdr>
        <a:fill>
          <a:solidFill>
            <a:schemeClr val="lt1"/>
          </a:solidFill>
        </a:fill>
      </a:tcStyle>
    </a:wholeTbl>
    <a:band1H>
      <a:tcStyle>
        <a:tcBdr/>
        <a:fill>
          <a:solidFill>
            <a:srgbClr val="E7E6E6"/>
          </a:solidFill>
        </a:fill>
      </a:tcStyle>
    </a:band1H>
    <a:band1V>
      <a:tcStyle>
        <a:tcBdr/>
        <a:fill>
          <a:solidFill>
            <a:schemeClr val="dk1">
              <a:tint val="2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right>
            <a:ln>
              <a:solidFill>
                <a:srgbClr val="5E5E5D"/>
              </a:solidFill>
            </a:ln>
          </a:right>
        </a:tcBdr>
        <a:fill>
          <a:solidFill>
            <a:schemeClr val="accent3"/>
          </a:solidFill>
        </a:fill>
      </a:tcStyle>
    </a:firstCol>
    <a:lastRow>
      <a:tcTxStyle b="on"/>
      <a:tcStyle>
        <a:tcBdr>
          <a:top>
            <a:ln w="5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rgbClr val="910830"/>
      </a:tcTxStyle>
      <a:tcStyle>
        <a:tcBdr>
          <a:bottom>
            <a:ln w="28575" cmpd="sng">
              <a:solidFill>
                <a:srgbClr val="5E5E5D"/>
              </a:solidFill>
            </a:ln>
          </a:bottom>
        </a:tcBdr>
        <a:fill>
          <a:noFill/>
        </a:fill>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65947" autoAdjust="0"/>
  </p:normalViewPr>
  <p:slideViewPr>
    <p:cSldViewPr snapToGrid="0">
      <p:cViewPr varScale="1">
        <p:scale>
          <a:sx n="70" d="100"/>
          <a:sy n="70" d="100"/>
        </p:scale>
        <p:origin x="2010" y="6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21" d="100"/>
          <a:sy n="121" d="100"/>
        </p:scale>
        <p:origin x="4086"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1181BA-6EEE-4FC7-A97D-DA71A0FBAD42}" type="datetimeFigureOut">
              <a:rPr lang="en-US" smtClean="0"/>
              <a:t>2/6/2024</a:t>
            </a:fld>
            <a:endParaRPr lang="en-US"/>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1D7478-62C2-4FFE-9DF3-A85768F7903C}" type="slidenum">
              <a:rPr lang="en-US" smtClean="0"/>
              <a:t>‹#›</a:t>
            </a:fld>
            <a:endParaRPr lang="en-US"/>
          </a:p>
        </p:txBody>
      </p:sp>
    </p:spTree>
    <p:extLst>
      <p:ext uri="{BB962C8B-B14F-4D97-AF65-F5344CB8AC3E}">
        <p14:creationId xmlns:p14="http://schemas.microsoft.com/office/powerpoint/2010/main" val="27636171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65195E-0034-4594-ADB6-A8532B18FEDC}" type="datetimeFigureOut">
              <a:rPr lang="en-US" smtClean="0"/>
              <a:t>2/6/2024</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92E001-9777-449C-9F4D-E831EF9DBAB5}" type="slidenum">
              <a:rPr lang="en-US" smtClean="0"/>
              <a:t>‹#›</a:t>
            </a:fld>
            <a:endParaRPr lang="en-US"/>
          </a:p>
        </p:txBody>
      </p:sp>
    </p:spTree>
    <p:extLst>
      <p:ext uri="{BB962C8B-B14F-4D97-AF65-F5344CB8AC3E}">
        <p14:creationId xmlns:p14="http://schemas.microsoft.com/office/powerpoint/2010/main" val="4283764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algn="l"/>
                <a:r>
                  <a:rPr lang="en-US" b="1" dirty="0"/>
                  <a:t>Prognostic Horizon: </a:t>
                </a:r>
                <a:r>
                  <a:rPr lang="en-US" sz="1800" b="0" i="0" u="none" strike="noStrike" baseline="0" dirty="0">
                    <a:latin typeface="Times-Roman"/>
                  </a:rPr>
                  <a:t>This metric is mentioned in the "Electronics Prognostics R&amp;D Needs Definition" presentation [49], but not explicitly defined. We suggest the following definition: Prognostic Horizon is the difference between the current time index </a:t>
                </a:r>
                <a:r>
                  <a:rPr lang="en-US" sz="1800" b="0" i="1" u="none" strike="noStrike" baseline="0" dirty="0" err="1">
                    <a:latin typeface="Times-Italic"/>
                  </a:rPr>
                  <a:t>i</a:t>
                </a:r>
                <a:r>
                  <a:rPr lang="en-US" sz="1800" b="0" i="1" u="none" strike="noStrike" baseline="0" dirty="0">
                    <a:latin typeface="Times-Italic"/>
                  </a:rPr>
                  <a:t> </a:t>
                </a:r>
                <a:r>
                  <a:rPr lang="en-US" sz="1800" b="0" i="0" u="none" strike="noStrike" baseline="0" dirty="0">
                    <a:latin typeface="Times-Roman"/>
                  </a:rPr>
                  <a:t>and </a:t>
                </a:r>
                <a:r>
                  <a:rPr lang="en-US" sz="1800" b="0" i="1" u="none" strike="noStrike" baseline="0" dirty="0">
                    <a:latin typeface="Times-Italic"/>
                  </a:rPr>
                  <a:t>EOP </a:t>
                </a:r>
                <a:r>
                  <a:rPr lang="en-US" sz="1800" b="0" i="0" u="none" strike="noStrike" baseline="0" dirty="0">
                    <a:latin typeface="Times-Roman"/>
                  </a:rPr>
                  <a:t>utilizing data accumulated up to the time index provided the prediction meets desired specifications</a:t>
                </a:r>
              </a:p>
              <a:p>
                <a:pPr algn="l"/>
                <a:r>
                  <a:rPr lang="en-US" sz="1800" b="1" i="0" u="none" strike="noStrike" baseline="0" dirty="0">
                    <a:latin typeface="Times-Roman"/>
                  </a:rPr>
                  <a:t>Reduced Feature Set Robustness: </a:t>
                </a:r>
                <a:r>
                  <a:rPr lang="en-US" sz="1800" b="0" i="0" u="none" strike="noStrike" baseline="0" dirty="0">
                    <a:latin typeface="Times-Roman"/>
                  </a:rPr>
                  <a:t>Calculates the effect of an arbitrarily reduced feature set on </a:t>
                </a:r>
                <a:r>
                  <a:rPr lang="en-US" sz="1800" b="0" i="1" u="none" strike="noStrike" baseline="0" dirty="0">
                    <a:latin typeface="Times-Italic"/>
                  </a:rPr>
                  <a:t>M </a:t>
                </a:r>
                <a:r>
                  <a:rPr lang="en-US" sz="1800" b="0" i="0" u="none" strike="noStrike" baseline="0" dirty="0">
                    <a:latin typeface="Times-Roman"/>
                  </a:rPr>
                  <a:t>This metric does not make a distinction between the essential features of a feature set and the more ancillary ones (as pertinent to the algorithm under consideration). is simply meant to provide a common way to perform quantitative assessment of the consequences of feature (or features) removal. For instance, loss of signal from an an actuator vibration sensor may make the accuracy of RUL estimates unacceptable, while loss of the ambient pressure sensor could still allow useful predictions to be made. In certain fields, such as military aerospace, the tolerance of an algorithm to sensor loss is likely to be an important consideration</a:t>
                </a:r>
              </a:p>
              <a:p>
                <a:pPr algn="l"/>
                <a:r>
                  <a:rPr lang="en-US" sz="1800" b="1" i="0" u="none" strike="noStrike" baseline="0" dirty="0">
                    <a:latin typeface="Times-Roman"/>
                  </a:rPr>
                  <a:t>Prediction Spread: </a:t>
                </a:r>
                <a:r>
                  <a:rPr lang="en-US" sz="1800" b="0" i="0" u="none" strike="noStrike" baseline="0" dirty="0">
                    <a:latin typeface="Times-Roman"/>
                  </a:rPr>
                  <a:t>This quantifies the variance of prediction over time for any UUT can be computed over any accuracy or precision based metric</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lang="de-DE" sz="1800" b="1" i="0" smtClean="0">
                        <a:solidFill>
                          <a:srgbClr val="FF0000"/>
                        </a:solidFill>
                        <a:latin typeface="Cambria Math" panose="02040503050406030204" pitchFamily="18" charset="0"/>
                      </a:rPr>
                      <m:t>α</m:t>
                    </m:r>
                    <m:r>
                      <m:rPr>
                        <m:nor/>
                      </m:rPr>
                      <a:rPr lang="de-DE" sz="1800" b="1" i="0" smtClean="0">
                        <a:solidFill>
                          <a:srgbClr val="FF0000"/>
                        </a:solidFill>
                        <a:latin typeface="Cambria Math" panose="02040503050406030204" pitchFamily="18" charset="0"/>
                      </a:rPr>
                      <m:t>−</m:t>
                    </m:r>
                    <m:r>
                      <m:rPr>
                        <m:nor/>
                      </m:rPr>
                      <a:rPr lang="de-DE" sz="1800" b="1" i="0" smtClean="0">
                        <a:solidFill>
                          <a:srgbClr val="FF0000"/>
                        </a:solidFill>
                        <a:latin typeface="Cambria Math" panose="02040503050406030204" pitchFamily="18" charset="0"/>
                      </a:rPr>
                      <m:t>λ</m:t>
                    </m:r>
                  </m:oMath>
                </a14:m>
                <a:r>
                  <a:rPr lang="en-US" sz="1800" b="1" dirty="0">
                    <a:solidFill>
                      <a:srgbClr val="FF0000"/>
                    </a:solidFill>
                  </a:rPr>
                  <a:t> Performance: </a:t>
                </a:r>
                <a:r>
                  <a:rPr lang="en-US" sz="1800" b="0" dirty="0">
                    <a:solidFill>
                      <a:srgbClr val="FF0000"/>
                    </a:solidFill>
                  </a:rPr>
                  <a:t>Prediction accuracy at specific time instances; e.g., demand accuracy of prediction to be within </a:t>
                </a:r>
                <a14:m>
                  <m:oMath xmlns:m="http://schemas.openxmlformats.org/officeDocument/2006/math">
                    <m:r>
                      <m:rPr>
                        <m:nor/>
                      </m:rPr>
                      <a:rPr lang="de-DE" sz="1800" b="0" i="0" smtClean="0">
                        <a:solidFill>
                          <a:srgbClr val="FF0000"/>
                        </a:solidFill>
                        <a:latin typeface="Cambria Math" panose="02040503050406030204" pitchFamily="18" charset="0"/>
                      </a:rPr>
                      <m:t>α</m:t>
                    </m:r>
                  </m:oMath>
                </a14:m>
                <a:r>
                  <a:rPr lang="en-US" sz="1800" b="0" dirty="0">
                    <a:solidFill>
                      <a:srgbClr val="FF0000"/>
                    </a:solidFill>
                  </a:rPr>
                  <a:t>*100% after fault detection some defined relative distance </a:t>
                </a:r>
                <a14:m>
                  <m:oMath xmlns:m="http://schemas.openxmlformats.org/officeDocument/2006/math">
                    <m:r>
                      <m:rPr>
                        <m:nor/>
                      </m:rPr>
                      <a:rPr lang="de-DE" sz="1800" b="0" i="0" smtClean="0">
                        <a:solidFill>
                          <a:srgbClr val="FF0000"/>
                        </a:solidFill>
                        <a:latin typeface="Cambria Math" panose="02040503050406030204" pitchFamily="18" charset="0"/>
                      </a:rPr>
                      <m:t>λ</m:t>
                    </m:r>
                  </m:oMath>
                </a14:m>
                <a:r>
                  <a:rPr lang="en-US" sz="1800" b="0" dirty="0">
                    <a:solidFill>
                      <a:srgbClr val="FF0000"/>
                    </a:solidFill>
                  </a:rPr>
                  <a:t> to actual failure. For example, 20% accuracy (i.e., </a:t>
                </a:r>
                <a14:m>
                  <m:oMath xmlns:m="http://schemas.openxmlformats.org/officeDocument/2006/math">
                    <m:r>
                      <m:rPr>
                        <m:nor/>
                      </m:rPr>
                      <a:rPr lang="de-DE" sz="1800" b="0" i="0" smtClean="0">
                        <a:solidFill>
                          <a:srgbClr val="FF0000"/>
                        </a:solidFill>
                        <a:latin typeface="Cambria Math" panose="02040503050406030204" pitchFamily="18" charset="0"/>
                      </a:rPr>
                      <m:t>α</m:t>
                    </m:r>
                  </m:oMath>
                </a14:m>
                <a:r>
                  <a:rPr lang="en-US" sz="1800" b="0" dirty="0">
                    <a:solidFill>
                      <a:srgbClr val="FF0000"/>
                    </a:solidFill>
                  </a:rPr>
                  <a:t>=0.2) halfway to failure after fault detection (i.e., </a:t>
                </a:r>
                <a14:m>
                  <m:oMath xmlns:m="http://schemas.openxmlformats.org/officeDocument/2006/math">
                    <m:r>
                      <a:rPr lang="de-DE" sz="1800" b="0" i="0" smtClean="0">
                        <a:solidFill>
                          <a:srgbClr val="FF0000"/>
                        </a:solidFill>
                        <a:latin typeface="Cambria Math" panose="02040503050406030204" pitchFamily="18" charset="0"/>
                      </a:rPr>
                      <m:t> </m:t>
                    </m:r>
                    <m:r>
                      <m:rPr>
                        <m:nor/>
                      </m:rPr>
                      <a:rPr lang="de-DE" sz="1800" b="0" i="0" smtClean="0">
                        <a:solidFill>
                          <a:srgbClr val="FF0000"/>
                        </a:solidFill>
                        <a:latin typeface="Cambria Math" panose="02040503050406030204" pitchFamily="18" charset="0"/>
                      </a:rPr>
                      <m:t>λ</m:t>
                    </m:r>
                  </m:oMath>
                </a14:m>
                <a:r>
                  <a:rPr lang="en-US" sz="1800" b="0" dirty="0">
                    <a:solidFill>
                      <a:srgbClr val="FF0000"/>
                    </a:solidFill>
                  </a:rPr>
                  <a:t>=0.5).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Relative Accuracy: </a:t>
                </a:r>
                <a:r>
                  <a:rPr lang="en-US" sz="1800" b="0" i="0" u="none" strike="noStrike" baseline="0" dirty="0">
                    <a:latin typeface="Times-Roman"/>
                  </a:rPr>
                  <a:t>Relative prediction accuracy at specific time instances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baseline="0" dirty="0">
                    <a:latin typeface="Times-Roman"/>
                  </a:rPr>
                  <a:t>Cumulative Relative Accuracy:</a:t>
                </a:r>
                <a:r>
                  <a:rPr lang="en-US" sz="1800" b="0" i="0" u="none" strike="noStrike" baseline="0" dirty="0">
                    <a:latin typeface="Times-Roman"/>
                  </a:rPr>
                  <a:t> Normalized sum of relative prediction accuracies at specific time instances.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FF0000"/>
                  </a:solidFill>
                </a:endParaRPr>
              </a:p>
              <a:p>
                <a:pPr algn="l"/>
                <a:endParaRPr lang="en-US" sz="1800" b="1" i="0" u="none" strike="noStrike" baseline="0" dirty="0">
                  <a:latin typeface="Times-Roman"/>
                </a:endParaRPr>
              </a:p>
              <a:p>
                <a:pPr algn="l"/>
                <a:endParaRPr lang="en-US" dirty="0"/>
              </a:p>
            </p:txBody>
          </p:sp>
        </mc:Choice>
        <mc:Fallback xmlns="">
          <p:sp>
            <p:nvSpPr>
              <p:cNvPr id="3" name="Notizenplatzhalter 2"/>
              <p:cNvSpPr>
                <a:spLocks noGrp="1"/>
              </p:cNvSpPr>
              <p:nvPr>
                <p:ph type="body" idx="1"/>
              </p:nvPr>
            </p:nvSpPr>
            <p:spPr/>
            <p:txBody>
              <a:bodyPr/>
              <a:lstStyle/>
              <a:p>
                <a:pPr algn="l"/>
                <a:r>
                  <a:rPr lang="en-US" b="1" dirty="0"/>
                  <a:t>Prognostic Horizon: </a:t>
                </a:r>
                <a:r>
                  <a:rPr lang="en-US" sz="1800" b="0" i="0" u="none" strike="noStrike" baseline="0" dirty="0">
                    <a:latin typeface="Times-Roman"/>
                  </a:rPr>
                  <a:t>This metric is mentioned in the "Electronics Prognostics R&amp;D Needs Definition" presentation [49], but not explicitly defined. We suggest the following definition: Prognostic Horizon is the difference between the current time index </a:t>
                </a:r>
                <a:r>
                  <a:rPr lang="en-US" sz="1800" b="0" i="1" u="none" strike="noStrike" baseline="0" dirty="0" err="1">
                    <a:latin typeface="Times-Italic"/>
                  </a:rPr>
                  <a:t>i</a:t>
                </a:r>
                <a:r>
                  <a:rPr lang="en-US" sz="1800" b="0" i="1" u="none" strike="noStrike" baseline="0" dirty="0">
                    <a:latin typeface="Times-Italic"/>
                  </a:rPr>
                  <a:t> </a:t>
                </a:r>
                <a:r>
                  <a:rPr lang="en-US" sz="1800" b="0" i="0" u="none" strike="noStrike" baseline="0" dirty="0">
                    <a:latin typeface="Times-Roman"/>
                  </a:rPr>
                  <a:t>and </a:t>
                </a:r>
                <a:r>
                  <a:rPr lang="en-US" sz="1800" b="0" i="1" u="none" strike="noStrike" baseline="0" dirty="0">
                    <a:latin typeface="Times-Italic"/>
                  </a:rPr>
                  <a:t>EOP </a:t>
                </a:r>
                <a:r>
                  <a:rPr lang="en-US" sz="1800" b="0" i="0" u="none" strike="noStrike" baseline="0" dirty="0">
                    <a:latin typeface="Times-Roman"/>
                  </a:rPr>
                  <a:t>utilizing data accumulated up to the time index provided the prediction meets desired specifications</a:t>
                </a:r>
              </a:p>
              <a:p>
                <a:pPr algn="l"/>
                <a:r>
                  <a:rPr lang="en-US" sz="1800" b="1" i="0" u="none" strike="noStrike" baseline="0" dirty="0">
                    <a:latin typeface="Times-Roman"/>
                  </a:rPr>
                  <a:t>Reduced Feature Set Robustness: </a:t>
                </a:r>
                <a:r>
                  <a:rPr lang="en-US" sz="1800" b="0" i="0" u="none" strike="noStrike" baseline="0" dirty="0">
                    <a:latin typeface="Times-Roman"/>
                  </a:rPr>
                  <a:t>Calculates the effect of an arbitrarily reduced feature set on </a:t>
                </a:r>
                <a:r>
                  <a:rPr lang="en-US" sz="1800" b="0" i="1" u="none" strike="noStrike" baseline="0" dirty="0">
                    <a:latin typeface="Times-Italic"/>
                  </a:rPr>
                  <a:t>M </a:t>
                </a:r>
                <a:r>
                  <a:rPr lang="en-US" sz="1800" b="0" i="0" u="none" strike="noStrike" baseline="0" dirty="0">
                    <a:latin typeface="Times-Roman"/>
                  </a:rPr>
                  <a:t>This metric does not make a distinction between the essential features of a feature set and the more ancillary ones (as pertinent to the algorithm under consideration). is simply meant to provide a common way to perform quantitative assessment of the consequences of feature (or features) removal. For instance, loss of signal from an an actuator vibration sensor may make the accuracy of RUL estimates unacceptable, while loss of the ambient pressure sensor could still allow useful predictions to be made. In certain fields, such as military aerospace, the tolerance of an algorithm to sensor loss is likely to be an important consideration</a:t>
                </a:r>
              </a:p>
              <a:p>
                <a:pPr algn="l"/>
                <a:r>
                  <a:rPr lang="en-US" sz="1800" b="1" i="0" u="none" strike="noStrike" baseline="0" dirty="0">
                    <a:latin typeface="Times-Roman"/>
                  </a:rPr>
                  <a:t>Prediction Spread: </a:t>
                </a:r>
                <a:r>
                  <a:rPr lang="en-US" sz="1800" b="0" i="0" u="none" strike="noStrike" baseline="0" dirty="0">
                    <a:latin typeface="Times-Roman"/>
                  </a:rPr>
                  <a:t>This quantifies the variance of prediction over time for any UUT can be computed over any accuracy or precision based metric</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b="1" i="0">
                    <a:solidFill>
                      <a:srgbClr val="FF0000"/>
                    </a:solidFill>
                    <a:latin typeface="Cambria Math" panose="02040503050406030204" pitchFamily="18" charset="0"/>
                  </a:rPr>
                  <a:t>"α−λ</a:t>
                </a:r>
                <a:r>
                  <a:rPr lang="en-US" sz="1800" b="1" i="0">
                    <a:solidFill>
                      <a:srgbClr val="FF0000"/>
                    </a:solidFill>
                    <a:latin typeface="Cambria Math" panose="02040503050406030204" pitchFamily="18" charset="0"/>
                  </a:rPr>
                  <a:t>"</a:t>
                </a:r>
                <a:r>
                  <a:rPr lang="en-US" sz="1800" b="1" dirty="0">
                    <a:solidFill>
                      <a:srgbClr val="FF0000"/>
                    </a:solidFill>
                  </a:rPr>
                  <a:t> Performance: </a:t>
                </a:r>
                <a:r>
                  <a:rPr lang="en-US" sz="1800" b="0" dirty="0">
                    <a:solidFill>
                      <a:srgbClr val="FF0000"/>
                    </a:solidFill>
                  </a:rPr>
                  <a:t>Prediction accuracy at specific time instances; e.g., demand accuracy of prediction to be within </a:t>
                </a:r>
                <a:r>
                  <a:rPr lang="de-DE" sz="1800" b="0" i="0">
                    <a:solidFill>
                      <a:srgbClr val="FF0000"/>
                    </a:solidFill>
                    <a:latin typeface="Cambria Math" panose="02040503050406030204" pitchFamily="18" charset="0"/>
                  </a:rPr>
                  <a:t>"α</a:t>
                </a:r>
                <a:r>
                  <a:rPr lang="en-US" sz="1800" b="0" i="0">
                    <a:solidFill>
                      <a:srgbClr val="FF0000"/>
                    </a:solidFill>
                    <a:latin typeface="Cambria Math" panose="02040503050406030204" pitchFamily="18" charset="0"/>
                  </a:rPr>
                  <a:t>"</a:t>
                </a:r>
                <a:r>
                  <a:rPr lang="en-US" sz="1800" b="0" dirty="0">
                    <a:solidFill>
                      <a:srgbClr val="FF0000"/>
                    </a:solidFill>
                  </a:rPr>
                  <a:t>*100% after fault detection some defined relative distance </a:t>
                </a:r>
                <a:r>
                  <a:rPr lang="de-DE" sz="1800" b="0" i="0">
                    <a:solidFill>
                      <a:srgbClr val="FF0000"/>
                    </a:solidFill>
                    <a:latin typeface="Cambria Math" panose="02040503050406030204" pitchFamily="18" charset="0"/>
                  </a:rPr>
                  <a:t>"λ</a:t>
                </a:r>
                <a:r>
                  <a:rPr lang="en-US" sz="1800" b="0" i="0">
                    <a:solidFill>
                      <a:srgbClr val="FF0000"/>
                    </a:solidFill>
                    <a:latin typeface="Cambria Math" panose="02040503050406030204" pitchFamily="18" charset="0"/>
                  </a:rPr>
                  <a:t>"</a:t>
                </a:r>
                <a:r>
                  <a:rPr lang="en-US" sz="1800" b="0" dirty="0">
                    <a:solidFill>
                      <a:srgbClr val="FF0000"/>
                    </a:solidFill>
                  </a:rPr>
                  <a:t> to actual failure. For example, 20% accuracy (i.e., </a:t>
                </a:r>
                <a:r>
                  <a:rPr lang="de-DE" sz="1800" b="0" i="0">
                    <a:solidFill>
                      <a:srgbClr val="FF0000"/>
                    </a:solidFill>
                    <a:latin typeface="Cambria Math" panose="02040503050406030204" pitchFamily="18" charset="0"/>
                  </a:rPr>
                  <a:t>"α</a:t>
                </a:r>
                <a:r>
                  <a:rPr lang="en-US" sz="1800" b="0" i="0">
                    <a:solidFill>
                      <a:srgbClr val="FF0000"/>
                    </a:solidFill>
                    <a:latin typeface="Cambria Math" panose="02040503050406030204" pitchFamily="18" charset="0"/>
                  </a:rPr>
                  <a:t>"</a:t>
                </a:r>
                <a:r>
                  <a:rPr lang="en-US" sz="1800" b="0" dirty="0">
                    <a:solidFill>
                      <a:srgbClr val="FF0000"/>
                    </a:solidFill>
                  </a:rPr>
                  <a:t>=0.2) halfway to failure after fault detection (i.e., </a:t>
                </a:r>
                <a:r>
                  <a:rPr lang="de-DE" sz="1800" b="0" i="0">
                    <a:solidFill>
                      <a:srgbClr val="FF0000"/>
                    </a:solidFill>
                    <a:latin typeface="Cambria Math" panose="02040503050406030204" pitchFamily="18" charset="0"/>
                  </a:rPr>
                  <a:t> "λ</a:t>
                </a:r>
                <a:r>
                  <a:rPr lang="en-US" sz="1800" b="0" i="0">
                    <a:solidFill>
                      <a:srgbClr val="FF0000"/>
                    </a:solidFill>
                    <a:latin typeface="Cambria Math" panose="02040503050406030204" pitchFamily="18" charset="0"/>
                  </a:rPr>
                  <a:t>"</a:t>
                </a:r>
                <a:r>
                  <a:rPr lang="en-US" sz="1800" b="0" dirty="0">
                    <a:solidFill>
                      <a:srgbClr val="FF0000"/>
                    </a:solidFill>
                  </a:rPr>
                  <a:t>=0.5).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rPr>
                  <a:t>Relative Accuracy: </a:t>
                </a:r>
                <a:r>
                  <a:rPr lang="en-US" sz="1800" b="0" i="0" u="none" strike="noStrike" baseline="0" dirty="0">
                    <a:latin typeface="Times-Roman"/>
                  </a:rPr>
                  <a:t>Relative prediction accuracy at specific time instances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baseline="0" dirty="0">
                    <a:latin typeface="Times-Roman"/>
                  </a:rPr>
                  <a:t>Cumulative Relative Accuracy:</a:t>
                </a:r>
                <a:r>
                  <a:rPr lang="en-US" sz="1800" b="0" i="0" u="none" strike="noStrike" baseline="0" dirty="0">
                    <a:latin typeface="Times-Roman"/>
                  </a:rPr>
                  <a:t> Normalized sum of relative prediction accuracies at specific time instances.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FF0000"/>
                  </a:solidFill>
                </a:endParaRPr>
              </a:p>
              <a:p>
                <a:pPr algn="l"/>
                <a:endParaRPr lang="en-US" sz="1800" b="1" i="0" u="none" strike="noStrike" baseline="0" dirty="0">
                  <a:latin typeface="Times-Roman"/>
                </a:endParaRPr>
              </a:p>
              <a:p>
                <a:pPr algn="l"/>
                <a:endParaRPr lang="en-US" dirty="0"/>
              </a:p>
            </p:txBody>
          </p:sp>
        </mc:Fallback>
      </mc:AlternateContent>
      <p:sp>
        <p:nvSpPr>
          <p:cNvPr id="4" name="Foliennummernplatzhalter 3"/>
          <p:cNvSpPr>
            <a:spLocks noGrp="1"/>
          </p:cNvSpPr>
          <p:nvPr>
            <p:ph type="sldNum" sz="quarter" idx="5"/>
          </p:nvPr>
        </p:nvSpPr>
        <p:spPr/>
        <p:txBody>
          <a:bodyPr/>
          <a:lstStyle/>
          <a:p>
            <a:fld id="{F392E001-9777-449C-9F4D-E831EF9DBAB5}" type="slidenum">
              <a:rPr lang="en-US" smtClean="0"/>
              <a:t>17</a:t>
            </a:fld>
            <a:endParaRPr lang="en-US"/>
          </a:p>
        </p:txBody>
      </p:sp>
    </p:spTree>
    <p:extLst>
      <p:ext uri="{BB962C8B-B14F-4D97-AF65-F5344CB8AC3E}">
        <p14:creationId xmlns:p14="http://schemas.microsoft.com/office/powerpoint/2010/main" val="705113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t>MTBF: </a:t>
            </a:r>
            <a:r>
              <a:rPr lang="en-US" dirty="0"/>
              <a:t>This metric measures the ratio between how long a component lasts and how long it is used before replacing it. Prognostics should enable the reduction of this ratio by allowing components to be used longer~ until they are closer to failure~ which would save money.</a:t>
            </a:r>
          </a:p>
          <a:p>
            <a:r>
              <a:rPr lang="en-US" b="1" dirty="0"/>
              <a:t>Life-cycle cost: </a:t>
            </a:r>
            <a:r>
              <a:rPr lang="en-US" dirty="0"/>
              <a:t>As a metric~ compare the life cycle cost of the system (which includes the cost of building it or acquiring it and the cost of operating it) with and without prognostics. Total Value is the change in life cycle cost. ROJ will be positive if adding prognostics reduces life cycle cost</a:t>
            </a:r>
          </a:p>
          <a:p>
            <a:r>
              <a:rPr lang="en-US" b="1" dirty="0"/>
              <a:t>Return on Investment (ROI): </a:t>
            </a:r>
            <a:r>
              <a:rPr lang="en-US" dirty="0"/>
              <a:t>An investment in prognostics is expected to save money on maintenance and possibly prevention of downtime or lost hardware over the life of the system. The gain is the amount of money saved as a result of using prognostics (that is, the reduction in life-cycle cost)~ and the investment is the cost of developing, installing, and maintaining the prognostic system. The ROI (which is usually annualized) can be seen as the interest rate that a bond would have to pay to provide the same financial return. An investment should only be made if its ROI is at least as high as those of other potential investments with similar risk.</a:t>
            </a:r>
          </a:p>
          <a:p>
            <a:r>
              <a:rPr lang="en-US" b="1" dirty="0"/>
              <a:t>Technical Value: </a:t>
            </a:r>
            <a:r>
              <a:rPr lang="en-US" dirty="0"/>
              <a:t>The benefits achieved through accurate detection, fault isolation and prediction of critical failure modes are weighed against the costs associated with false alarms, inaccurate diagnoses/prognoses, and resource requirements of implementing and operating specific techniques</a:t>
            </a:r>
          </a:p>
          <a:p>
            <a:r>
              <a:rPr lang="en-US" b="1" dirty="0"/>
              <a:t>Total Value: </a:t>
            </a:r>
            <a:r>
              <a:rPr lang="en-US" dirty="0"/>
              <a:t>Describes the value of a PHM technology in a particular application as the summation of the benefits it provides over all the failure modes that it can diagnose or prognose less the implementation cost, operation and maintenance cost, and consequential cost of incorrect assessments</a:t>
            </a:r>
          </a:p>
        </p:txBody>
      </p:sp>
      <p:sp>
        <p:nvSpPr>
          <p:cNvPr id="4" name="Foliennummernplatzhalter 3"/>
          <p:cNvSpPr>
            <a:spLocks noGrp="1"/>
          </p:cNvSpPr>
          <p:nvPr>
            <p:ph type="sldNum" sz="quarter" idx="5"/>
          </p:nvPr>
        </p:nvSpPr>
        <p:spPr/>
        <p:txBody>
          <a:bodyPr/>
          <a:lstStyle/>
          <a:p>
            <a:fld id="{F392E001-9777-449C-9F4D-E831EF9DBAB5}" type="slidenum">
              <a:rPr lang="en-US" smtClean="0"/>
              <a:t>20</a:t>
            </a:fld>
            <a:endParaRPr lang="en-US"/>
          </a:p>
        </p:txBody>
      </p:sp>
    </p:spTree>
    <p:extLst>
      <p:ext uri="{BB962C8B-B14F-4D97-AF65-F5344CB8AC3E}">
        <p14:creationId xmlns:p14="http://schemas.microsoft.com/office/powerpoint/2010/main" val="2543087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lnSpc>
                <a:spcPct val="100000"/>
              </a:lnSpc>
              <a:spcBef>
                <a:spcPts val="0"/>
              </a:spcBef>
              <a:buNone/>
            </a:pPr>
            <a:r>
              <a:rPr lang="en-US" sz="1200" dirty="0"/>
              <a:t>The total cost of a prediction model the sum of "Cost_1" multiplied by the number of Instances with type 1 failure and "Cost_2" with the number of instances with type 2 failure, resulting in a "</a:t>
            </a:r>
            <a:r>
              <a:rPr lang="en-US" sz="1200" dirty="0" err="1"/>
              <a:t>Total_cost</a:t>
            </a:r>
            <a:r>
              <a:rPr lang="en-US" sz="1200" dirty="0"/>
              <a:t>".</a:t>
            </a:r>
          </a:p>
          <a:p>
            <a:pPr marL="0" indent="0">
              <a:lnSpc>
                <a:spcPct val="100000"/>
              </a:lnSpc>
              <a:spcBef>
                <a:spcPts val="0"/>
              </a:spcBef>
              <a:buNone/>
            </a:pPr>
            <a:r>
              <a:rPr lang="en-US" sz="1200" dirty="0"/>
              <a:t>In this case Cost_1 refers to the cost that an </a:t>
            </a:r>
            <a:r>
              <a:rPr lang="en-US" sz="1200" dirty="0" err="1"/>
              <a:t>unnessecary</a:t>
            </a:r>
            <a:r>
              <a:rPr lang="en-US" sz="1200" dirty="0"/>
              <a:t> check needs to be done by an mechanic at an workshop, while Cost_2 refer to the cost of missing a faulty truck, which may cause a breakdown.</a:t>
            </a:r>
          </a:p>
          <a:p>
            <a:pPr marL="0" indent="0">
              <a:lnSpc>
                <a:spcPct val="100000"/>
              </a:lnSpc>
              <a:spcBef>
                <a:spcPts val="0"/>
              </a:spcBef>
              <a:buNone/>
            </a:pPr>
            <a:r>
              <a:rPr lang="en-US" sz="1200" dirty="0" err="1"/>
              <a:t>Total_cost</a:t>
            </a:r>
            <a:r>
              <a:rPr lang="en-US" sz="1200" dirty="0"/>
              <a:t> = Cost_1*</a:t>
            </a:r>
            <a:r>
              <a:rPr lang="en-US" sz="1200" dirty="0" err="1"/>
              <a:t>No_Instances</a:t>
            </a:r>
            <a:r>
              <a:rPr lang="en-US" sz="1200" dirty="0"/>
              <a:t> + Cost_2*</a:t>
            </a:r>
            <a:r>
              <a:rPr lang="en-US" sz="1200" dirty="0" err="1"/>
              <a:t>No_Instances</a:t>
            </a:r>
            <a:r>
              <a:rPr lang="en-US" sz="1200" dirty="0"/>
              <a:t>.</a:t>
            </a:r>
          </a:p>
          <a:p>
            <a:endParaRPr lang="en-US" dirty="0"/>
          </a:p>
        </p:txBody>
      </p:sp>
      <p:sp>
        <p:nvSpPr>
          <p:cNvPr id="4" name="Foliennummernplatzhalter 3"/>
          <p:cNvSpPr>
            <a:spLocks noGrp="1"/>
          </p:cNvSpPr>
          <p:nvPr>
            <p:ph type="sldNum" sz="quarter" idx="5"/>
          </p:nvPr>
        </p:nvSpPr>
        <p:spPr/>
        <p:txBody>
          <a:bodyPr/>
          <a:lstStyle/>
          <a:p>
            <a:fld id="{F392E001-9777-449C-9F4D-E831EF9DBAB5}" type="slidenum">
              <a:rPr lang="en-US" smtClean="0"/>
              <a:t>22</a:t>
            </a:fld>
            <a:endParaRPr lang="en-US"/>
          </a:p>
        </p:txBody>
      </p:sp>
    </p:spTree>
    <p:extLst>
      <p:ext uri="{BB962C8B-B14F-4D97-AF65-F5344CB8AC3E}">
        <p14:creationId xmlns:p14="http://schemas.microsoft.com/office/powerpoint/2010/main" val="1923135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lnSpc>
                <a:spcPct val="100000"/>
              </a:lnSpc>
              <a:spcBef>
                <a:spcPts val="0"/>
              </a:spcBef>
              <a:buNone/>
            </a:pPr>
            <a:r>
              <a:rPr lang="en-US" sz="1200" dirty="0"/>
              <a:t>The total cost of a prediction model the sum of "Cost_1" multiplied by the number of Instances with type 1 failure and "Cost_2" with the number of instances with type 2 failure, resulting in a "</a:t>
            </a:r>
            <a:r>
              <a:rPr lang="en-US" sz="1200" dirty="0" err="1"/>
              <a:t>Total_cost</a:t>
            </a:r>
            <a:r>
              <a:rPr lang="en-US" sz="1200" dirty="0"/>
              <a:t>".</a:t>
            </a:r>
          </a:p>
          <a:p>
            <a:pPr marL="0" indent="0">
              <a:lnSpc>
                <a:spcPct val="100000"/>
              </a:lnSpc>
              <a:spcBef>
                <a:spcPts val="0"/>
              </a:spcBef>
              <a:buNone/>
            </a:pPr>
            <a:r>
              <a:rPr lang="en-US" sz="1200" dirty="0"/>
              <a:t>In this case Cost_1 refers to the cost that an </a:t>
            </a:r>
            <a:r>
              <a:rPr lang="en-US" sz="1200" dirty="0" err="1"/>
              <a:t>unnessecary</a:t>
            </a:r>
            <a:r>
              <a:rPr lang="en-US" sz="1200" dirty="0"/>
              <a:t> check needs to be done by an mechanic at an workshop, while Cost_2 refer to the cost of missing a faulty truck, which may cause a breakdown.</a:t>
            </a:r>
          </a:p>
          <a:p>
            <a:pPr marL="0" indent="0">
              <a:lnSpc>
                <a:spcPct val="100000"/>
              </a:lnSpc>
              <a:spcBef>
                <a:spcPts val="0"/>
              </a:spcBef>
              <a:buNone/>
            </a:pPr>
            <a:r>
              <a:rPr lang="en-US" sz="1200" dirty="0" err="1"/>
              <a:t>Total_cost</a:t>
            </a:r>
            <a:r>
              <a:rPr lang="en-US" sz="1200" dirty="0"/>
              <a:t> = Cost_1*</a:t>
            </a:r>
            <a:r>
              <a:rPr lang="en-US" sz="1200" dirty="0" err="1"/>
              <a:t>No_Instances</a:t>
            </a:r>
            <a:r>
              <a:rPr lang="en-US" sz="1200" dirty="0"/>
              <a:t> + Cost_2*</a:t>
            </a:r>
            <a:r>
              <a:rPr lang="en-US" sz="1200" dirty="0" err="1"/>
              <a:t>No_Instances</a:t>
            </a:r>
            <a:r>
              <a:rPr lang="en-US" sz="1200" dirty="0"/>
              <a:t>.</a:t>
            </a:r>
          </a:p>
          <a:p>
            <a:endParaRPr lang="en-US" dirty="0"/>
          </a:p>
        </p:txBody>
      </p:sp>
      <p:sp>
        <p:nvSpPr>
          <p:cNvPr id="4" name="Foliennummernplatzhalter 3"/>
          <p:cNvSpPr>
            <a:spLocks noGrp="1"/>
          </p:cNvSpPr>
          <p:nvPr>
            <p:ph type="sldNum" sz="quarter" idx="5"/>
          </p:nvPr>
        </p:nvSpPr>
        <p:spPr/>
        <p:txBody>
          <a:bodyPr/>
          <a:lstStyle/>
          <a:p>
            <a:fld id="{F392E001-9777-449C-9F4D-E831EF9DBAB5}" type="slidenum">
              <a:rPr lang="en-US" smtClean="0"/>
              <a:t>23</a:t>
            </a:fld>
            <a:endParaRPr lang="en-US"/>
          </a:p>
        </p:txBody>
      </p:sp>
    </p:spTree>
    <p:extLst>
      <p:ext uri="{BB962C8B-B14F-4D97-AF65-F5344CB8AC3E}">
        <p14:creationId xmlns:p14="http://schemas.microsoft.com/office/powerpoint/2010/main" val="3419414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Error: </a:t>
            </a:r>
            <a:r>
              <a:rPr lang="en-US" dirty="0">
                <a:effectLst/>
                <a:latin typeface="Times New Roman" panose="02020603050405020304" pitchFamily="18" charset="0"/>
              </a:rPr>
              <a:t>Error defines the basic notion of deviation from desired output. Most accuracy based metrics are derived directly or indirectly from error</a:t>
            </a:r>
          </a:p>
          <a:p>
            <a:r>
              <a:rPr lang="en-US" dirty="0">
                <a:effectLst/>
                <a:latin typeface="Times New Roman" panose="02020603050405020304" pitchFamily="18" charset="0"/>
              </a:rPr>
              <a:t>MSE: Averages the squared prediction error for multiple assets at the same prediction horizon. A derivative of MSE is Root Mean Squared Error (RMSE)</a:t>
            </a:r>
          </a:p>
          <a:p>
            <a:r>
              <a:rPr lang="en-US" dirty="0">
                <a:effectLst/>
                <a:latin typeface="Times New Roman" panose="02020603050405020304" pitchFamily="18" charset="0"/>
              </a:rPr>
              <a:t>MAE: Averages the absolute prediction error for multiple assets at the same prediction horizon. Using median instead of mean gives median absolute error (</a:t>
            </a:r>
            <a:r>
              <a:rPr lang="en-US" dirty="0" err="1">
                <a:effectLst/>
                <a:latin typeface="Times New Roman" panose="02020603050405020304" pitchFamily="18" charset="0"/>
              </a:rPr>
              <a:t>MdAE</a:t>
            </a:r>
            <a:r>
              <a:rPr lang="en-US" dirty="0">
                <a:effectLst/>
                <a:latin typeface="Times New Roman" panose="02020603050405020304" pitchFamily="18" charset="0"/>
              </a:rPr>
              <a:t>)</a:t>
            </a:r>
          </a:p>
          <a:p>
            <a:r>
              <a:rPr lang="en-US" dirty="0">
                <a:effectLst/>
                <a:latin typeface="Times New Roman" panose="02020603050405020304" pitchFamily="18" charset="0"/>
              </a:rPr>
              <a:t>RMSPE: Square root of the average of percentage error of the prediction from multiple assets. A similar metric is Root median squared percentage error (</a:t>
            </a:r>
            <a:r>
              <a:rPr lang="en-US" dirty="0" err="1">
                <a:effectLst/>
                <a:latin typeface="Times New Roman" panose="02020603050405020304" pitchFamily="18" charset="0"/>
              </a:rPr>
              <a:t>RMdSPE</a:t>
            </a:r>
            <a:r>
              <a:rPr lang="en-US" dirty="0">
                <a:effectLst/>
                <a:latin typeface="Times New Roman" panose="02020603050405020304" pitchFamily="18" charset="0"/>
              </a:rPr>
              <a:t>).</a:t>
            </a:r>
          </a:p>
          <a:p>
            <a:r>
              <a:rPr lang="en-US" dirty="0">
                <a:effectLst/>
                <a:latin typeface="Times New Roman" panose="02020603050405020304" pitchFamily="18" charset="0"/>
              </a:rPr>
              <a:t>MAPE: Averages the absolute percentage errors in the predictions of multiple assets at the same prediction horizon. Instead of the mean, median can be used to compute Median absolute percentage error (</a:t>
            </a:r>
            <a:r>
              <a:rPr lang="en-US" dirty="0" err="1">
                <a:effectLst/>
                <a:latin typeface="Times New Roman" panose="02020603050405020304" pitchFamily="18" charset="0"/>
              </a:rPr>
              <a:t>MdAPE</a:t>
            </a:r>
            <a:r>
              <a:rPr lang="en-US" dirty="0">
                <a:effectLst/>
                <a:latin typeface="Times New Roman" panose="02020603050405020304" pitchFamily="18" charset="0"/>
              </a:rPr>
              <a:t>) in a similar fashion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Timeliness: Exponentially weighs RUL prediction errors through an asymmetric weighting function. Penalizes the late predictions more than early predictions</a:t>
            </a:r>
          </a:p>
          <a:p>
            <a:r>
              <a:rPr lang="en-US" dirty="0" err="1">
                <a:effectLst/>
                <a:latin typeface="Times New Roman" panose="02020603050405020304" pitchFamily="18" charset="0"/>
              </a:rPr>
              <a:t>sMAPE</a:t>
            </a:r>
            <a:r>
              <a:rPr lang="en-US" dirty="0">
                <a:effectLst/>
                <a:latin typeface="Times New Roman" panose="02020603050405020304" pitchFamily="18" charset="0"/>
              </a:rPr>
              <a:t>: Averages the absolute percentage errors in the predictions of multiple units at the same prediction horizon. The percentage is computed based on the mean value of the prediction and ground truth. This prevents the percentage error from being too large for the cases where the ground truth is close to zero.</a:t>
            </a:r>
          </a:p>
          <a:p>
            <a:pPr algn="l"/>
            <a:r>
              <a:rPr lang="en-US" dirty="0">
                <a:effectLst/>
                <a:latin typeface="Times New Roman" panose="02020603050405020304" pitchFamily="18" charset="0"/>
              </a:rPr>
              <a:t>MAD: </a:t>
            </a:r>
            <a:r>
              <a:rPr lang="en-US" sz="1800" b="0" i="0" u="none" strike="noStrike" baseline="0" dirty="0">
                <a:latin typeface="Times-Roman"/>
              </a:rPr>
              <a:t>This is a resistant estimator of the dispersion/spread of the prediction error. It is intended to be used where there is a small number of assets and when the error plots do not resemble those of a normal distribution.</a:t>
            </a:r>
          </a:p>
          <a:p>
            <a:pPr algn="l"/>
            <a:r>
              <a:rPr lang="en-US" sz="1800" b="0" i="0" u="none" strike="noStrike" baseline="0" dirty="0" err="1">
                <a:latin typeface="Times-Roman"/>
              </a:rPr>
              <a:t>MdAE</a:t>
            </a:r>
            <a:r>
              <a:rPr lang="en-US" sz="1800" b="0" i="0" u="none" strike="noStrike" baseline="0" dirty="0">
                <a:latin typeface="Times-Roman"/>
              </a:rPr>
              <a:t>: This is a resistant estimator of the dispersion/spread of the prediction error. It is intended to be used where there is a small number of assets and when the error plots do not resemble those of a normal distribution.</a:t>
            </a:r>
          </a:p>
          <a:p>
            <a:pPr algn="l"/>
            <a:r>
              <a:rPr lang="en-US" sz="1800" b="0" i="0" u="none" strike="noStrike" baseline="0" dirty="0">
                <a:latin typeface="Times-Roman"/>
              </a:rPr>
              <a:t>Brier Score: The reliability diagram plots the observed frequency against the predicted probability of a random event. In prognostics, an event may be the RUL of a system in a given interval.</a:t>
            </a:r>
          </a:p>
          <a:p>
            <a:pPr algn="l"/>
            <a:endParaRPr lang="en-US" dirty="0">
              <a:effectLst/>
              <a:latin typeface="Times New Roman" panose="02020603050405020304" pitchFamily="18" charset="0"/>
            </a:endParaRPr>
          </a:p>
          <a:p>
            <a:endParaRPr lang="en-US"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Times New Roman" panose="02020603050405020304" pitchFamily="18" charset="0"/>
            </a:endParaRPr>
          </a:p>
          <a:p>
            <a:endParaRPr lang="en-US" dirty="0"/>
          </a:p>
        </p:txBody>
      </p:sp>
      <p:sp>
        <p:nvSpPr>
          <p:cNvPr id="4" name="Foliennummernplatzhalter 3"/>
          <p:cNvSpPr>
            <a:spLocks noGrp="1"/>
          </p:cNvSpPr>
          <p:nvPr>
            <p:ph type="sldNum" sz="quarter" idx="5"/>
          </p:nvPr>
        </p:nvSpPr>
        <p:spPr/>
        <p:txBody>
          <a:bodyPr/>
          <a:lstStyle/>
          <a:p>
            <a:fld id="{F392E001-9777-449C-9F4D-E831EF9DBAB5}" type="slidenum">
              <a:rPr lang="en-US" smtClean="0"/>
              <a:t>30</a:t>
            </a:fld>
            <a:endParaRPr lang="en-US"/>
          </a:p>
        </p:txBody>
      </p:sp>
    </p:spTree>
    <p:extLst>
      <p:ext uri="{BB962C8B-B14F-4D97-AF65-F5344CB8AC3E}">
        <p14:creationId xmlns:p14="http://schemas.microsoft.com/office/powerpoint/2010/main" val="24982747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Slide">
    <p:spTree>
      <p:nvGrpSpPr>
        <p:cNvPr id="1" name=""/>
        <p:cNvGrpSpPr/>
        <p:nvPr/>
      </p:nvGrpSpPr>
      <p:grpSpPr>
        <a:xfrm>
          <a:off x="0" y="0"/>
          <a:ext cx="0" cy="0"/>
          <a:chOff x="0" y="0"/>
          <a:chExt cx="0" cy="0"/>
        </a:xfrm>
      </p:grpSpPr>
      <p:sp>
        <p:nvSpPr>
          <p:cNvPr id="20" name="Textplatzhalter 18"/>
          <p:cNvSpPr>
            <a:spLocks noGrp="1"/>
          </p:cNvSpPr>
          <p:nvPr>
            <p:ph type="body" sz="quarter" idx="13" hasCustomPrompt="1"/>
          </p:nvPr>
        </p:nvSpPr>
        <p:spPr>
          <a:xfrm>
            <a:off x="922413" y="4395114"/>
            <a:ext cx="7406247" cy="332399"/>
          </a:xfrm>
          <a:prstGeom prst="rect">
            <a:avLst/>
          </a:prstGeom>
          <a:noFill/>
        </p:spPr>
        <p:txBody>
          <a:bodyPr wrap="square" lIns="0" tIns="0" rIns="0" bIns="0" rtlCol="0">
            <a:spAutoFit/>
          </a:bodyPr>
          <a:lstStyle>
            <a:lvl1pPr marL="0" indent="0">
              <a:buNone/>
              <a:defRPr lang="en-US" sz="2400" dirty="0">
                <a:solidFill>
                  <a:srgbClr val="595959"/>
                </a:solidFill>
                <a:latin typeface="Trebuchet MS" panose="020B0603020202020204" pitchFamily="34" charset="0"/>
                <a:ea typeface="Arial Unicode MS" panose="020B0604020202020204" pitchFamily="34" charset="-128"/>
                <a:cs typeface="Arial" panose="020B0604020202020204" pitchFamily="34" charset="0"/>
              </a:defRPr>
            </a:lvl1pPr>
          </a:lstStyle>
          <a:p>
            <a:pPr marL="0" lvl="0"/>
            <a:r>
              <a:rPr lang="en-US" noProof="0" dirty="0"/>
              <a:t>Presentation Subtitle</a:t>
            </a:r>
          </a:p>
        </p:txBody>
      </p:sp>
      <p:sp>
        <p:nvSpPr>
          <p:cNvPr id="3" name="Gleichschenkliges Dreieck 2"/>
          <p:cNvSpPr/>
          <p:nvPr userDrawn="1"/>
        </p:nvSpPr>
        <p:spPr>
          <a:xfrm rot="10800000">
            <a:off x="863575" y="-13001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12" name="Gleichschenkliges Dreieck 11"/>
          <p:cNvSpPr/>
          <p:nvPr userDrawn="1"/>
        </p:nvSpPr>
        <p:spPr>
          <a:xfrm rot="10800000" flipH="1" flipV="1">
            <a:off x="862915" y="6959370"/>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13" name="Gleichschenkliges Dreieck 12"/>
          <p:cNvSpPr/>
          <p:nvPr userDrawn="1"/>
        </p:nvSpPr>
        <p:spPr>
          <a:xfrm rot="5400000">
            <a:off x="-168666" y="634640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14" name="Gleichschenkliges Dreieck 13"/>
          <p:cNvSpPr/>
          <p:nvPr userDrawn="1"/>
        </p:nvSpPr>
        <p:spPr>
          <a:xfrm rot="16200000" flipH="1">
            <a:off x="12257723" y="6345090"/>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4" name="Titel 3">
            <a:extLst>
              <a:ext uri="{FF2B5EF4-FFF2-40B4-BE49-F238E27FC236}">
                <a16:creationId xmlns:a16="http://schemas.microsoft.com/office/drawing/2014/main" id="{6180DAAD-7628-4488-AAE2-811ED777AEAC}"/>
              </a:ext>
            </a:extLst>
          </p:cNvPr>
          <p:cNvSpPr>
            <a:spLocks noGrp="1"/>
          </p:cNvSpPr>
          <p:nvPr>
            <p:ph type="title" hasCustomPrompt="1"/>
          </p:nvPr>
        </p:nvSpPr>
        <p:spPr>
          <a:xfrm>
            <a:off x="922413" y="2614390"/>
            <a:ext cx="7396505" cy="1597439"/>
          </a:xfrm>
          <a:prstGeom prst="rect">
            <a:avLst/>
          </a:prstGeom>
        </p:spPr>
        <p:txBody>
          <a:bodyPr lIns="0" tIns="0" rIns="0" bIns="0" anchor="b"/>
          <a:lstStyle>
            <a:lvl1pPr>
              <a:defRPr lang="de-DE" sz="4800" b="1" dirty="0">
                <a:solidFill>
                  <a:srgbClr val="910830"/>
                </a:solidFill>
                <a:latin typeface="Trebuchet MS" panose="020B0603020202020204" pitchFamily="34" charset="0"/>
              </a:defRPr>
            </a:lvl1pPr>
          </a:lstStyle>
          <a:p>
            <a:pPr marL="0" lvl="0" indent="0">
              <a:spcBef>
                <a:spcPts val="1000"/>
              </a:spcBef>
              <a:buFont typeface="Arial" panose="020B0604020202020204" pitchFamily="34" charset="0"/>
            </a:pPr>
            <a:r>
              <a:rPr lang="en-US" noProof="0" dirty="0"/>
              <a:t>Presentation Title</a:t>
            </a:r>
          </a:p>
        </p:txBody>
      </p:sp>
      <p:sp>
        <p:nvSpPr>
          <p:cNvPr id="17" name="Datumsplatzhalter 6"/>
          <p:cNvSpPr>
            <a:spLocks noGrp="1"/>
          </p:cNvSpPr>
          <p:nvPr>
            <p:ph type="dt" sz="half" idx="11"/>
          </p:nvPr>
        </p:nvSpPr>
        <p:spPr>
          <a:xfrm>
            <a:off x="8976753" y="6389370"/>
            <a:ext cx="2743200" cy="184666"/>
          </a:xfrm>
          <a:prstGeom prst="rect">
            <a:avLst/>
          </a:prstGeom>
          <a:noFill/>
        </p:spPr>
        <p:txBody>
          <a:bodyPr wrap="square" lIns="0" tIns="0" rIns="0" bIns="0" rtlCol="0" anchor="t">
            <a:spAutoFit/>
          </a:bodyPr>
          <a:lstStyle>
            <a:lvl1pPr algn="r">
              <a:defRPr lang="en-US" sz="1200" smtClean="0">
                <a:solidFill>
                  <a:srgbClr val="595959"/>
                </a:solidFill>
                <a:latin typeface="Trebuchet MS" panose="020B0603020202020204" pitchFamily="34" charset="0"/>
                <a:ea typeface="Arial Unicode MS" panose="020B0604020202020204" pitchFamily="34" charset="-128"/>
                <a:cs typeface="Arial" panose="020B0604020202020204" pitchFamily="34" charset="0"/>
              </a:defRPr>
            </a:lvl1pPr>
          </a:lstStyle>
          <a:p>
            <a:endParaRPr lang="de-DE" dirty="0"/>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87428" y="356530"/>
            <a:ext cx="2070625" cy="1210721"/>
          </a:xfrm>
          <a:prstGeom prst="rect">
            <a:avLst/>
          </a:prstGeom>
        </p:spPr>
      </p:pic>
      <p:pic>
        <p:nvPicPr>
          <p:cNvPr id="11" name="Grafik 10">
            <a:extLst>
              <a:ext uri="{FF2B5EF4-FFF2-40B4-BE49-F238E27FC236}">
                <a16:creationId xmlns:a16="http://schemas.microsoft.com/office/drawing/2014/main" id="{E8725A0D-238A-43C0-A4E9-78D85EB01A2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10300" y="356530"/>
            <a:ext cx="3348418" cy="1201697"/>
          </a:xfrm>
          <a:prstGeom prst="rect">
            <a:avLst/>
          </a:prstGeom>
        </p:spPr>
      </p:pic>
      <p:pic>
        <p:nvPicPr>
          <p:cNvPr id="5" name="Graphic 4">
            <a:extLst>
              <a:ext uri="{FF2B5EF4-FFF2-40B4-BE49-F238E27FC236}">
                <a16:creationId xmlns:a16="http://schemas.microsoft.com/office/drawing/2014/main" id="{5AF39E6F-A7D0-A4C9-336D-31B9F6300A8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5495" y="480792"/>
            <a:ext cx="4605352" cy="797393"/>
          </a:xfrm>
          <a:prstGeom prst="rect">
            <a:avLst/>
          </a:prstGeom>
        </p:spPr>
      </p:pic>
    </p:spTree>
    <p:extLst>
      <p:ext uri="{BB962C8B-B14F-4D97-AF65-F5344CB8AC3E}">
        <p14:creationId xmlns:p14="http://schemas.microsoft.com/office/powerpoint/2010/main" val="3658571331"/>
      </p:ext>
    </p:extLst>
  </p:cSld>
  <p:clrMapOvr>
    <a:masterClrMapping/>
  </p:clrMapOvr>
  <p:extLst>
    <p:ext uri="{DCECCB84-F9BA-43D5-87BE-67443E8EF086}">
      <p15:sldGuideLst xmlns:p15="http://schemas.microsoft.com/office/powerpoint/2012/main">
        <p15:guide id="1" pos="7401" userDrawn="1">
          <p15:clr>
            <a:srgbClr val="FBAE40"/>
          </p15:clr>
        </p15:guide>
        <p15:guide id="2" orient="horz" pos="4020">
          <p15:clr>
            <a:srgbClr val="FBAE40"/>
          </p15:clr>
        </p15:guide>
        <p15:guide id="3" pos="57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2" name="Gleichschenkliges Dreieck 21"/>
          <p:cNvSpPr/>
          <p:nvPr userDrawn="1"/>
        </p:nvSpPr>
        <p:spPr>
          <a:xfrm rot="5400000">
            <a:off x="-134766" y="1708013"/>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3" name="Gleichschenkliges Dreieck 22"/>
          <p:cNvSpPr/>
          <p:nvPr userDrawn="1"/>
        </p:nvSpPr>
        <p:spPr>
          <a:xfrm rot="16200000" flipH="1">
            <a:off x="12291623" y="1706694"/>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4" name="Gleichschenkliges Dreieck 23"/>
          <p:cNvSpPr/>
          <p:nvPr userDrawn="1"/>
        </p:nvSpPr>
        <p:spPr>
          <a:xfrm rot="5400000">
            <a:off x="-134766" y="6059102"/>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5" name="Gleichschenkliges Dreieck 24"/>
          <p:cNvSpPr/>
          <p:nvPr userDrawn="1"/>
        </p:nvSpPr>
        <p:spPr>
          <a:xfrm rot="16200000" flipH="1">
            <a:off x="12291623" y="6057783"/>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6" name="Gleichschenkliges Dreieck 25"/>
          <p:cNvSpPr/>
          <p:nvPr userDrawn="1"/>
        </p:nvSpPr>
        <p:spPr>
          <a:xfrm rot="10800000">
            <a:off x="426719" y="-13001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7" name="Gleichschenkliges Dreieck 26"/>
          <p:cNvSpPr/>
          <p:nvPr userDrawn="1"/>
        </p:nvSpPr>
        <p:spPr>
          <a:xfrm rot="10800000" flipH="1" flipV="1">
            <a:off x="426059" y="6959370"/>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8" name="Gleichschenkliges Dreieck 27"/>
          <p:cNvSpPr/>
          <p:nvPr userDrawn="1"/>
        </p:nvSpPr>
        <p:spPr>
          <a:xfrm rot="10800000">
            <a:off x="7157353" y="-13001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9" name="Gleichschenkliges Dreieck 28"/>
          <p:cNvSpPr/>
          <p:nvPr userDrawn="1"/>
        </p:nvSpPr>
        <p:spPr>
          <a:xfrm rot="10800000" flipH="1" flipV="1">
            <a:off x="7156693" y="6959370"/>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cxnSp>
        <p:nvCxnSpPr>
          <p:cNvPr id="19" name="Gerader Verbinder 18"/>
          <p:cNvCxnSpPr/>
          <p:nvPr userDrawn="1"/>
        </p:nvCxnSpPr>
        <p:spPr>
          <a:xfrm flipV="1">
            <a:off x="479425" y="6294664"/>
            <a:ext cx="11293474" cy="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17" name="Grafik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22178" y="513732"/>
            <a:ext cx="1588821" cy="929004"/>
          </a:xfrm>
          <a:prstGeom prst="rect">
            <a:avLst/>
          </a:prstGeom>
        </p:spPr>
      </p:pic>
      <p:sp>
        <p:nvSpPr>
          <p:cNvPr id="18" name="Gleichschenkliges Dreieck 17"/>
          <p:cNvSpPr/>
          <p:nvPr userDrawn="1"/>
        </p:nvSpPr>
        <p:spPr>
          <a:xfrm rot="10800000">
            <a:off x="11727473" y="-13001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0" name="Gleichschenkliges Dreieck 19"/>
          <p:cNvSpPr/>
          <p:nvPr userDrawn="1"/>
        </p:nvSpPr>
        <p:spPr>
          <a:xfrm rot="10800000" flipH="1" flipV="1">
            <a:off x="11726813" y="6959370"/>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1" name="Textfeld 20">
            <a:extLst>
              <a:ext uri="{FF2B5EF4-FFF2-40B4-BE49-F238E27FC236}">
                <a16:creationId xmlns:a16="http://schemas.microsoft.com/office/drawing/2014/main" id="{14455564-E8CB-4105-AD11-CC426CA0D514}"/>
              </a:ext>
            </a:extLst>
          </p:cNvPr>
          <p:cNvSpPr txBox="1"/>
          <p:nvPr userDrawn="1"/>
        </p:nvSpPr>
        <p:spPr>
          <a:xfrm>
            <a:off x="11201400" y="6344268"/>
            <a:ext cx="645159" cy="276999"/>
          </a:xfrm>
          <a:prstGeom prst="rect">
            <a:avLst/>
          </a:prstGeom>
          <a:noFill/>
        </p:spPr>
        <p:txBody>
          <a:bodyPr wrap="square" rtlCol="0">
            <a:spAutoFit/>
          </a:bodyPr>
          <a:lstStyle/>
          <a:p>
            <a:pPr algn="r"/>
            <a:fld id="{8F4B7BFB-76E6-4735-817B-9CA70012A5F0}" type="slidenum">
              <a:rPr lang="en-US" sz="1200" smtClean="0">
                <a:solidFill>
                  <a:schemeClr val="tx1"/>
                </a:solidFill>
              </a:rPr>
              <a:pPr algn="r"/>
              <a:t>‹#›</a:t>
            </a:fld>
            <a:endParaRPr lang="en-US" sz="1200" dirty="0">
              <a:solidFill>
                <a:schemeClr val="tx1"/>
              </a:solidFill>
            </a:endParaRPr>
          </a:p>
        </p:txBody>
      </p:sp>
      <p:sp>
        <p:nvSpPr>
          <p:cNvPr id="30" name="Titel 1">
            <a:extLst>
              <a:ext uri="{FF2B5EF4-FFF2-40B4-BE49-F238E27FC236}">
                <a16:creationId xmlns:a16="http://schemas.microsoft.com/office/drawing/2014/main" id="{2231BD15-44B5-4EF8-A1BE-B1959E9F8F41}"/>
              </a:ext>
            </a:extLst>
          </p:cNvPr>
          <p:cNvSpPr>
            <a:spLocks noGrp="1"/>
          </p:cNvSpPr>
          <p:nvPr>
            <p:ph type="title" hasCustomPrompt="1"/>
          </p:nvPr>
        </p:nvSpPr>
        <p:spPr>
          <a:xfrm>
            <a:off x="479425" y="513732"/>
            <a:ext cx="9469437" cy="607249"/>
          </a:xfrm>
          <a:prstGeom prst="rect">
            <a:avLst/>
          </a:prstGeom>
        </p:spPr>
        <p:txBody>
          <a:bodyPr lIns="0" tIns="0" rIns="0" bIns="0" anchor="b"/>
          <a:lstStyle>
            <a:lvl1pPr marL="0" indent="0">
              <a:spcBef>
                <a:spcPts val="1000"/>
              </a:spcBef>
              <a:buNone/>
              <a:defRPr lang="de-DE" sz="3400" b="1" kern="1200" dirty="0">
                <a:solidFill>
                  <a:srgbClr val="910830"/>
                </a:solidFill>
                <a:latin typeface="Trebuchet MS" panose="020B0603020202020204" pitchFamily="34" charset="0"/>
                <a:ea typeface="Arial Unicode MS" panose="020B0604020202020204" pitchFamily="34" charset="-128"/>
                <a:cs typeface="Arial" panose="020B0604020202020204" pitchFamily="34" charset="0"/>
              </a:defRPr>
            </a:lvl1pPr>
          </a:lstStyle>
          <a:p>
            <a:pPr marL="0" lvl="0" indent="0">
              <a:buNone/>
            </a:pPr>
            <a:r>
              <a:rPr lang="en-US" noProof="0" dirty="0"/>
              <a:t>Slide Title</a:t>
            </a:r>
          </a:p>
        </p:txBody>
      </p:sp>
      <p:sp>
        <p:nvSpPr>
          <p:cNvPr id="31" name="Textplatzhalter 18"/>
          <p:cNvSpPr>
            <a:spLocks noGrp="1"/>
          </p:cNvSpPr>
          <p:nvPr>
            <p:ph type="body" sz="quarter" idx="13" hasCustomPrompt="1"/>
          </p:nvPr>
        </p:nvSpPr>
        <p:spPr>
          <a:xfrm>
            <a:off x="479425" y="1184641"/>
            <a:ext cx="9469438" cy="276999"/>
          </a:xfrm>
          <a:prstGeom prst="rect">
            <a:avLst/>
          </a:prstGeom>
          <a:noFill/>
        </p:spPr>
        <p:txBody>
          <a:bodyPr wrap="square" lIns="0" tIns="0" rIns="0" bIns="0" rtlCol="0">
            <a:spAutoFit/>
          </a:bodyPr>
          <a:lstStyle>
            <a:lvl1pPr marL="0" indent="0">
              <a:buNone/>
              <a:defRPr lang="en-US" sz="2000" baseline="0" dirty="0">
                <a:solidFill>
                  <a:srgbClr val="595959"/>
                </a:solidFill>
                <a:latin typeface="Trebuchet MS" panose="020B0603020202020204" pitchFamily="34" charset="0"/>
                <a:ea typeface="Arial Unicode MS" panose="020B0604020202020204" pitchFamily="34" charset="-128"/>
                <a:cs typeface="Arial" panose="020B0604020202020204" pitchFamily="34" charset="0"/>
              </a:defRPr>
            </a:lvl1pPr>
          </a:lstStyle>
          <a:p>
            <a:pPr marL="0" lvl="0"/>
            <a:r>
              <a:rPr lang="en-US" noProof="0" dirty="0"/>
              <a:t>Action Title</a:t>
            </a:r>
          </a:p>
        </p:txBody>
      </p:sp>
      <p:pic>
        <p:nvPicPr>
          <p:cNvPr id="32" name="Grafik 31">
            <a:extLst>
              <a:ext uri="{FF2B5EF4-FFF2-40B4-BE49-F238E27FC236}">
                <a16:creationId xmlns:a16="http://schemas.microsoft.com/office/drawing/2014/main" id="{60A4ABF4-6904-40A8-8AE1-FE5E392B8D65}"/>
              </a:ext>
            </a:extLst>
          </p:cNvPr>
          <p:cNvPicPr>
            <a:picLocks noChangeAspect="1"/>
          </p:cNvPicPr>
          <p:nvPr userDrawn="1"/>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t="17096" b="42480"/>
          <a:stretch/>
        </p:blipFill>
        <p:spPr>
          <a:xfrm>
            <a:off x="9345878" y="6378932"/>
            <a:ext cx="1813560" cy="263105"/>
          </a:xfrm>
          <a:prstGeom prst="rect">
            <a:avLst/>
          </a:prstGeom>
        </p:spPr>
      </p:pic>
    </p:spTree>
    <p:extLst>
      <p:ext uri="{BB962C8B-B14F-4D97-AF65-F5344CB8AC3E}">
        <p14:creationId xmlns:p14="http://schemas.microsoft.com/office/powerpoint/2010/main" val="1355154024"/>
      </p:ext>
    </p:extLst>
  </p:cSld>
  <p:clrMapOvr>
    <a:masterClrMapping/>
  </p:clrMapOvr>
  <p:extLst>
    <p:ext uri="{DCECCB84-F9BA-43D5-87BE-67443E8EF086}">
      <p15:sldGuideLst xmlns:p15="http://schemas.microsoft.com/office/powerpoint/2012/main">
        <p15:guide id="1" orient="horz" pos="1094">
          <p15:clr>
            <a:srgbClr val="FBAE40"/>
          </p15:clr>
        </p15:guide>
        <p15:guide id="2" pos="302">
          <p15:clr>
            <a:srgbClr val="FBAE40"/>
          </p15:clr>
        </p15:guide>
        <p15:guide id="3" pos="4543">
          <p15:clr>
            <a:srgbClr val="FBAE40"/>
          </p15:clr>
        </p15:guide>
        <p15:guide id="4" orient="horz" pos="3838">
          <p15:clr>
            <a:srgbClr val="FBAE40"/>
          </p15:clr>
        </p15:guide>
        <p15:guide id="5" pos="742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Slide">
    <p:spTree>
      <p:nvGrpSpPr>
        <p:cNvPr id="1" name=""/>
        <p:cNvGrpSpPr/>
        <p:nvPr/>
      </p:nvGrpSpPr>
      <p:grpSpPr>
        <a:xfrm>
          <a:off x="0" y="0"/>
          <a:ext cx="0" cy="0"/>
          <a:chOff x="0" y="0"/>
          <a:chExt cx="0" cy="0"/>
        </a:xfrm>
      </p:grpSpPr>
      <p:cxnSp>
        <p:nvCxnSpPr>
          <p:cNvPr id="12" name="Straight Connector 2">
            <a:extLst>
              <a:ext uri="{FF2B5EF4-FFF2-40B4-BE49-F238E27FC236}">
                <a16:creationId xmlns:a16="http://schemas.microsoft.com/office/drawing/2014/main" id="{9EAF5593-3195-1641-B210-037F92256F3F}"/>
              </a:ext>
            </a:extLst>
          </p:cNvPr>
          <p:cNvCxnSpPr>
            <a:cxnSpLocks/>
          </p:cNvCxnSpPr>
          <p:nvPr userDrawn="1"/>
        </p:nvCxnSpPr>
        <p:spPr>
          <a:xfrm flipH="1">
            <a:off x="6103620" y="1736725"/>
            <a:ext cx="3821" cy="4212789"/>
          </a:xfrm>
          <a:prstGeom prst="line">
            <a:avLst/>
          </a:prstGeom>
          <a:ln w="12700">
            <a:solidFill>
              <a:srgbClr val="910830"/>
            </a:solidFill>
          </a:ln>
        </p:spPr>
        <p:style>
          <a:lnRef idx="1">
            <a:schemeClr val="accent1"/>
          </a:lnRef>
          <a:fillRef idx="0">
            <a:schemeClr val="accent1"/>
          </a:fillRef>
          <a:effectRef idx="0">
            <a:schemeClr val="accent1"/>
          </a:effectRef>
          <a:fontRef idx="minor">
            <a:schemeClr val="tx1"/>
          </a:fontRef>
        </p:style>
      </p:cxnSp>
      <p:sp>
        <p:nvSpPr>
          <p:cNvPr id="24" name="Textplatzhalter 18"/>
          <p:cNvSpPr>
            <a:spLocks noGrp="1"/>
          </p:cNvSpPr>
          <p:nvPr>
            <p:ph type="body" sz="quarter" idx="18" hasCustomPrompt="1"/>
          </p:nvPr>
        </p:nvSpPr>
        <p:spPr>
          <a:xfrm>
            <a:off x="769620" y="1954080"/>
            <a:ext cx="5042556" cy="332399"/>
          </a:xfrm>
          <a:prstGeom prst="rect">
            <a:avLst/>
          </a:prstGeom>
          <a:noFill/>
        </p:spPr>
        <p:txBody>
          <a:bodyPr wrap="square" lIns="0" tIns="0" rIns="0" bIns="0" rtlCol="0" anchor="ctr">
            <a:spAutoFit/>
          </a:bodyPr>
          <a:lstStyle>
            <a:lvl1pPr marL="0" indent="0" algn="ctr">
              <a:buNone/>
              <a:defRPr lang="en-US" sz="2400" b="1" dirty="0">
                <a:solidFill>
                  <a:srgbClr val="595959"/>
                </a:solidFill>
                <a:latin typeface="Trebuchet MS" panose="020B0603020202020204" pitchFamily="34" charset="0"/>
                <a:ea typeface="Arial Unicode MS" panose="020B0604020202020204" pitchFamily="34" charset="-128"/>
                <a:cs typeface="Arial" panose="020B0604020202020204" pitchFamily="34" charset="0"/>
              </a:defRPr>
            </a:lvl1pPr>
          </a:lstStyle>
          <a:p>
            <a:pPr marL="0" lvl="0"/>
            <a:r>
              <a:rPr lang="en-US" noProof="0" dirty="0"/>
              <a:t>Item 1</a:t>
            </a:r>
          </a:p>
        </p:txBody>
      </p:sp>
      <p:sp>
        <p:nvSpPr>
          <p:cNvPr id="20" name="Textplatzhalter 18"/>
          <p:cNvSpPr>
            <a:spLocks noGrp="1"/>
          </p:cNvSpPr>
          <p:nvPr>
            <p:ph type="body" sz="quarter" idx="20" hasCustomPrompt="1"/>
          </p:nvPr>
        </p:nvSpPr>
        <p:spPr>
          <a:xfrm>
            <a:off x="6393809" y="1954080"/>
            <a:ext cx="5148607" cy="332399"/>
          </a:xfrm>
          <a:prstGeom prst="rect">
            <a:avLst/>
          </a:prstGeom>
          <a:noFill/>
        </p:spPr>
        <p:txBody>
          <a:bodyPr wrap="square" lIns="0" tIns="0" rIns="0" bIns="0" rtlCol="0" anchor="ctr">
            <a:spAutoFit/>
          </a:bodyPr>
          <a:lstStyle>
            <a:lvl1pPr marL="0" indent="0" algn="ctr">
              <a:buNone/>
              <a:defRPr lang="en-US" sz="2400" b="1" dirty="0">
                <a:solidFill>
                  <a:srgbClr val="595959"/>
                </a:solidFill>
                <a:latin typeface="Trebuchet MS" panose="020B0603020202020204" pitchFamily="34" charset="0"/>
                <a:ea typeface="Arial Unicode MS" panose="020B0604020202020204" pitchFamily="34" charset="-128"/>
                <a:cs typeface="Arial" panose="020B0604020202020204" pitchFamily="34" charset="0"/>
              </a:defRPr>
            </a:lvl1pPr>
          </a:lstStyle>
          <a:p>
            <a:pPr marL="0" lvl="0"/>
            <a:r>
              <a:rPr lang="en-US" noProof="0" dirty="0"/>
              <a:t>Item 2</a:t>
            </a:r>
          </a:p>
        </p:txBody>
      </p:sp>
      <p:sp>
        <p:nvSpPr>
          <p:cNvPr id="25" name="Gleichschenkliges Dreieck 24"/>
          <p:cNvSpPr/>
          <p:nvPr userDrawn="1"/>
        </p:nvSpPr>
        <p:spPr>
          <a:xfrm rot="10800000">
            <a:off x="6042000" y="-13001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6" name="Gleichschenkliges Dreieck 25"/>
          <p:cNvSpPr/>
          <p:nvPr userDrawn="1"/>
        </p:nvSpPr>
        <p:spPr>
          <a:xfrm rot="10800000" flipH="1" flipV="1">
            <a:off x="6041340" y="6959370"/>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31" name="Gleichschenkliges Dreieck 30"/>
          <p:cNvSpPr/>
          <p:nvPr userDrawn="1"/>
        </p:nvSpPr>
        <p:spPr>
          <a:xfrm rot="10800000">
            <a:off x="3236898" y="-130020"/>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32" name="Gleichschenkliges Dreieck 31"/>
          <p:cNvSpPr/>
          <p:nvPr userDrawn="1"/>
        </p:nvSpPr>
        <p:spPr>
          <a:xfrm rot="10800000" flipH="1" flipV="1">
            <a:off x="3236898" y="6951958"/>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33" name="Gleichschenkliges Dreieck 32"/>
          <p:cNvSpPr/>
          <p:nvPr userDrawn="1"/>
        </p:nvSpPr>
        <p:spPr>
          <a:xfrm rot="10800000">
            <a:off x="8922385" y="-130020"/>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34" name="Gleichschenkliges Dreieck 33"/>
          <p:cNvSpPr/>
          <p:nvPr userDrawn="1"/>
        </p:nvSpPr>
        <p:spPr>
          <a:xfrm rot="10800000" flipH="1" flipV="1">
            <a:off x="8921725" y="695936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37" name="Gleichschenkliges Dreieck 36"/>
          <p:cNvSpPr/>
          <p:nvPr userDrawn="1"/>
        </p:nvSpPr>
        <p:spPr>
          <a:xfrm rot="5400000">
            <a:off x="-134766" y="170872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38" name="Gleichschenkliges Dreieck 37"/>
          <p:cNvSpPr/>
          <p:nvPr userDrawn="1"/>
        </p:nvSpPr>
        <p:spPr>
          <a:xfrm rot="16200000" flipH="1">
            <a:off x="12291623" y="1707410"/>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41" name="Textplatzhalter 2"/>
          <p:cNvSpPr>
            <a:spLocks noGrp="1"/>
          </p:cNvSpPr>
          <p:nvPr>
            <p:ph type="body" sz="quarter" idx="22"/>
          </p:nvPr>
        </p:nvSpPr>
        <p:spPr>
          <a:xfrm>
            <a:off x="774696" y="2603008"/>
            <a:ext cx="5042556" cy="3478118"/>
          </a:xfrm>
          <a:prstGeom prst="rect">
            <a:avLst/>
          </a:prstGeom>
        </p:spPr>
        <p:txBody>
          <a:bodyPr/>
          <a:lstStyle>
            <a:lvl1pPr marL="228600" indent="-228600">
              <a:buFont typeface="Wingdings" panose="05000000000000000000" pitchFamily="2" charset="2"/>
              <a:buChar char="§"/>
              <a:defRPr sz="2000">
                <a:solidFill>
                  <a:srgbClr val="595959"/>
                </a:solidFill>
                <a:latin typeface="Trebuchet MS" panose="020B0603020202020204" pitchFamily="34" charset="0"/>
              </a:defRPr>
            </a:lvl1pPr>
            <a:lvl2pPr marL="685800" indent="-228600">
              <a:buFont typeface="Wingdings" panose="05000000000000000000" pitchFamily="2" charset="2"/>
              <a:buChar char="§"/>
              <a:defRPr sz="1800">
                <a:solidFill>
                  <a:srgbClr val="595959"/>
                </a:solidFill>
                <a:latin typeface="Trebuchet MS" panose="020B0603020202020204" pitchFamily="34" charset="0"/>
              </a:defRPr>
            </a:lvl2pPr>
            <a:lvl3pPr marL="1143000" indent="-228600">
              <a:buFont typeface="Wingdings" panose="05000000000000000000" pitchFamily="2" charset="2"/>
              <a:buChar char="§"/>
              <a:defRPr sz="1800">
                <a:solidFill>
                  <a:srgbClr val="595959"/>
                </a:solidFill>
                <a:latin typeface="Trebuchet MS" panose="020B0603020202020204" pitchFamily="34" charset="0"/>
              </a:defRPr>
            </a:lvl3pPr>
            <a:lvl4pPr marL="1600200" indent="-228600">
              <a:buFont typeface="Wingdings" panose="05000000000000000000" pitchFamily="2" charset="2"/>
              <a:buChar char="§"/>
              <a:defRPr sz="1800">
                <a:solidFill>
                  <a:srgbClr val="595959"/>
                </a:solidFill>
                <a:latin typeface="Trebuchet MS" panose="020B0603020202020204" pitchFamily="34" charset="0"/>
              </a:defRPr>
            </a:lvl4pPr>
            <a:lvl5pPr marL="2057400" indent="-228600">
              <a:buFont typeface="Wingdings" panose="05000000000000000000" pitchFamily="2" charset="2"/>
              <a:buChar char="§"/>
              <a:defRPr sz="1800">
                <a:solidFill>
                  <a:srgbClr val="595959"/>
                </a:solidFill>
                <a:latin typeface="Trebuchet MS" panose="020B0603020202020204" pitchFamily="34" charset="0"/>
              </a:defRPr>
            </a:lvl5pPr>
          </a:lstStyle>
          <a:p>
            <a:pPr lvl="0"/>
            <a:r>
              <a:rPr lang="en-US" noProof="0" dirty="0" err="1"/>
              <a:t>Formatvorlagen</a:t>
            </a:r>
            <a:r>
              <a:rPr lang="en-US" noProof="0" dirty="0"/>
              <a:t> des </a:t>
            </a:r>
            <a:r>
              <a:rPr lang="en-US" noProof="0" dirty="0" err="1"/>
              <a:t>Textmasters</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42" name="Textplatzhalter 2"/>
          <p:cNvSpPr>
            <a:spLocks noGrp="1"/>
          </p:cNvSpPr>
          <p:nvPr>
            <p:ph type="body" sz="quarter" idx="23"/>
          </p:nvPr>
        </p:nvSpPr>
        <p:spPr>
          <a:xfrm>
            <a:off x="6434557" y="2603008"/>
            <a:ext cx="5070066" cy="3478118"/>
          </a:xfrm>
          <a:prstGeom prst="rect">
            <a:avLst/>
          </a:prstGeom>
        </p:spPr>
        <p:txBody>
          <a:bodyPr/>
          <a:lstStyle>
            <a:lvl1pPr marL="228600" indent="-228600">
              <a:buFont typeface="Wingdings" panose="05000000000000000000" pitchFamily="2" charset="2"/>
              <a:buChar char="§"/>
              <a:defRPr sz="2000">
                <a:solidFill>
                  <a:srgbClr val="595959"/>
                </a:solidFill>
                <a:latin typeface="Trebuchet MS" panose="020B0603020202020204" pitchFamily="34" charset="0"/>
              </a:defRPr>
            </a:lvl1pPr>
            <a:lvl2pPr marL="685800" indent="-228600">
              <a:buFont typeface="Wingdings" panose="05000000000000000000" pitchFamily="2" charset="2"/>
              <a:buChar char="§"/>
              <a:defRPr sz="1800">
                <a:solidFill>
                  <a:srgbClr val="595959"/>
                </a:solidFill>
                <a:latin typeface="Trebuchet MS" panose="020B0603020202020204" pitchFamily="34" charset="0"/>
              </a:defRPr>
            </a:lvl2pPr>
            <a:lvl3pPr marL="1143000" indent="-228600">
              <a:buFont typeface="Wingdings" panose="05000000000000000000" pitchFamily="2" charset="2"/>
              <a:buChar char="§"/>
              <a:defRPr sz="1800">
                <a:solidFill>
                  <a:srgbClr val="595959"/>
                </a:solidFill>
                <a:latin typeface="Trebuchet MS" panose="020B0603020202020204" pitchFamily="34" charset="0"/>
              </a:defRPr>
            </a:lvl3pPr>
            <a:lvl4pPr marL="1600200" indent="-228600">
              <a:buFont typeface="Wingdings" panose="05000000000000000000" pitchFamily="2" charset="2"/>
              <a:buChar char="§"/>
              <a:defRPr sz="1800">
                <a:solidFill>
                  <a:srgbClr val="595959"/>
                </a:solidFill>
                <a:latin typeface="Trebuchet MS" panose="020B0603020202020204" pitchFamily="34" charset="0"/>
              </a:defRPr>
            </a:lvl4pPr>
            <a:lvl5pPr marL="2057400" indent="-228600">
              <a:buFont typeface="Wingdings" panose="05000000000000000000" pitchFamily="2" charset="2"/>
              <a:buChar char="§"/>
              <a:defRPr sz="1800">
                <a:solidFill>
                  <a:srgbClr val="595959"/>
                </a:solidFill>
                <a:latin typeface="Trebuchet MS" panose="020B0603020202020204" pitchFamily="34" charset="0"/>
              </a:defRPr>
            </a:lvl5pPr>
          </a:lstStyle>
          <a:p>
            <a:pPr lvl="0"/>
            <a:r>
              <a:rPr lang="en-US" noProof="0" dirty="0" err="1"/>
              <a:t>Formatvorlagen</a:t>
            </a:r>
            <a:r>
              <a:rPr lang="en-US" noProof="0" dirty="0"/>
              <a:t> des </a:t>
            </a:r>
            <a:r>
              <a:rPr lang="en-US" noProof="0" dirty="0" err="1"/>
              <a:t>Textmasters</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pic>
        <p:nvPicPr>
          <p:cNvPr id="28" name="Grafik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22178" y="513732"/>
            <a:ext cx="1588821" cy="929004"/>
          </a:xfrm>
          <a:prstGeom prst="rect">
            <a:avLst/>
          </a:prstGeom>
        </p:spPr>
      </p:pic>
      <p:sp>
        <p:nvSpPr>
          <p:cNvPr id="21" name="Gleichschenkliges Dreieck 20"/>
          <p:cNvSpPr/>
          <p:nvPr userDrawn="1"/>
        </p:nvSpPr>
        <p:spPr>
          <a:xfrm rot="10800000">
            <a:off x="11727473" y="-13001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9" name="Gleichschenkliges Dreieck 28"/>
          <p:cNvSpPr/>
          <p:nvPr userDrawn="1"/>
        </p:nvSpPr>
        <p:spPr>
          <a:xfrm rot="10800000" flipH="1" flipV="1">
            <a:off x="11726813" y="6959370"/>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30" name="Gleichschenkliges Dreieck 29">
            <a:extLst>
              <a:ext uri="{FF2B5EF4-FFF2-40B4-BE49-F238E27FC236}">
                <a16:creationId xmlns:a16="http://schemas.microsoft.com/office/drawing/2014/main" id="{F4EC42BA-DE84-4764-9E17-15BE172719FE}"/>
              </a:ext>
            </a:extLst>
          </p:cNvPr>
          <p:cNvSpPr/>
          <p:nvPr userDrawn="1"/>
        </p:nvSpPr>
        <p:spPr>
          <a:xfrm rot="5400000">
            <a:off x="-168666" y="6064445"/>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39" name="Gleichschenkliges Dreieck 38">
            <a:extLst>
              <a:ext uri="{FF2B5EF4-FFF2-40B4-BE49-F238E27FC236}">
                <a16:creationId xmlns:a16="http://schemas.microsoft.com/office/drawing/2014/main" id="{702C0AC0-3E40-4ACE-BE97-A36E807799E1}"/>
              </a:ext>
            </a:extLst>
          </p:cNvPr>
          <p:cNvSpPr/>
          <p:nvPr userDrawn="1"/>
        </p:nvSpPr>
        <p:spPr>
          <a:xfrm rot="16200000" flipH="1">
            <a:off x="12257723" y="6063126"/>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40" name="Textfeld 39">
            <a:extLst>
              <a:ext uri="{FF2B5EF4-FFF2-40B4-BE49-F238E27FC236}">
                <a16:creationId xmlns:a16="http://schemas.microsoft.com/office/drawing/2014/main" id="{BDAE097B-55CF-43AB-9B41-D6CFCFEABC10}"/>
              </a:ext>
            </a:extLst>
          </p:cNvPr>
          <p:cNvSpPr txBox="1"/>
          <p:nvPr userDrawn="1"/>
        </p:nvSpPr>
        <p:spPr>
          <a:xfrm>
            <a:off x="11201400" y="6344268"/>
            <a:ext cx="645159" cy="276999"/>
          </a:xfrm>
          <a:prstGeom prst="rect">
            <a:avLst/>
          </a:prstGeom>
          <a:noFill/>
        </p:spPr>
        <p:txBody>
          <a:bodyPr wrap="square" rtlCol="0">
            <a:spAutoFit/>
          </a:bodyPr>
          <a:lstStyle/>
          <a:p>
            <a:pPr algn="r"/>
            <a:fld id="{8F4B7BFB-76E6-4735-817B-9CA70012A5F0}" type="slidenum">
              <a:rPr lang="en-US" sz="1200" smtClean="0">
                <a:solidFill>
                  <a:schemeClr val="tx1"/>
                </a:solidFill>
              </a:rPr>
              <a:pPr algn="r"/>
              <a:t>‹#›</a:t>
            </a:fld>
            <a:endParaRPr lang="en-US" sz="1200" dirty="0">
              <a:solidFill>
                <a:schemeClr val="tx1"/>
              </a:solidFill>
            </a:endParaRPr>
          </a:p>
        </p:txBody>
      </p:sp>
      <p:sp>
        <p:nvSpPr>
          <p:cNvPr id="27" name="Titel 1">
            <a:extLst>
              <a:ext uri="{FF2B5EF4-FFF2-40B4-BE49-F238E27FC236}">
                <a16:creationId xmlns:a16="http://schemas.microsoft.com/office/drawing/2014/main" id="{2231BD15-44B5-4EF8-A1BE-B1959E9F8F41}"/>
              </a:ext>
            </a:extLst>
          </p:cNvPr>
          <p:cNvSpPr>
            <a:spLocks noGrp="1"/>
          </p:cNvSpPr>
          <p:nvPr>
            <p:ph type="title" hasCustomPrompt="1"/>
          </p:nvPr>
        </p:nvSpPr>
        <p:spPr>
          <a:xfrm>
            <a:off x="479425" y="513732"/>
            <a:ext cx="9469437" cy="607249"/>
          </a:xfrm>
          <a:prstGeom prst="rect">
            <a:avLst/>
          </a:prstGeom>
        </p:spPr>
        <p:txBody>
          <a:bodyPr lIns="0" tIns="0" rIns="0" bIns="0" anchor="b"/>
          <a:lstStyle>
            <a:lvl1pPr marL="0" indent="0">
              <a:spcBef>
                <a:spcPts val="1000"/>
              </a:spcBef>
              <a:buNone/>
              <a:defRPr lang="de-DE" sz="3400" b="1" kern="1200" dirty="0">
                <a:solidFill>
                  <a:srgbClr val="910830"/>
                </a:solidFill>
                <a:latin typeface="Trebuchet MS" panose="020B0603020202020204" pitchFamily="34" charset="0"/>
                <a:ea typeface="Arial Unicode MS" panose="020B0604020202020204" pitchFamily="34" charset="-128"/>
                <a:cs typeface="Arial" panose="020B0604020202020204" pitchFamily="34" charset="0"/>
              </a:defRPr>
            </a:lvl1pPr>
          </a:lstStyle>
          <a:p>
            <a:pPr marL="0" lvl="0" indent="0">
              <a:buNone/>
            </a:pPr>
            <a:r>
              <a:rPr lang="en-US" noProof="0" dirty="0"/>
              <a:t>Slide Title</a:t>
            </a:r>
          </a:p>
        </p:txBody>
      </p:sp>
      <p:sp>
        <p:nvSpPr>
          <p:cNvPr id="35" name="Textplatzhalter 18"/>
          <p:cNvSpPr>
            <a:spLocks noGrp="1"/>
          </p:cNvSpPr>
          <p:nvPr>
            <p:ph type="body" sz="quarter" idx="13" hasCustomPrompt="1"/>
          </p:nvPr>
        </p:nvSpPr>
        <p:spPr>
          <a:xfrm>
            <a:off x="479425" y="1184641"/>
            <a:ext cx="9469438" cy="276999"/>
          </a:xfrm>
          <a:prstGeom prst="rect">
            <a:avLst/>
          </a:prstGeom>
          <a:noFill/>
        </p:spPr>
        <p:txBody>
          <a:bodyPr wrap="square" lIns="0" tIns="0" rIns="0" bIns="0" rtlCol="0">
            <a:spAutoFit/>
          </a:bodyPr>
          <a:lstStyle>
            <a:lvl1pPr marL="0" indent="0">
              <a:buNone/>
              <a:defRPr lang="en-US" sz="2000" baseline="0" dirty="0">
                <a:solidFill>
                  <a:srgbClr val="595959"/>
                </a:solidFill>
                <a:latin typeface="Trebuchet MS" panose="020B0603020202020204" pitchFamily="34" charset="0"/>
                <a:ea typeface="Arial Unicode MS" panose="020B0604020202020204" pitchFamily="34" charset="-128"/>
                <a:cs typeface="Arial" panose="020B0604020202020204" pitchFamily="34" charset="0"/>
              </a:defRPr>
            </a:lvl1pPr>
          </a:lstStyle>
          <a:p>
            <a:pPr marL="0" lvl="0"/>
            <a:r>
              <a:rPr lang="en-US" noProof="0" dirty="0"/>
              <a:t>Action Title</a:t>
            </a:r>
          </a:p>
        </p:txBody>
      </p:sp>
      <p:pic>
        <p:nvPicPr>
          <p:cNvPr id="23" name="Grafik 22">
            <a:extLst>
              <a:ext uri="{FF2B5EF4-FFF2-40B4-BE49-F238E27FC236}">
                <a16:creationId xmlns:a16="http://schemas.microsoft.com/office/drawing/2014/main" id="{3F35B549-DBD2-4F71-9B1F-84200AD28058}"/>
              </a:ext>
            </a:extLst>
          </p:cNvPr>
          <p:cNvPicPr>
            <a:picLocks noChangeAspect="1"/>
          </p:cNvPicPr>
          <p:nvPr userDrawn="1"/>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t="17096" b="42480"/>
          <a:stretch/>
        </p:blipFill>
        <p:spPr>
          <a:xfrm>
            <a:off x="9345878" y="6378932"/>
            <a:ext cx="1813560" cy="263105"/>
          </a:xfrm>
          <a:prstGeom prst="rect">
            <a:avLst/>
          </a:prstGeom>
        </p:spPr>
      </p:pic>
    </p:spTree>
    <p:extLst>
      <p:ext uri="{BB962C8B-B14F-4D97-AF65-F5344CB8AC3E}">
        <p14:creationId xmlns:p14="http://schemas.microsoft.com/office/powerpoint/2010/main" val="1841886495"/>
      </p:ext>
    </p:extLst>
  </p:cSld>
  <p:clrMapOvr>
    <a:masterClrMapping/>
  </p:clrMapOvr>
  <p:extLst>
    <p:ext uri="{DCECCB84-F9BA-43D5-87BE-67443E8EF086}">
      <p15:sldGuideLst xmlns:p15="http://schemas.microsoft.com/office/powerpoint/2012/main">
        <p15:guide id="1" orient="horz" pos="1094">
          <p15:clr>
            <a:srgbClr val="FBAE40"/>
          </p15:clr>
        </p15:guide>
        <p15:guide id="2" pos="302">
          <p15:clr>
            <a:srgbClr val="FBAE40"/>
          </p15:clr>
        </p15:guide>
        <p15:guide id="3" pos="5654">
          <p15:clr>
            <a:srgbClr val="FBAE40"/>
          </p15:clr>
        </p15:guide>
        <p15:guide id="4" pos="3840">
          <p15:clr>
            <a:srgbClr val="FBAE40"/>
          </p15:clr>
        </p15:guide>
        <p15:guide id="7" pos="2071">
          <p15:clr>
            <a:srgbClr val="FBAE40"/>
          </p15:clr>
        </p15:guide>
        <p15:guide id="8" orient="horz" pos="3657">
          <p15:clr>
            <a:srgbClr val="FBAE40"/>
          </p15:clr>
        </p15:guide>
        <p15:guide id="9" pos="742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cardMultSlide">
    <p:spTree>
      <p:nvGrpSpPr>
        <p:cNvPr id="1" name=""/>
        <p:cNvGrpSpPr/>
        <p:nvPr/>
      </p:nvGrpSpPr>
      <p:grpSpPr>
        <a:xfrm>
          <a:off x="0" y="0"/>
          <a:ext cx="0" cy="0"/>
          <a:chOff x="0" y="0"/>
          <a:chExt cx="0" cy="0"/>
        </a:xfrm>
      </p:grpSpPr>
      <p:sp>
        <p:nvSpPr>
          <p:cNvPr id="7" name="Rechteck 6"/>
          <p:cNvSpPr/>
          <p:nvPr userDrawn="1"/>
        </p:nvSpPr>
        <p:spPr>
          <a:xfrm rot="16200000">
            <a:off x="2667000" y="-2667000"/>
            <a:ext cx="6858000" cy="12192000"/>
          </a:xfrm>
          <a:prstGeom prst="rect">
            <a:avLst/>
          </a:prstGeom>
          <a:gradFill>
            <a:gsLst>
              <a:gs pos="0">
                <a:srgbClr val="910830"/>
              </a:gs>
              <a:gs pos="100000">
                <a:srgbClr val="521623"/>
              </a:gs>
            </a:gsLst>
            <a:lin ang="16200000" scaled="0"/>
          </a:gradFill>
          <a:effectLst>
            <a:outerShdw blurRad="381000" sx="105000" sy="105000" algn="ctr" rotWithShape="0">
              <a:prstClr val="black">
                <a:alpha val="6000"/>
              </a:prstClr>
            </a:outerShdw>
          </a:effectLst>
        </p:spPr>
        <p:txBody>
          <a:bodyPr rtlCol="0" anchor="ctr"/>
          <a:lstStyle/>
          <a:p>
            <a:pPr algn="ctr"/>
            <a:endParaRPr lang="en-US"/>
          </a:p>
        </p:txBody>
      </p:sp>
      <p:sp>
        <p:nvSpPr>
          <p:cNvPr id="8" name="Rechteck 7"/>
          <p:cNvSpPr/>
          <p:nvPr userDrawn="1"/>
        </p:nvSpPr>
        <p:spPr>
          <a:xfrm rot="16200000">
            <a:off x="3480871" y="-1011265"/>
            <a:ext cx="5230257" cy="8880530"/>
          </a:xfrm>
          <a:prstGeom prst="rect">
            <a:avLst/>
          </a:prstGeom>
          <a:solidFill>
            <a:schemeClr val="bg1"/>
          </a:solidFill>
          <a:ln w="12700">
            <a:noFill/>
          </a:ln>
          <a:effectLst>
            <a:outerShdw blurRad="546100" dist="469900" dir="2700000" sx="96000" sy="96000" algn="tl" rotWithShape="0">
              <a:prstClr val="black">
                <a:alpha val="30000"/>
              </a:prstClr>
            </a:outerShdw>
          </a:effectLst>
          <a:scene3d>
            <a:camera prst="orthographicFront">
              <a:rot lat="0" lon="0" rev="0"/>
            </a:camera>
            <a:lightRig rig="contrasting" dir="t">
              <a:rot lat="0" lon="0" rev="1500000"/>
            </a:lightRig>
          </a:scene3d>
          <a:sp3d prstMaterial="metal">
            <a:bevelT w="88900" h="88900"/>
          </a:sp3d>
        </p:spPr>
        <p:txBody>
          <a:bodyPr rtlCol="0" anchor="ctr"/>
          <a:lstStyle/>
          <a:p>
            <a:pPr algn="ctr"/>
            <a:endParaRPr lang="en-US" dirty="0"/>
          </a:p>
        </p:txBody>
      </p:sp>
      <p:sp>
        <p:nvSpPr>
          <p:cNvPr id="11" name="Textplatzhalter 18"/>
          <p:cNvSpPr>
            <a:spLocks noGrp="1"/>
          </p:cNvSpPr>
          <p:nvPr>
            <p:ph type="body" sz="quarter" idx="13" hasCustomPrompt="1"/>
          </p:nvPr>
        </p:nvSpPr>
        <p:spPr>
          <a:xfrm>
            <a:off x="1959447" y="3885971"/>
            <a:ext cx="2426676" cy="440727"/>
          </a:xfrm>
          <a:prstGeom prst="rect">
            <a:avLst/>
          </a:prstGeom>
        </p:spPr>
        <p:txBody>
          <a:bodyPr lIns="0" tIns="0" rIns="0" bIns="0" anchor="b"/>
          <a:lstStyle>
            <a:lvl1pPr marL="0" indent="0" algn="l">
              <a:lnSpc>
                <a:spcPct val="100000"/>
              </a:lnSpc>
              <a:buNone/>
              <a:defRPr lang="de-DE" sz="2000" b="1" kern="1200" baseline="0" dirty="0" smtClean="0">
                <a:solidFill>
                  <a:srgbClr val="910830"/>
                </a:solidFill>
                <a:latin typeface="Trebuchet MS" panose="020B0603020202020204" pitchFamily="34" charset="0"/>
                <a:ea typeface="Arial Unicode MS" panose="020B0604020202020204" pitchFamily="34" charset="-128"/>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Name</a:t>
            </a:r>
          </a:p>
        </p:txBody>
      </p:sp>
      <p:sp>
        <p:nvSpPr>
          <p:cNvPr id="12" name="Textplatzhalter 18"/>
          <p:cNvSpPr>
            <a:spLocks noGrp="1"/>
          </p:cNvSpPr>
          <p:nvPr>
            <p:ph type="body" sz="quarter" idx="14" hasCustomPrompt="1"/>
          </p:nvPr>
        </p:nvSpPr>
        <p:spPr>
          <a:xfrm>
            <a:off x="1959447" y="4498586"/>
            <a:ext cx="2426675" cy="1283965"/>
          </a:xfrm>
          <a:prstGeom prst="rect">
            <a:avLst/>
          </a:prstGeom>
        </p:spPr>
        <p:txBody>
          <a:bodyPr lIns="0" tIns="0" rIns="0" bIns="0" anchor="t"/>
          <a:lstStyle>
            <a:lvl1pPr marL="0" indent="0" algn="l">
              <a:lnSpc>
                <a:spcPts val="1000"/>
              </a:lnSpc>
              <a:buNone/>
              <a:defRPr lang="de-DE" sz="1200" b="0" kern="1200" baseline="0" dirty="0" smtClean="0">
                <a:solidFill>
                  <a:srgbClr val="595959"/>
                </a:solidFill>
                <a:latin typeface="Trebuchet MS" panose="020B0603020202020204" pitchFamily="34" charset="0"/>
                <a:ea typeface="Arial Unicode MS" panose="020B0604020202020204" pitchFamily="34" charset="-128"/>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Contact Details</a:t>
            </a:r>
          </a:p>
          <a:p>
            <a:pPr lvl="0"/>
            <a:r>
              <a:rPr lang="en-US" noProof="0" dirty="0"/>
              <a:t>Address 1</a:t>
            </a:r>
          </a:p>
          <a:p>
            <a:pPr lvl="0"/>
            <a:r>
              <a:rPr lang="en-US" noProof="0" dirty="0"/>
              <a:t>Address 2</a:t>
            </a:r>
          </a:p>
          <a:p>
            <a:pPr lvl="0"/>
            <a:r>
              <a:rPr lang="en-US" noProof="0" dirty="0"/>
              <a:t>Address 3</a:t>
            </a:r>
          </a:p>
        </p:txBody>
      </p:sp>
      <p:sp>
        <p:nvSpPr>
          <p:cNvPr id="14" name="Textplatzhalter 18"/>
          <p:cNvSpPr>
            <a:spLocks noGrp="1"/>
          </p:cNvSpPr>
          <p:nvPr>
            <p:ph type="body" sz="quarter" idx="16" hasCustomPrompt="1"/>
          </p:nvPr>
        </p:nvSpPr>
        <p:spPr>
          <a:xfrm>
            <a:off x="4882661" y="4498587"/>
            <a:ext cx="2426675" cy="1283965"/>
          </a:xfrm>
          <a:prstGeom prst="rect">
            <a:avLst/>
          </a:prstGeom>
        </p:spPr>
        <p:txBody>
          <a:bodyPr lIns="0" tIns="0" rIns="0" bIns="0" anchor="t">
            <a:normAutofit/>
          </a:bodyPr>
          <a:lstStyle>
            <a:lvl1pPr marL="0" indent="0" algn="l">
              <a:lnSpc>
                <a:spcPts val="1000"/>
              </a:lnSpc>
              <a:buNone/>
              <a:defRPr lang="de-DE" sz="1200" b="0" kern="1200" baseline="0" dirty="0" smtClean="0">
                <a:solidFill>
                  <a:srgbClr val="595959"/>
                </a:solidFill>
                <a:latin typeface="Trebuchet MS" panose="020B0603020202020204" pitchFamily="34" charset="0"/>
                <a:ea typeface="Arial Unicode MS" panose="020B0604020202020204" pitchFamily="34" charset="-128"/>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Contact Details</a:t>
            </a:r>
          </a:p>
          <a:p>
            <a:pPr lvl="0"/>
            <a:r>
              <a:rPr lang="en-US" noProof="0" dirty="0"/>
              <a:t>Address 1</a:t>
            </a:r>
          </a:p>
          <a:p>
            <a:pPr lvl="0"/>
            <a:r>
              <a:rPr lang="en-US" noProof="0" dirty="0"/>
              <a:t>Address 2</a:t>
            </a:r>
          </a:p>
          <a:p>
            <a:pPr lvl="0"/>
            <a:r>
              <a:rPr lang="en-US" noProof="0" dirty="0"/>
              <a:t>Address 3</a:t>
            </a:r>
          </a:p>
        </p:txBody>
      </p:sp>
      <p:sp>
        <p:nvSpPr>
          <p:cNvPr id="16" name="Textplatzhalter 18"/>
          <p:cNvSpPr>
            <a:spLocks noGrp="1"/>
          </p:cNvSpPr>
          <p:nvPr>
            <p:ph type="body" sz="quarter" idx="17" hasCustomPrompt="1"/>
          </p:nvPr>
        </p:nvSpPr>
        <p:spPr>
          <a:xfrm>
            <a:off x="4880415" y="3885971"/>
            <a:ext cx="2426676" cy="440727"/>
          </a:xfrm>
          <a:prstGeom prst="rect">
            <a:avLst/>
          </a:prstGeom>
        </p:spPr>
        <p:txBody>
          <a:bodyPr lIns="0" tIns="0" rIns="0" bIns="0" anchor="b"/>
          <a:lstStyle>
            <a:lvl1pPr marL="0" indent="0" algn="l">
              <a:lnSpc>
                <a:spcPct val="100000"/>
              </a:lnSpc>
              <a:buNone/>
              <a:defRPr lang="de-DE" sz="2000" b="1" kern="1200" baseline="0" dirty="0" smtClean="0">
                <a:solidFill>
                  <a:srgbClr val="910830"/>
                </a:solidFill>
                <a:latin typeface="Trebuchet MS" panose="020B0603020202020204" pitchFamily="34" charset="0"/>
                <a:ea typeface="Arial Unicode MS" panose="020B0604020202020204" pitchFamily="34" charset="-128"/>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Name</a:t>
            </a:r>
          </a:p>
        </p:txBody>
      </p:sp>
      <p:sp>
        <p:nvSpPr>
          <p:cNvPr id="17" name="Textplatzhalter 18"/>
          <p:cNvSpPr>
            <a:spLocks noGrp="1"/>
          </p:cNvSpPr>
          <p:nvPr>
            <p:ph type="body" sz="quarter" idx="18" hasCustomPrompt="1"/>
          </p:nvPr>
        </p:nvSpPr>
        <p:spPr>
          <a:xfrm>
            <a:off x="7751734" y="4498587"/>
            <a:ext cx="2426675" cy="1283966"/>
          </a:xfrm>
          <a:prstGeom prst="rect">
            <a:avLst/>
          </a:prstGeom>
        </p:spPr>
        <p:txBody>
          <a:bodyPr lIns="0" tIns="0" rIns="0" bIns="0" anchor="t">
            <a:normAutofit/>
          </a:bodyPr>
          <a:lstStyle>
            <a:lvl1pPr marL="0" indent="0" algn="l">
              <a:lnSpc>
                <a:spcPts val="1000"/>
              </a:lnSpc>
              <a:buNone/>
              <a:defRPr lang="de-DE" sz="1200" b="0" kern="1200" baseline="0" dirty="0" smtClean="0">
                <a:solidFill>
                  <a:srgbClr val="595959"/>
                </a:solidFill>
                <a:latin typeface="Trebuchet MS" panose="020B0603020202020204" pitchFamily="34" charset="0"/>
                <a:ea typeface="Arial Unicode MS" panose="020B0604020202020204" pitchFamily="34" charset="-128"/>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Contact Details</a:t>
            </a:r>
          </a:p>
          <a:p>
            <a:pPr lvl="0"/>
            <a:r>
              <a:rPr lang="en-US" noProof="0" dirty="0"/>
              <a:t>Address 1</a:t>
            </a:r>
          </a:p>
          <a:p>
            <a:pPr lvl="0"/>
            <a:r>
              <a:rPr lang="en-US" noProof="0" dirty="0"/>
              <a:t>Address 2</a:t>
            </a:r>
          </a:p>
          <a:p>
            <a:pPr lvl="0"/>
            <a:r>
              <a:rPr lang="en-US" noProof="0" dirty="0"/>
              <a:t>Address 3</a:t>
            </a:r>
          </a:p>
        </p:txBody>
      </p:sp>
      <p:sp>
        <p:nvSpPr>
          <p:cNvPr id="19" name="Textplatzhalter 18"/>
          <p:cNvSpPr>
            <a:spLocks noGrp="1"/>
          </p:cNvSpPr>
          <p:nvPr>
            <p:ph type="body" sz="quarter" idx="19" hasCustomPrompt="1"/>
          </p:nvPr>
        </p:nvSpPr>
        <p:spPr>
          <a:xfrm>
            <a:off x="7749488" y="3885971"/>
            <a:ext cx="2426676" cy="440727"/>
          </a:xfrm>
          <a:prstGeom prst="rect">
            <a:avLst/>
          </a:prstGeom>
        </p:spPr>
        <p:txBody>
          <a:bodyPr lIns="0" tIns="0" rIns="0" bIns="0" anchor="b"/>
          <a:lstStyle>
            <a:lvl1pPr marL="0" indent="0" algn="l">
              <a:lnSpc>
                <a:spcPct val="100000"/>
              </a:lnSpc>
              <a:buNone/>
              <a:defRPr lang="de-DE" sz="2000" b="1" kern="1200" baseline="0" dirty="0" smtClean="0">
                <a:solidFill>
                  <a:srgbClr val="910830"/>
                </a:solidFill>
                <a:latin typeface="Trebuchet MS" panose="020B0603020202020204" pitchFamily="34" charset="0"/>
                <a:ea typeface="Arial Unicode MS" panose="020B0604020202020204" pitchFamily="34" charset="-128"/>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Name</a:t>
            </a:r>
          </a:p>
        </p:txBody>
      </p:sp>
      <p:pic>
        <p:nvPicPr>
          <p:cNvPr id="15" name="Grafik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30253" y="1271282"/>
            <a:ext cx="2948825" cy="1724216"/>
          </a:xfrm>
          <a:prstGeom prst="rect">
            <a:avLst/>
          </a:prstGeom>
        </p:spPr>
      </p:pic>
      <p:pic>
        <p:nvPicPr>
          <p:cNvPr id="18" name="Grafik 17">
            <a:extLst>
              <a:ext uri="{FF2B5EF4-FFF2-40B4-BE49-F238E27FC236}">
                <a16:creationId xmlns:a16="http://schemas.microsoft.com/office/drawing/2014/main" id="{948AA354-0264-451C-851A-83528F00BA53}"/>
              </a:ext>
            </a:extLst>
          </p:cNvPr>
          <p:cNvPicPr>
            <a:picLocks noChangeAspect="1"/>
          </p:cNvPicPr>
          <p:nvPr userDrawn="1"/>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04330" y="1285646"/>
            <a:ext cx="2766449" cy="992837"/>
          </a:xfrm>
          <a:prstGeom prst="rect">
            <a:avLst/>
          </a:prstGeom>
        </p:spPr>
      </p:pic>
      <p:pic>
        <p:nvPicPr>
          <p:cNvPr id="2" name="Graphic 1">
            <a:extLst>
              <a:ext uri="{FF2B5EF4-FFF2-40B4-BE49-F238E27FC236}">
                <a16:creationId xmlns:a16="http://schemas.microsoft.com/office/drawing/2014/main" id="{CBC2018F-E735-004F-D2DA-C13970D94E6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1874" y="1529243"/>
            <a:ext cx="2920341" cy="505642"/>
          </a:xfrm>
          <a:prstGeom prst="rect">
            <a:avLst/>
          </a:prstGeom>
        </p:spPr>
      </p:pic>
    </p:spTree>
    <p:extLst>
      <p:ext uri="{BB962C8B-B14F-4D97-AF65-F5344CB8AC3E}">
        <p14:creationId xmlns:p14="http://schemas.microsoft.com/office/powerpoint/2010/main" val="142476071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1BD15-44B5-4EF8-A1BE-B1959E9F8F41}"/>
              </a:ext>
            </a:extLst>
          </p:cNvPr>
          <p:cNvSpPr>
            <a:spLocks noGrp="1"/>
          </p:cNvSpPr>
          <p:nvPr>
            <p:ph type="title" hasCustomPrompt="1"/>
          </p:nvPr>
        </p:nvSpPr>
        <p:spPr>
          <a:xfrm>
            <a:off x="479425" y="513732"/>
            <a:ext cx="9469437" cy="607249"/>
          </a:xfrm>
          <a:prstGeom prst="rect">
            <a:avLst/>
          </a:prstGeom>
        </p:spPr>
        <p:txBody>
          <a:bodyPr lIns="0" tIns="0" rIns="0" bIns="0" anchor="b"/>
          <a:lstStyle>
            <a:lvl1pPr marL="0" indent="0">
              <a:spcBef>
                <a:spcPts val="1000"/>
              </a:spcBef>
              <a:buNone/>
              <a:defRPr lang="de-DE" sz="3400" b="1" kern="1200" dirty="0">
                <a:solidFill>
                  <a:srgbClr val="910830"/>
                </a:solidFill>
                <a:latin typeface="Trebuchet MS" panose="020B0603020202020204" pitchFamily="34" charset="0"/>
                <a:ea typeface="Arial Unicode MS" panose="020B0604020202020204" pitchFamily="34" charset="-128"/>
                <a:cs typeface="Arial" panose="020B0604020202020204" pitchFamily="34" charset="0"/>
              </a:defRPr>
            </a:lvl1pPr>
          </a:lstStyle>
          <a:p>
            <a:pPr marL="0" lvl="0" indent="0">
              <a:buNone/>
            </a:pPr>
            <a:r>
              <a:rPr lang="en-US" noProof="0" dirty="0"/>
              <a:t>Slide Title</a:t>
            </a:r>
          </a:p>
        </p:txBody>
      </p:sp>
      <p:sp>
        <p:nvSpPr>
          <p:cNvPr id="14" name="Textplatzhalter 18"/>
          <p:cNvSpPr>
            <a:spLocks noGrp="1"/>
          </p:cNvSpPr>
          <p:nvPr>
            <p:ph type="body" sz="quarter" idx="13" hasCustomPrompt="1"/>
          </p:nvPr>
        </p:nvSpPr>
        <p:spPr>
          <a:xfrm>
            <a:off x="479425" y="1184641"/>
            <a:ext cx="9469438" cy="276999"/>
          </a:xfrm>
          <a:prstGeom prst="rect">
            <a:avLst/>
          </a:prstGeom>
          <a:noFill/>
        </p:spPr>
        <p:txBody>
          <a:bodyPr wrap="square" lIns="0" tIns="0" rIns="0" bIns="0" rtlCol="0">
            <a:spAutoFit/>
          </a:bodyPr>
          <a:lstStyle>
            <a:lvl1pPr marL="0" indent="0">
              <a:buNone/>
              <a:defRPr lang="en-US" sz="2000" baseline="0" dirty="0">
                <a:solidFill>
                  <a:srgbClr val="595959"/>
                </a:solidFill>
                <a:latin typeface="Trebuchet MS" panose="020B0603020202020204" pitchFamily="34" charset="0"/>
                <a:ea typeface="Arial Unicode MS" panose="020B0604020202020204" pitchFamily="34" charset="-128"/>
                <a:cs typeface="Arial" panose="020B0604020202020204" pitchFamily="34" charset="0"/>
              </a:defRPr>
            </a:lvl1pPr>
          </a:lstStyle>
          <a:p>
            <a:pPr marL="0" lvl="0"/>
            <a:r>
              <a:rPr lang="en-US" noProof="0" dirty="0"/>
              <a:t>Action Title</a:t>
            </a:r>
          </a:p>
        </p:txBody>
      </p:sp>
      <p:sp>
        <p:nvSpPr>
          <p:cNvPr id="26" name="Gleichschenkliges Dreieck 25"/>
          <p:cNvSpPr/>
          <p:nvPr userDrawn="1"/>
        </p:nvSpPr>
        <p:spPr>
          <a:xfrm rot="10800000">
            <a:off x="426719" y="-13001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7" name="Gleichschenkliges Dreieck 26"/>
          <p:cNvSpPr/>
          <p:nvPr userDrawn="1"/>
        </p:nvSpPr>
        <p:spPr>
          <a:xfrm rot="10800000" flipH="1" flipV="1">
            <a:off x="426059" y="6959370"/>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8" name="Gleichschenkliges Dreieck 27"/>
          <p:cNvSpPr/>
          <p:nvPr userDrawn="1"/>
        </p:nvSpPr>
        <p:spPr>
          <a:xfrm rot="10800000">
            <a:off x="9909593" y="-13001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9" name="Gleichschenkliges Dreieck 28"/>
          <p:cNvSpPr/>
          <p:nvPr userDrawn="1"/>
        </p:nvSpPr>
        <p:spPr>
          <a:xfrm rot="10800000" flipH="1" flipV="1">
            <a:off x="9908933" y="6959370"/>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30" name="Gleichschenkliges Dreieck 29"/>
          <p:cNvSpPr/>
          <p:nvPr userDrawn="1"/>
        </p:nvSpPr>
        <p:spPr>
          <a:xfrm rot="5400000">
            <a:off x="-168666" y="6064445"/>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31" name="Gleichschenkliges Dreieck 30"/>
          <p:cNvSpPr/>
          <p:nvPr userDrawn="1"/>
        </p:nvSpPr>
        <p:spPr>
          <a:xfrm rot="16200000" flipH="1">
            <a:off x="12257723" y="6063126"/>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32" name="Gleichschenkliges Dreieck 31"/>
          <p:cNvSpPr/>
          <p:nvPr userDrawn="1"/>
        </p:nvSpPr>
        <p:spPr>
          <a:xfrm rot="5400000">
            <a:off x="-134766" y="1708013"/>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33" name="Gleichschenkliges Dreieck 32"/>
          <p:cNvSpPr/>
          <p:nvPr userDrawn="1"/>
        </p:nvSpPr>
        <p:spPr>
          <a:xfrm rot="16200000" flipH="1">
            <a:off x="12291623" y="1706694"/>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16" name="Textplatzhalter 2"/>
          <p:cNvSpPr>
            <a:spLocks noGrp="1"/>
          </p:cNvSpPr>
          <p:nvPr>
            <p:ph type="body" sz="quarter" idx="18"/>
          </p:nvPr>
        </p:nvSpPr>
        <p:spPr>
          <a:xfrm>
            <a:off x="479424" y="1743075"/>
            <a:ext cx="9469437" cy="4349750"/>
          </a:xfrm>
          <a:prstGeom prst="rect">
            <a:avLst/>
          </a:prstGeom>
        </p:spPr>
        <p:txBody>
          <a:bodyPr>
            <a:noAutofit/>
          </a:bodyPr>
          <a:lstStyle>
            <a:lvl1pPr marL="228600" indent="-228600">
              <a:buFont typeface="Wingdings" panose="05000000000000000000" pitchFamily="2" charset="2"/>
              <a:buChar char="§"/>
              <a:defRPr sz="2000">
                <a:solidFill>
                  <a:srgbClr val="595959"/>
                </a:solidFill>
                <a:latin typeface="Trebuchet MS" panose="020B0603020202020204" pitchFamily="34" charset="0"/>
              </a:defRPr>
            </a:lvl1pPr>
            <a:lvl2pPr marL="685800" indent="-228600">
              <a:buFont typeface="Wingdings" panose="05000000000000000000" pitchFamily="2" charset="2"/>
              <a:buChar char="§"/>
              <a:defRPr sz="1800">
                <a:solidFill>
                  <a:srgbClr val="595959"/>
                </a:solidFill>
                <a:latin typeface="Trebuchet MS" panose="020B0603020202020204" pitchFamily="34" charset="0"/>
              </a:defRPr>
            </a:lvl2pPr>
            <a:lvl3pPr marL="1143000" indent="-228600">
              <a:buFont typeface="Wingdings" panose="05000000000000000000" pitchFamily="2" charset="2"/>
              <a:buChar char="§"/>
              <a:defRPr sz="1800">
                <a:solidFill>
                  <a:srgbClr val="595959"/>
                </a:solidFill>
                <a:latin typeface="Trebuchet MS" panose="020B0603020202020204" pitchFamily="34" charset="0"/>
              </a:defRPr>
            </a:lvl3pPr>
            <a:lvl4pPr marL="1600200" indent="-228600">
              <a:buFont typeface="Wingdings" panose="05000000000000000000" pitchFamily="2" charset="2"/>
              <a:buChar char="§"/>
              <a:defRPr sz="1800">
                <a:solidFill>
                  <a:srgbClr val="595959"/>
                </a:solidFill>
                <a:latin typeface="Trebuchet MS" panose="020B0603020202020204" pitchFamily="34" charset="0"/>
              </a:defRPr>
            </a:lvl4pPr>
            <a:lvl5pPr marL="2057400" indent="-228600">
              <a:buFont typeface="Wingdings" panose="05000000000000000000" pitchFamily="2" charset="2"/>
              <a:buChar char="§"/>
              <a:defRPr sz="1800">
                <a:solidFill>
                  <a:srgbClr val="595959"/>
                </a:solidFill>
                <a:latin typeface="Trebuchet MS" panose="020B0603020202020204" pitchFamily="34" charset="0"/>
              </a:defRPr>
            </a:lvl5pPr>
          </a:lstStyle>
          <a:p>
            <a:pPr lvl="0"/>
            <a:r>
              <a:rPr lang="en-US" noProof="0" dirty="0" err="1"/>
              <a:t>Formatvorlagen</a:t>
            </a:r>
            <a:r>
              <a:rPr lang="en-US" noProof="0" dirty="0"/>
              <a:t> des </a:t>
            </a:r>
            <a:r>
              <a:rPr lang="en-US" noProof="0" dirty="0" err="1"/>
              <a:t>Textmasters</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pic>
        <p:nvPicPr>
          <p:cNvPr id="15" name="Grafik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22178" y="513732"/>
            <a:ext cx="1588821" cy="929004"/>
          </a:xfrm>
          <a:prstGeom prst="rect">
            <a:avLst/>
          </a:prstGeom>
        </p:spPr>
      </p:pic>
      <p:sp>
        <p:nvSpPr>
          <p:cNvPr id="3" name="Textfeld 2">
            <a:extLst>
              <a:ext uri="{FF2B5EF4-FFF2-40B4-BE49-F238E27FC236}">
                <a16:creationId xmlns:a16="http://schemas.microsoft.com/office/drawing/2014/main" id="{C9C539B3-6C07-4E6E-B957-20701A0EAA1A}"/>
              </a:ext>
            </a:extLst>
          </p:cNvPr>
          <p:cNvSpPr txBox="1"/>
          <p:nvPr userDrawn="1"/>
        </p:nvSpPr>
        <p:spPr>
          <a:xfrm>
            <a:off x="11201400" y="6344268"/>
            <a:ext cx="645159" cy="276999"/>
          </a:xfrm>
          <a:prstGeom prst="rect">
            <a:avLst/>
          </a:prstGeom>
          <a:noFill/>
        </p:spPr>
        <p:txBody>
          <a:bodyPr wrap="square" rtlCol="0">
            <a:spAutoFit/>
          </a:bodyPr>
          <a:lstStyle/>
          <a:p>
            <a:pPr algn="r"/>
            <a:fld id="{8F4B7BFB-76E6-4735-817B-9CA70012A5F0}" type="slidenum">
              <a:rPr lang="en-US" sz="1200" smtClean="0">
                <a:solidFill>
                  <a:schemeClr val="tx1"/>
                </a:solidFill>
              </a:rPr>
              <a:pPr algn="r"/>
              <a:t>‹#›</a:t>
            </a:fld>
            <a:endParaRPr lang="en-US" sz="1200" dirty="0">
              <a:solidFill>
                <a:schemeClr val="tx1"/>
              </a:solidFill>
            </a:endParaRPr>
          </a:p>
        </p:txBody>
      </p:sp>
      <p:pic>
        <p:nvPicPr>
          <p:cNvPr id="17" name="Grafik 16">
            <a:extLst>
              <a:ext uri="{FF2B5EF4-FFF2-40B4-BE49-F238E27FC236}">
                <a16:creationId xmlns:a16="http://schemas.microsoft.com/office/drawing/2014/main" id="{7FEE7BDB-9B12-491B-A781-933E1A875CB9}"/>
              </a:ext>
            </a:extLst>
          </p:cNvPr>
          <p:cNvPicPr>
            <a:picLocks noChangeAspect="1"/>
          </p:cNvPicPr>
          <p:nvPr userDrawn="1"/>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t="17096" b="42480"/>
          <a:stretch/>
        </p:blipFill>
        <p:spPr>
          <a:xfrm>
            <a:off x="9345878" y="6378932"/>
            <a:ext cx="1813560" cy="263105"/>
          </a:xfrm>
          <a:prstGeom prst="rect">
            <a:avLst/>
          </a:prstGeom>
        </p:spPr>
      </p:pic>
    </p:spTree>
    <p:extLst>
      <p:ext uri="{BB962C8B-B14F-4D97-AF65-F5344CB8AC3E}">
        <p14:creationId xmlns:p14="http://schemas.microsoft.com/office/powerpoint/2010/main" val="3635027526"/>
      </p:ext>
    </p:extLst>
  </p:cSld>
  <p:clrMapOvr>
    <a:masterClrMapping/>
  </p:clrMapOvr>
  <p:extLst>
    <p:ext uri="{DCECCB84-F9BA-43D5-87BE-67443E8EF086}">
      <p15:sldGuideLst xmlns:p15="http://schemas.microsoft.com/office/powerpoint/2012/main">
        <p15:guide id="1" orient="horz" pos="1094">
          <p15:clr>
            <a:srgbClr val="FBAE40"/>
          </p15:clr>
        </p15:guide>
        <p15:guide id="2" pos="302">
          <p15:clr>
            <a:srgbClr val="FBAE40"/>
          </p15:clr>
        </p15:guide>
        <p15:guide id="3" pos="6267">
          <p15:clr>
            <a:srgbClr val="FBAE40"/>
          </p15:clr>
        </p15:guide>
        <p15:guide id="4" orient="horz" pos="383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faultPictureSlide">
    <p:spTree>
      <p:nvGrpSpPr>
        <p:cNvPr id="1" name=""/>
        <p:cNvGrpSpPr/>
        <p:nvPr/>
      </p:nvGrpSpPr>
      <p:grpSpPr>
        <a:xfrm>
          <a:off x="0" y="0"/>
          <a:ext cx="0" cy="0"/>
          <a:chOff x="0" y="0"/>
          <a:chExt cx="0" cy="0"/>
        </a:xfrm>
      </p:grpSpPr>
      <p:sp>
        <p:nvSpPr>
          <p:cNvPr id="12" name="Bildplatzhalter 2"/>
          <p:cNvSpPr>
            <a:spLocks noGrp="1"/>
          </p:cNvSpPr>
          <p:nvPr>
            <p:ph type="pic" sz="quarter" idx="17"/>
          </p:nvPr>
        </p:nvSpPr>
        <p:spPr>
          <a:xfrm>
            <a:off x="7464428" y="1737172"/>
            <a:ext cx="4308471" cy="4346128"/>
          </a:xfrm>
          <a:prstGeom prst="rect">
            <a:avLst/>
          </a:prstGeom>
          <a:effectLst/>
        </p:spPr>
        <p:txBody>
          <a:bodyPr/>
          <a:lstStyle>
            <a:lvl1pPr marL="0" indent="0" algn="l" defTabSz="914400" rtl="0" eaLnBrk="1" latinLnBrk="0" hangingPunct="1">
              <a:lnSpc>
                <a:spcPct val="90000"/>
              </a:lnSpc>
              <a:spcBef>
                <a:spcPts val="1000"/>
              </a:spcBef>
              <a:buFontTx/>
              <a:buNone/>
              <a:defRPr lang="en-US" sz="2800" kern="1200" dirty="0">
                <a:solidFill>
                  <a:schemeClr val="tx1">
                    <a:lumMod val="65000"/>
                    <a:lumOff val="35000"/>
                  </a:schemeClr>
                </a:solidFill>
                <a:latin typeface="Trebuchet MS" panose="020B0603020202020204" pitchFamily="34" charset="0"/>
                <a:ea typeface="+mn-ea"/>
                <a:cs typeface="+mn-cs"/>
              </a:defRPr>
            </a:lvl1pPr>
          </a:lstStyle>
          <a:p>
            <a:endParaRPr lang="en-US" dirty="0"/>
          </a:p>
        </p:txBody>
      </p:sp>
      <p:sp>
        <p:nvSpPr>
          <p:cNvPr id="22" name="Gleichschenkliges Dreieck 21"/>
          <p:cNvSpPr/>
          <p:nvPr userDrawn="1"/>
        </p:nvSpPr>
        <p:spPr>
          <a:xfrm rot="5400000">
            <a:off x="-134766" y="1708013"/>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3" name="Gleichschenkliges Dreieck 22"/>
          <p:cNvSpPr/>
          <p:nvPr userDrawn="1"/>
        </p:nvSpPr>
        <p:spPr>
          <a:xfrm rot="16200000" flipH="1">
            <a:off x="12291623" y="1706694"/>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4" name="Gleichschenkliges Dreieck 23"/>
          <p:cNvSpPr/>
          <p:nvPr userDrawn="1"/>
        </p:nvSpPr>
        <p:spPr>
          <a:xfrm rot="5400000">
            <a:off x="-134766" y="6059102"/>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5" name="Gleichschenkliges Dreieck 24"/>
          <p:cNvSpPr/>
          <p:nvPr userDrawn="1"/>
        </p:nvSpPr>
        <p:spPr>
          <a:xfrm rot="16200000" flipH="1">
            <a:off x="12291623" y="6057783"/>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6" name="Gleichschenkliges Dreieck 25"/>
          <p:cNvSpPr/>
          <p:nvPr userDrawn="1"/>
        </p:nvSpPr>
        <p:spPr>
          <a:xfrm rot="10800000">
            <a:off x="426719" y="-13001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7" name="Gleichschenkliges Dreieck 26"/>
          <p:cNvSpPr/>
          <p:nvPr userDrawn="1"/>
        </p:nvSpPr>
        <p:spPr>
          <a:xfrm rot="10800000" flipH="1" flipV="1">
            <a:off x="426059" y="6959370"/>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8" name="Gleichschenkliges Dreieck 27"/>
          <p:cNvSpPr/>
          <p:nvPr userDrawn="1"/>
        </p:nvSpPr>
        <p:spPr>
          <a:xfrm rot="10800000">
            <a:off x="7157353" y="-13001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9" name="Gleichschenkliges Dreieck 28"/>
          <p:cNvSpPr/>
          <p:nvPr userDrawn="1"/>
        </p:nvSpPr>
        <p:spPr>
          <a:xfrm rot="10800000" flipH="1" flipV="1">
            <a:off x="7156693" y="6959370"/>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32" name="Textplatzhalter 2"/>
          <p:cNvSpPr>
            <a:spLocks noGrp="1"/>
          </p:cNvSpPr>
          <p:nvPr>
            <p:ph type="body" sz="quarter" idx="18"/>
          </p:nvPr>
        </p:nvSpPr>
        <p:spPr>
          <a:xfrm>
            <a:off x="479425" y="1743075"/>
            <a:ext cx="6732588" cy="4356100"/>
          </a:xfrm>
          <a:prstGeom prst="rect">
            <a:avLst/>
          </a:prstGeom>
        </p:spPr>
        <p:txBody>
          <a:bodyPr/>
          <a:lstStyle>
            <a:lvl1pPr marL="228600" indent="-228600">
              <a:buFont typeface="Wingdings" panose="05000000000000000000" pitchFamily="2" charset="2"/>
              <a:buChar char="§"/>
              <a:defRPr sz="2000">
                <a:solidFill>
                  <a:srgbClr val="595959"/>
                </a:solidFill>
                <a:latin typeface="Trebuchet MS" panose="020B0603020202020204" pitchFamily="34" charset="0"/>
              </a:defRPr>
            </a:lvl1pPr>
            <a:lvl2pPr marL="685800" indent="-228600">
              <a:buFont typeface="Wingdings" panose="05000000000000000000" pitchFamily="2" charset="2"/>
              <a:buChar char="§"/>
              <a:defRPr sz="1800">
                <a:solidFill>
                  <a:srgbClr val="595959"/>
                </a:solidFill>
                <a:latin typeface="Trebuchet MS" panose="020B0603020202020204" pitchFamily="34" charset="0"/>
              </a:defRPr>
            </a:lvl2pPr>
            <a:lvl3pPr marL="1143000" indent="-228600">
              <a:buFont typeface="Wingdings" panose="05000000000000000000" pitchFamily="2" charset="2"/>
              <a:buChar char="§"/>
              <a:defRPr sz="1800">
                <a:solidFill>
                  <a:srgbClr val="595959"/>
                </a:solidFill>
                <a:latin typeface="Trebuchet MS" panose="020B0603020202020204" pitchFamily="34" charset="0"/>
              </a:defRPr>
            </a:lvl3pPr>
            <a:lvl4pPr marL="1600200" indent="-228600">
              <a:buFont typeface="Wingdings" panose="05000000000000000000" pitchFamily="2" charset="2"/>
              <a:buChar char="§"/>
              <a:defRPr sz="1800">
                <a:solidFill>
                  <a:srgbClr val="595959"/>
                </a:solidFill>
                <a:latin typeface="Trebuchet MS" panose="020B0603020202020204" pitchFamily="34" charset="0"/>
              </a:defRPr>
            </a:lvl4pPr>
            <a:lvl5pPr marL="2057400" indent="-228600">
              <a:buFont typeface="Wingdings" panose="05000000000000000000" pitchFamily="2" charset="2"/>
              <a:buChar char="§"/>
              <a:defRPr sz="1800">
                <a:solidFill>
                  <a:srgbClr val="595959"/>
                </a:solidFill>
                <a:latin typeface="Trebuchet MS" panose="020B0603020202020204" pitchFamily="34" charset="0"/>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cxnSp>
        <p:nvCxnSpPr>
          <p:cNvPr id="19" name="Gerader Verbinder 18"/>
          <p:cNvCxnSpPr/>
          <p:nvPr userDrawn="1"/>
        </p:nvCxnSpPr>
        <p:spPr>
          <a:xfrm flipV="1">
            <a:off x="479425" y="6294664"/>
            <a:ext cx="11293474" cy="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31" name="Grafik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22178" y="513732"/>
            <a:ext cx="1588821" cy="929004"/>
          </a:xfrm>
          <a:prstGeom prst="rect">
            <a:avLst/>
          </a:prstGeom>
        </p:spPr>
      </p:pic>
      <p:sp>
        <p:nvSpPr>
          <p:cNvPr id="20" name="Gleichschenkliges Dreieck 19"/>
          <p:cNvSpPr/>
          <p:nvPr userDrawn="1"/>
        </p:nvSpPr>
        <p:spPr>
          <a:xfrm rot="10800000">
            <a:off x="11727473" y="-13001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1" name="Gleichschenkliges Dreieck 20"/>
          <p:cNvSpPr/>
          <p:nvPr userDrawn="1"/>
        </p:nvSpPr>
        <p:spPr>
          <a:xfrm rot="10800000" flipH="1" flipV="1">
            <a:off x="11726813" y="6959370"/>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33" name="Textfeld 32">
            <a:extLst>
              <a:ext uri="{FF2B5EF4-FFF2-40B4-BE49-F238E27FC236}">
                <a16:creationId xmlns:a16="http://schemas.microsoft.com/office/drawing/2014/main" id="{230A9C02-4890-470D-B232-89F90667B17F}"/>
              </a:ext>
            </a:extLst>
          </p:cNvPr>
          <p:cNvSpPr txBox="1"/>
          <p:nvPr userDrawn="1"/>
        </p:nvSpPr>
        <p:spPr>
          <a:xfrm>
            <a:off x="11201400" y="6344268"/>
            <a:ext cx="645159" cy="276999"/>
          </a:xfrm>
          <a:prstGeom prst="rect">
            <a:avLst/>
          </a:prstGeom>
          <a:noFill/>
        </p:spPr>
        <p:txBody>
          <a:bodyPr wrap="square" rtlCol="0">
            <a:spAutoFit/>
          </a:bodyPr>
          <a:lstStyle/>
          <a:p>
            <a:pPr algn="r"/>
            <a:fld id="{8F4B7BFB-76E6-4735-817B-9CA70012A5F0}" type="slidenum">
              <a:rPr lang="en-US" sz="1200" smtClean="0">
                <a:solidFill>
                  <a:schemeClr val="tx1"/>
                </a:solidFill>
              </a:rPr>
              <a:pPr algn="r"/>
              <a:t>‹#›</a:t>
            </a:fld>
            <a:endParaRPr lang="en-US" sz="1200" dirty="0">
              <a:solidFill>
                <a:schemeClr val="tx1"/>
              </a:solidFill>
            </a:endParaRPr>
          </a:p>
        </p:txBody>
      </p:sp>
      <p:sp>
        <p:nvSpPr>
          <p:cNvPr id="30" name="Titel 1">
            <a:extLst>
              <a:ext uri="{FF2B5EF4-FFF2-40B4-BE49-F238E27FC236}">
                <a16:creationId xmlns:a16="http://schemas.microsoft.com/office/drawing/2014/main" id="{2231BD15-44B5-4EF8-A1BE-B1959E9F8F41}"/>
              </a:ext>
            </a:extLst>
          </p:cNvPr>
          <p:cNvSpPr>
            <a:spLocks noGrp="1"/>
          </p:cNvSpPr>
          <p:nvPr>
            <p:ph type="title" hasCustomPrompt="1"/>
          </p:nvPr>
        </p:nvSpPr>
        <p:spPr>
          <a:xfrm>
            <a:off x="479425" y="513732"/>
            <a:ext cx="9469437" cy="607249"/>
          </a:xfrm>
          <a:prstGeom prst="rect">
            <a:avLst/>
          </a:prstGeom>
        </p:spPr>
        <p:txBody>
          <a:bodyPr lIns="0" tIns="0" rIns="0" bIns="0" anchor="b"/>
          <a:lstStyle>
            <a:lvl1pPr marL="0" indent="0">
              <a:spcBef>
                <a:spcPts val="1000"/>
              </a:spcBef>
              <a:buNone/>
              <a:defRPr lang="de-DE" sz="3400" b="1" kern="1200" dirty="0">
                <a:solidFill>
                  <a:srgbClr val="910830"/>
                </a:solidFill>
                <a:latin typeface="Trebuchet MS" panose="020B0603020202020204" pitchFamily="34" charset="0"/>
                <a:ea typeface="Arial Unicode MS" panose="020B0604020202020204" pitchFamily="34" charset="-128"/>
                <a:cs typeface="Arial" panose="020B0604020202020204" pitchFamily="34" charset="0"/>
              </a:defRPr>
            </a:lvl1pPr>
          </a:lstStyle>
          <a:p>
            <a:pPr marL="0" lvl="0" indent="0">
              <a:buNone/>
            </a:pPr>
            <a:r>
              <a:rPr lang="en-US" noProof="0" dirty="0"/>
              <a:t>Slide Title</a:t>
            </a:r>
          </a:p>
        </p:txBody>
      </p:sp>
      <p:sp>
        <p:nvSpPr>
          <p:cNvPr id="34" name="Textplatzhalter 18"/>
          <p:cNvSpPr>
            <a:spLocks noGrp="1"/>
          </p:cNvSpPr>
          <p:nvPr>
            <p:ph type="body" sz="quarter" idx="13" hasCustomPrompt="1"/>
          </p:nvPr>
        </p:nvSpPr>
        <p:spPr>
          <a:xfrm>
            <a:off x="479425" y="1184641"/>
            <a:ext cx="9469438" cy="276999"/>
          </a:xfrm>
          <a:prstGeom prst="rect">
            <a:avLst/>
          </a:prstGeom>
          <a:noFill/>
        </p:spPr>
        <p:txBody>
          <a:bodyPr wrap="square" lIns="0" tIns="0" rIns="0" bIns="0" rtlCol="0">
            <a:spAutoFit/>
          </a:bodyPr>
          <a:lstStyle>
            <a:lvl1pPr marL="0" indent="0">
              <a:buNone/>
              <a:defRPr lang="en-US" sz="2000" baseline="0" dirty="0">
                <a:solidFill>
                  <a:srgbClr val="595959"/>
                </a:solidFill>
                <a:latin typeface="Trebuchet MS" panose="020B0603020202020204" pitchFamily="34" charset="0"/>
                <a:ea typeface="Arial Unicode MS" panose="020B0604020202020204" pitchFamily="34" charset="-128"/>
                <a:cs typeface="Arial" panose="020B0604020202020204" pitchFamily="34" charset="0"/>
              </a:defRPr>
            </a:lvl1pPr>
          </a:lstStyle>
          <a:p>
            <a:pPr marL="0" lvl="0"/>
            <a:r>
              <a:rPr lang="en-US" noProof="0" dirty="0"/>
              <a:t>Action Title</a:t>
            </a:r>
          </a:p>
        </p:txBody>
      </p:sp>
      <p:pic>
        <p:nvPicPr>
          <p:cNvPr id="35" name="Grafik 34">
            <a:extLst>
              <a:ext uri="{FF2B5EF4-FFF2-40B4-BE49-F238E27FC236}">
                <a16:creationId xmlns:a16="http://schemas.microsoft.com/office/drawing/2014/main" id="{95B246C9-5792-4F66-9514-A1775D4A8B24}"/>
              </a:ext>
            </a:extLst>
          </p:cNvPr>
          <p:cNvPicPr>
            <a:picLocks noChangeAspect="1"/>
          </p:cNvPicPr>
          <p:nvPr userDrawn="1"/>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t="17096" b="42480"/>
          <a:stretch/>
        </p:blipFill>
        <p:spPr>
          <a:xfrm>
            <a:off x="9345878" y="6378932"/>
            <a:ext cx="1813560" cy="263105"/>
          </a:xfrm>
          <a:prstGeom prst="rect">
            <a:avLst/>
          </a:prstGeom>
        </p:spPr>
      </p:pic>
    </p:spTree>
    <p:extLst>
      <p:ext uri="{BB962C8B-B14F-4D97-AF65-F5344CB8AC3E}">
        <p14:creationId xmlns:p14="http://schemas.microsoft.com/office/powerpoint/2010/main" val="1283226301"/>
      </p:ext>
    </p:extLst>
  </p:cSld>
  <p:clrMapOvr>
    <a:masterClrMapping/>
  </p:clrMapOvr>
  <p:extLst>
    <p:ext uri="{DCECCB84-F9BA-43D5-87BE-67443E8EF086}">
      <p15:sldGuideLst xmlns:p15="http://schemas.microsoft.com/office/powerpoint/2012/main">
        <p15:guide id="1" orient="horz" pos="1094">
          <p15:clr>
            <a:srgbClr val="FBAE40"/>
          </p15:clr>
        </p15:guide>
        <p15:guide id="2" pos="302">
          <p15:clr>
            <a:srgbClr val="FBAE40"/>
          </p15:clr>
        </p15:guide>
        <p15:guide id="3" pos="4543">
          <p15:clr>
            <a:srgbClr val="FBAE40"/>
          </p15:clr>
        </p15:guide>
        <p15:guide id="4" orient="horz" pos="3838">
          <p15:clr>
            <a:srgbClr val="FBAE40"/>
          </p15:clr>
        </p15:guide>
        <p15:guide id="5" pos="742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PictureSlide">
    <p:spTree>
      <p:nvGrpSpPr>
        <p:cNvPr id="1" name=""/>
        <p:cNvGrpSpPr/>
        <p:nvPr/>
      </p:nvGrpSpPr>
      <p:grpSpPr>
        <a:xfrm>
          <a:off x="0" y="0"/>
          <a:ext cx="0" cy="0"/>
          <a:chOff x="0" y="0"/>
          <a:chExt cx="0" cy="0"/>
        </a:xfrm>
      </p:grpSpPr>
      <p:sp>
        <p:nvSpPr>
          <p:cNvPr id="12" name="Bildplatzhalter 2"/>
          <p:cNvSpPr>
            <a:spLocks noGrp="1"/>
          </p:cNvSpPr>
          <p:nvPr>
            <p:ph type="pic" sz="quarter" idx="17"/>
          </p:nvPr>
        </p:nvSpPr>
        <p:spPr>
          <a:xfrm>
            <a:off x="480059" y="1736725"/>
            <a:ext cx="6624004" cy="4357349"/>
          </a:xfrm>
          <a:prstGeom prst="rect">
            <a:avLst/>
          </a:prstGeom>
          <a:noFill/>
          <a:effectLst>
            <a:outerShdw blurRad="381000" sx="105000" sy="105000" algn="ctr" rotWithShape="0">
              <a:prstClr val="black">
                <a:alpha val="6000"/>
              </a:prstClr>
            </a:outerShdw>
          </a:effectLst>
        </p:spPr>
        <p:txBody>
          <a:bodyPr/>
          <a:lstStyle>
            <a:lvl1pPr>
              <a:defRPr lang="en-US" dirty="0">
                <a:solidFill>
                  <a:schemeClr val="tx1">
                    <a:lumMod val="65000"/>
                    <a:lumOff val="35000"/>
                  </a:schemeClr>
                </a:solidFill>
                <a:latin typeface="Trebuchet MS" panose="020B0603020202020204" pitchFamily="34" charset="0"/>
              </a:defRPr>
            </a:lvl1pPr>
          </a:lstStyle>
          <a:p>
            <a:pPr marL="0" lvl="0" indent="0">
              <a:buFontTx/>
              <a:buNone/>
            </a:pPr>
            <a:endParaRPr lang="en-US" dirty="0"/>
          </a:p>
        </p:txBody>
      </p:sp>
      <p:sp>
        <p:nvSpPr>
          <p:cNvPr id="17" name="Bildplatzhalter 2"/>
          <p:cNvSpPr>
            <a:spLocks noGrp="1"/>
          </p:cNvSpPr>
          <p:nvPr>
            <p:ph type="pic" sz="quarter" idx="18"/>
          </p:nvPr>
        </p:nvSpPr>
        <p:spPr>
          <a:xfrm>
            <a:off x="7208520" y="1736724"/>
            <a:ext cx="4564379" cy="2125559"/>
          </a:xfrm>
          <a:prstGeom prst="rect">
            <a:avLst/>
          </a:prstGeom>
          <a:noFill/>
          <a:effectLst/>
        </p:spPr>
        <p:txBody>
          <a:bodyPr/>
          <a:lstStyle>
            <a:lvl1pPr marL="0" indent="0">
              <a:buFontTx/>
              <a:buNone/>
              <a:defRPr>
                <a:solidFill>
                  <a:schemeClr val="tx1">
                    <a:lumMod val="65000"/>
                    <a:lumOff val="35000"/>
                  </a:schemeClr>
                </a:solidFill>
                <a:latin typeface="Trebuchet MS" panose="020B0603020202020204" pitchFamily="34" charset="0"/>
              </a:defRPr>
            </a:lvl1pPr>
          </a:lstStyle>
          <a:p>
            <a:endParaRPr lang="en-US" dirty="0"/>
          </a:p>
        </p:txBody>
      </p:sp>
      <p:sp>
        <p:nvSpPr>
          <p:cNvPr id="19" name="Bildplatzhalter 2"/>
          <p:cNvSpPr>
            <a:spLocks noGrp="1"/>
          </p:cNvSpPr>
          <p:nvPr>
            <p:ph type="pic" sz="quarter" idx="19"/>
          </p:nvPr>
        </p:nvSpPr>
        <p:spPr>
          <a:xfrm>
            <a:off x="7208520" y="3968963"/>
            <a:ext cx="4564379" cy="2125112"/>
          </a:xfrm>
          <a:prstGeom prst="rect">
            <a:avLst/>
          </a:prstGeom>
          <a:noFill/>
          <a:effectLst/>
        </p:spPr>
        <p:txBody>
          <a:bodyPr/>
          <a:lstStyle>
            <a:lvl1pPr marL="0" indent="0" algn="l" defTabSz="914400" rtl="0" eaLnBrk="1" latinLnBrk="0" hangingPunct="1">
              <a:lnSpc>
                <a:spcPct val="90000"/>
              </a:lnSpc>
              <a:spcBef>
                <a:spcPts val="1000"/>
              </a:spcBef>
              <a:buFontTx/>
              <a:buNone/>
              <a:defRPr lang="en-US" sz="2800" kern="1200" dirty="0">
                <a:solidFill>
                  <a:schemeClr val="tx1">
                    <a:lumMod val="65000"/>
                    <a:lumOff val="35000"/>
                  </a:schemeClr>
                </a:solidFill>
                <a:latin typeface="Trebuchet MS" panose="020B0603020202020204" pitchFamily="34" charset="0"/>
                <a:ea typeface="+mn-ea"/>
                <a:cs typeface="+mn-cs"/>
              </a:defRPr>
            </a:lvl1pPr>
          </a:lstStyle>
          <a:p>
            <a:endParaRPr lang="en-US" dirty="0"/>
          </a:p>
        </p:txBody>
      </p:sp>
      <p:sp>
        <p:nvSpPr>
          <p:cNvPr id="21" name="Gleichschenkliges Dreieck 20"/>
          <p:cNvSpPr/>
          <p:nvPr userDrawn="1"/>
        </p:nvSpPr>
        <p:spPr>
          <a:xfrm rot="10800000">
            <a:off x="426719" y="-13001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2" name="Gleichschenkliges Dreieck 21"/>
          <p:cNvSpPr/>
          <p:nvPr userDrawn="1"/>
        </p:nvSpPr>
        <p:spPr>
          <a:xfrm rot="10800000" flipH="1" flipV="1">
            <a:off x="426059" y="6959370"/>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3" name="Gleichschenkliges Dreieck 22"/>
          <p:cNvSpPr/>
          <p:nvPr userDrawn="1"/>
        </p:nvSpPr>
        <p:spPr>
          <a:xfrm rot="10800000">
            <a:off x="7054291" y="-13001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4" name="Gleichschenkliges Dreieck 23"/>
          <p:cNvSpPr/>
          <p:nvPr userDrawn="1"/>
        </p:nvSpPr>
        <p:spPr>
          <a:xfrm rot="10800000" flipH="1" flipV="1">
            <a:off x="7053631" y="6959370"/>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5" name="Gleichschenkliges Dreieck 24"/>
          <p:cNvSpPr/>
          <p:nvPr userDrawn="1"/>
        </p:nvSpPr>
        <p:spPr>
          <a:xfrm rot="5400000">
            <a:off x="-168666" y="6064445"/>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6" name="Gleichschenkliges Dreieck 25"/>
          <p:cNvSpPr/>
          <p:nvPr userDrawn="1"/>
        </p:nvSpPr>
        <p:spPr>
          <a:xfrm rot="16200000" flipH="1">
            <a:off x="12257723" y="6063126"/>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7" name="Gleichschenkliges Dreieck 26"/>
          <p:cNvSpPr/>
          <p:nvPr userDrawn="1"/>
        </p:nvSpPr>
        <p:spPr>
          <a:xfrm rot="5400000">
            <a:off x="-134766" y="1708013"/>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8" name="Gleichschenkliges Dreieck 27"/>
          <p:cNvSpPr/>
          <p:nvPr userDrawn="1"/>
        </p:nvSpPr>
        <p:spPr>
          <a:xfrm rot="16200000" flipH="1">
            <a:off x="12291623" y="1706694"/>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pic>
        <p:nvPicPr>
          <p:cNvPr id="32" name="Grafik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22178" y="513732"/>
            <a:ext cx="1588821" cy="929004"/>
          </a:xfrm>
          <a:prstGeom prst="rect">
            <a:avLst/>
          </a:prstGeom>
        </p:spPr>
      </p:pic>
      <p:sp>
        <p:nvSpPr>
          <p:cNvPr id="20" name="Gleichschenkliges Dreieck 19"/>
          <p:cNvSpPr/>
          <p:nvPr userDrawn="1"/>
        </p:nvSpPr>
        <p:spPr>
          <a:xfrm rot="10800000">
            <a:off x="11727473" y="-13001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31" name="Gleichschenkliges Dreieck 30"/>
          <p:cNvSpPr/>
          <p:nvPr userDrawn="1"/>
        </p:nvSpPr>
        <p:spPr>
          <a:xfrm rot="10800000" flipH="1" flipV="1">
            <a:off x="11726813" y="6959370"/>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33" name="Textfeld 32">
            <a:extLst>
              <a:ext uri="{FF2B5EF4-FFF2-40B4-BE49-F238E27FC236}">
                <a16:creationId xmlns:a16="http://schemas.microsoft.com/office/drawing/2014/main" id="{6BE5FE70-8E9A-4718-9F28-00B31AFA6456}"/>
              </a:ext>
            </a:extLst>
          </p:cNvPr>
          <p:cNvSpPr txBox="1"/>
          <p:nvPr userDrawn="1"/>
        </p:nvSpPr>
        <p:spPr>
          <a:xfrm>
            <a:off x="11201400" y="6344268"/>
            <a:ext cx="645159" cy="276999"/>
          </a:xfrm>
          <a:prstGeom prst="rect">
            <a:avLst/>
          </a:prstGeom>
          <a:noFill/>
        </p:spPr>
        <p:txBody>
          <a:bodyPr wrap="square" rtlCol="0">
            <a:spAutoFit/>
          </a:bodyPr>
          <a:lstStyle/>
          <a:p>
            <a:pPr algn="r"/>
            <a:fld id="{8F4B7BFB-76E6-4735-817B-9CA70012A5F0}" type="slidenum">
              <a:rPr lang="en-US" sz="1200" smtClean="0">
                <a:solidFill>
                  <a:schemeClr val="tx1"/>
                </a:solidFill>
              </a:rPr>
              <a:pPr algn="r"/>
              <a:t>‹#›</a:t>
            </a:fld>
            <a:endParaRPr lang="en-US" sz="1200" dirty="0">
              <a:solidFill>
                <a:schemeClr val="tx1"/>
              </a:solidFill>
            </a:endParaRPr>
          </a:p>
        </p:txBody>
      </p:sp>
      <p:sp>
        <p:nvSpPr>
          <p:cNvPr id="29" name="Titel 1">
            <a:extLst>
              <a:ext uri="{FF2B5EF4-FFF2-40B4-BE49-F238E27FC236}">
                <a16:creationId xmlns:a16="http://schemas.microsoft.com/office/drawing/2014/main" id="{2231BD15-44B5-4EF8-A1BE-B1959E9F8F41}"/>
              </a:ext>
            </a:extLst>
          </p:cNvPr>
          <p:cNvSpPr>
            <a:spLocks noGrp="1"/>
          </p:cNvSpPr>
          <p:nvPr>
            <p:ph type="title" hasCustomPrompt="1"/>
          </p:nvPr>
        </p:nvSpPr>
        <p:spPr>
          <a:xfrm>
            <a:off x="479425" y="513732"/>
            <a:ext cx="9469437" cy="607249"/>
          </a:xfrm>
          <a:prstGeom prst="rect">
            <a:avLst/>
          </a:prstGeom>
        </p:spPr>
        <p:txBody>
          <a:bodyPr lIns="0" tIns="0" rIns="0" bIns="0" anchor="b"/>
          <a:lstStyle>
            <a:lvl1pPr marL="0" indent="0">
              <a:spcBef>
                <a:spcPts val="1000"/>
              </a:spcBef>
              <a:buNone/>
              <a:defRPr lang="de-DE" sz="3400" b="1" kern="1200" dirty="0">
                <a:solidFill>
                  <a:srgbClr val="910830"/>
                </a:solidFill>
                <a:latin typeface="Trebuchet MS" panose="020B0603020202020204" pitchFamily="34" charset="0"/>
                <a:ea typeface="Arial Unicode MS" panose="020B0604020202020204" pitchFamily="34" charset="-128"/>
                <a:cs typeface="Arial" panose="020B0604020202020204" pitchFamily="34" charset="0"/>
              </a:defRPr>
            </a:lvl1pPr>
          </a:lstStyle>
          <a:p>
            <a:pPr marL="0" lvl="0" indent="0">
              <a:buNone/>
            </a:pPr>
            <a:r>
              <a:rPr lang="en-US" noProof="0" dirty="0"/>
              <a:t>Slide Title</a:t>
            </a:r>
          </a:p>
        </p:txBody>
      </p:sp>
      <p:sp>
        <p:nvSpPr>
          <p:cNvPr id="34" name="Textplatzhalter 18"/>
          <p:cNvSpPr>
            <a:spLocks noGrp="1"/>
          </p:cNvSpPr>
          <p:nvPr>
            <p:ph type="body" sz="quarter" idx="13" hasCustomPrompt="1"/>
          </p:nvPr>
        </p:nvSpPr>
        <p:spPr>
          <a:xfrm>
            <a:off x="479425" y="1184641"/>
            <a:ext cx="9469438" cy="276999"/>
          </a:xfrm>
          <a:prstGeom prst="rect">
            <a:avLst/>
          </a:prstGeom>
          <a:noFill/>
        </p:spPr>
        <p:txBody>
          <a:bodyPr wrap="square" lIns="0" tIns="0" rIns="0" bIns="0" rtlCol="0">
            <a:spAutoFit/>
          </a:bodyPr>
          <a:lstStyle>
            <a:lvl1pPr marL="0" indent="0">
              <a:buNone/>
              <a:defRPr lang="en-US" sz="2000" baseline="0" dirty="0">
                <a:solidFill>
                  <a:srgbClr val="595959"/>
                </a:solidFill>
                <a:latin typeface="Trebuchet MS" panose="020B0603020202020204" pitchFamily="34" charset="0"/>
                <a:ea typeface="Arial Unicode MS" panose="020B0604020202020204" pitchFamily="34" charset="-128"/>
                <a:cs typeface="Arial" panose="020B0604020202020204" pitchFamily="34" charset="0"/>
              </a:defRPr>
            </a:lvl1pPr>
          </a:lstStyle>
          <a:p>
            <a:pPr marL="0" lvl="0"/>
            <a:r>
              <a:rPr lang="en-US" noProof="0" dirty="0"/>
              <a:t>Action Title</a:t>
            </a:r>
          </a:p>
        </p:txBody>
      </p:sp>
      <p:pic>
        <p:nvPicPr>
          <p:cNvPr id="30" name="Grafik 29">
            <a:extLst>
              <a:ext uri="{FF2B5EF4-FFF2-40B4-BE49-F238E27FC236}">
                <a16:creationId xmlns:a16="http://schemas.microsoft.com/office/drawing/2014/main" id="{0D903ADB-CB64-4520-A778-0F06D2738E45}"/>
              </a:ext>
            </a:extLst>
          </p:cNvPr>
          <p:cNvPicPr>
            <a:picLocks noChangeAspect="1"/>
          </p:cNvPicPr>
          <p:nvPr userDrawn="1"/>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t="17096" b="42480"/>
          <a:stretch/>
        </p:blipFill>
        <p:spPr>
          <a:xfrm>
            <a:off x="9345878" y="6378932"/>
            <a:ext cx="1813560" cy="263105"/>
          </a:xfrm>
          <a:prstGeom prst="rect">
            <a:avLst/>
          </a:prstGeom>
        </p:spPr>
      </p:pic>
    </p:spTree>
    <p:extLst>
      <p:ext uri="{BB962C8B-B14F-4D97-AF65-F5344CB8AC3E}">
        <p14:creationId xmlns:p14="http://schemas.microsoft.com/office/powerpoint/2010/main" val="4065715982"/>
      </p:ext>
    </p:extLst>
  </p:cSld>
  <p:clrMapOvr>
    <a:masterClrMapping/>
  </p:clrMapOvr>
  <p:extLst>
    <p:ext uri="{DCECCB84-F9BA-43D5-87BE-67443E8EF086}">
      <p15:sldGuideLst xmlns:p15="http://schemas.microsoft.com/office/powerpoint/2012/main">
        <p15:guide id="1" orient="horz" pos="1094">
          <p15:clr>
            <a:srgbClr val="FBAE40"/>
          </p15:clr>
        </p15:guide>
        <p15:guide id="2" pos="302">
          <p15:clr>
            <a:srgbClr val="FBAE40"/>
          </p15:clr>
        </p15:guide>
        <p15:guide id="3" pos="4475">
          <p15:clr>
            <a:srgbClr val="FBAE40"/>
          </p15:clr>
        </p15:guide>
        <p15:guide id="4" orient="horz" pos="3838">
          <p15:clr>
            <a:srgbClr val="FBAE40"/>
          </p15:clr>
        </p15:guide>
        <p15:guide id="5" pos="742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titlePicture">
    <p:spTree>
      <p:nvGrpSpPr>
        <p:cNvPr id="1" name=""/>
        <p:cNvGrpSpPr/>
        <p:nvPr/>
      </p:nvGrpSpPr>
      <p:grpSpPr>
        <a:xfrm>
          <a:off x="0" y="0"/>
          <a:ext cx="0" cy="0"/>
          <a:chOff x="0" y="0"/>
          <a:chExt cx="0" cy="0"/>
        </a:xfrm>
      </p:grpSpPr>
      <p:sp>
        <p:nvSpPr>
          <p:cNvPr id="3" name="Rechteck 2"/>
          <p:cNvSpPr/>
          <p:nvPr userDrawn="1"/>
        </p:nvSpPr>
        <p:spPr>
          <a:xfrm rot="16200000">
            <a:off x="2666999" y="-2667001"/>
            <a:ext cx="6858000" cy="12192001"/>
          </a:xfrm>
          <a:prstGeom prst="rect">
            <a:avLst/>
          </a:prstGeom>
          <a:no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a:p>
        </p:txBody>
      </p:sp>
      <p:sp>
        <p:nvSpPr>
          <p:cNvPr id="4" name="Rechteck 3"/>
          <p:cNvSpPr/>
          <p:nvPr userDrawn="1"/>
        </p:nvSpPr>
        <p:spPr>
          <a:xfrm rot="16200000" flipH="1">
            <a:off x="6722746" y="1183003"/>
            <a:ext cx="5791840" cy="4308475"/>
          </a:xfrm>
          <a:prstGeom prst="rect">
            <a:avLst/>
          </a:prstGeom>
          <a:gradFill flip="none" rotWithShape="1">
            <a:gsLst>
              <a:gs pos="4000">
                <a:srgbClr val="910830"/>
              </a:gs>
              <a:gs pos="100000">
                <a:srgbClr val="521623"/>
              </a:gs>
            </a:gsLst>
            <a:lin ang="16200000" scaled="0"/>
            <a:tileRect/>
          </a:gradFill>
          <a:ln>
            <a:noFill/>
          </a:ln>
          <a:effectLst/>
        </p:spPr>
        <p:txBody>
          <a:bodyPr rtlCol="0" anchor="ctr"/>
          <a:lstStyle/>
          <a:p>
            <a:pPr marR="0" lvl="0" indent="0" algn="ctr" fontAlgn="auto">
              <a:lnSpc>
                <a:spcPct val="100000"/>
              </a:lnSpc>
              <a:spcBef>
                <a:spcPts val="0"/>
              </a:spcBef>
              <a:spcAft>
                <a:spcPts val="0"/>
              </a:spcAft>
              <a:buClrTx/>
              <a:buSzTx/>
              <a:buFontTx/>
              <a:buNone/>
              <a:tabLst/>
            </a:pPr>
            <a:endParaRPr lang="en-US"/>
          </a:p>
        </p:txBody>
      </p:sp>
      <p:sp>
        <p:nvSpPr>
          <p:cNvPr id="11" name="Bildplatzhalter 2"/>
          <p:cNvSpPr>
            <a:spLocks noGrp="1"/>
          </p:cNvSpPr>
          <p:nvPr>
            <p:ph type="pic" sz="quarter" idx="16"/>
          </p:nvPr>
        </p:nvSpPr>
        <p:spPr>
          <a:xfrm>
            <a:off x="5834002" y="1157788"/>
            <a:ext cx="5252357" cy="4451350"/>
          </a:xfrm>
          <a:prstGeom prst="rect">
            <a:avLst/>
          </a:prstGeom>
          <a:noFill/>
          <a:effectLst>
            <a:outerShdw blurRad="381000" sx="105000" sy="105000" algn="ctr" rotWithShape="0">
              <a:prstClr val="black">
                <a:alpha val="13000"/>
              </a:prstClr>
            </a:outerShdw>
          </a:effectLst>
        </p:spPr>
        <p:txBody>
          <a:bodyPr/>
          <a:lstStyle>
            <a:lvl1pPr marL="0" indent="0" algn="l" defTabSz="914400" rtl="0" eaLnBrk="1" latinLnBrk="0" hangingPunct="1">
              <a:lnSpc>
                <a:spcPct val="90000"/>
              </a:lnSpc>
              <a:spcBef>
                <a:spcPts val="1000"/>
              </a:spcBef>
              <a:buFontTx/>
              <a:buNone/>
              <a:defRPr lang="en-US" sz="2800" kern="1200" dirty="0">
                <a:solidFill>
                  <a:schemeClr val="tx1">
                    <a:lumMod val="65000"/>
                    <a:lumOff val="35000"/>
                  </a:schemeClr>
                </a:solidFill>
                <a:latin typeface="Trebuchet MS" panose="020B0603020202020204" pitchFamily="34" charset="0"/>
                <a:ea typeface="+mn-ea"/>
                <a:cs typeface="+mn-cs"/>
              </a:defRPr>
            </a:lvl1pPr>
          </a:lstStyle>
          <a:p>
            <a:endParaRPr lang="en-US" dirty="0"/>
          </a:p>
        </p:txBody>
      </p:sp>
      <p:sp>
        <p:nvSpPr>
          <p:cNvPr id="13" name="Gleichschenkliges Dreieck 12"/>
          <p:cNvSpPr/>
          <p:nvPr userDrawn="1"/>
        </p:nvSpPr>
        <p:spPr>
          <a:xfrm rot="10800000">
            <a:off x="7417437" y="-13001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14" name="Gleichschenkliges Dreieck 13"/>
          <p:cNvSpPr/>
          <p:nvPr userDrawn="1"/>
        </p:nvSpPr>
        <p:spPr>
          <a:xfrm rot="10800000" flipH="1" flipV="1">
            <a:off x="7416777" y="6959370"/>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16" name="Textplatzhalter 18"/>
          <p:cNvSpPr>
            <a:spLocks noGrp="1"/>
          </p:cNvSpPr>
          <p:nvPr>
            <p:ph type="body" sz="quarter" idx="14" hasCustomPrompt="1"/>
          </p:nvPr>
        </p:nvSpPr>
        <p:spPr>
          <a:xfrm>
            <a:off x="807719" y="4021031"/>
            <a:ext cx="4339738" cy="276999"/>
          </a:xfrm>
          <a:prstGeom prst="rect">
            <a:avLst/>
          </a:prstGeom>
          <a:noFill/>
        </p:spPr>
        <p:txBody>
          <a:bodyPr wrap="square" lIns="0" tIns="0" rIns="0" bIns="0" rtlCol="0">
            <a:spAutoFit/>
          </a:bodyPr>
          <a:lstStyle>
            <a:lvl1pPr marL="0" indent="0" algn="r">
              <a:buNone/>
              <a:defRPr lang="en-US" sz="2000" dirty="0">
                <a:solidFill>
                  <a:srgbClr val="595959"/>
                </a:solidFill>
                <a:latin typeface="Trebuchet MS" panose="020B0603020202020204" pitchFamily="34" charset="0"/>
                <a:ea typeface="Arial Unicode MS" panose="020B0604020202020204" pitchFamily="34" charset="-128"/>
                <a:cs typeface="Arial" panose="020B0604020202020204" pitchFamily="34" charset="0"/>
              </a:defRPr>
            </a:lvl1pPr>
          </a:lstStyle>
          <a:p>
            <a:pPr marL="0" lvl="0"/>
            <a:r>
              <a:rPr lang="en-US" noProof="0" dirty="0"/>
              <a:t>Chapter Subtitle</a:t>
            </a:r>
          </a:p>
        </p:txBody>
      </p:sp>
      <p:sp>
        <p:nvSpPr>
          <p:cNvPr id="18" name="Titel 1">
            <a:extLst>
              <a:ext uri="{FF2B5EF4-FFF2-40B4-BE49-F238E27FC236}">
                <a16:creationId xmlns:a16="http://schemas.microsoft.com/office/drawing/2014/main" id="{4FE02824-8CF5-41DF-9B69-958880B01A0D}"/>
              </a:ext>
            </a:extLst>
          </p:cNvPr>
          <p:cNvSpPr>
            <a:spLocks noGrp="1"/>
          </p:cNvSpPr>
          <p:nvPr>
            <p:ph type="title" hasCustomPrompt="1"/>
          </p:nvPr>
        </p:nvSpPr>
        <p:spPr>
          <a:xfrm>
            <a:off x="807719" y="2240303"/>
            <a:ext cx="4339737" cy="1704529"/>
          </a:xfrm>
          <a:prstGeom prst="rect">
            <a:avLst/>
          </a:prstGeom>
        </p:spPr>
        <p:txBody>
          <a:bodyPr lIns="0" tIns="0" rIns="0" bIns="0" anchor="b"/>
          <a:lstStyle>
            <a:lvl1pPr algn="r">
              <a:defRPr lang="de-DE" sz="4400" b="1" kern="1200" dirty="0" smtClean="0">
                <a:solidFill>
                  <a:srgbClr val="910830"/>
                </a:solidFill>
                <a:latin typeface="Trebuchet MS" panose="020B0603020202020204" pitchFamily="34" charset="0"/>
                <a:ea typeface="Arial Unicode MS" panose="020B0604020202020204" pitchFamily="34" charset="-128"/>
                <a:cs typeface="Arial" panose="020B0604020202020204" pitchFamily="34" charset="0"/>
              </a:defRPr>
            </a:lvl1pPr>
          </a:lstStyle>
          <a:p>
            <a:pPr marL="0" lvl="0" indent="0" algn="r" defTabSz="914400" rtl="0" eaLnBrk="1" latinLnBrk="0" hangingPunct="1">
              <a:lnSpc>
                <a:spcPct val="90000"/>
              </a:lnSpc>
              <a:spcBef>
                <a:spcPts val="1000"/>
              </a:spcBef>
              <a:buFont typeface="Arial" panose="020B0604020202020204" pitchFamily="34" charset="0"/>
              <a:buNone/>
            </a:pPr>
            <a:r>
              <a:rPr lang="en-US" noProof="0" dirty="0"/>
              <a:t>Subtitle</a:t>
            </a:r>
          </a:p>
        </p:txBody>
      </p:sp>
      <p:sp>
        <p:nvSpPr>
          <p:cNvPr id="12" name="Textfeld 11">
            <a:extLst>
              <a:ext uri="{FF2B5EF4-FFF2-40B4-BE49-F238E27FC236}">
                <a16:creationId xmlns:a16="http://schemas.microsoft.com/office/drawing/2014/main" id="{577F324C-C554-4897-9037-311298E8D352}"/>
              </a:ext>
            </a:extLst>
          </p:cNvPr>
          <p:cNvSpPr txBox="1"/>
          <p:nvPr userDrawn="1"/>
        </p:nvSpPr>
        <p:spPr>
          <a:xfrm>
            <a:off x="11201400" y="6344268"/>
            <a:ext cx="645159" cy="276999"/>
          </a:xfrm>
          <a:prstGeom prst="rect">
            <a:avLst/>
          </a:prstGeom>
          <a:noFill/>
        </p:spPr>
        <p:txBody>
          <a:bodyPr wrap="square" rtlCol="0">
            <a:spAutoFit/>
          </a:bodyPr>
          <a:lstStyle/>
          <a:p>
            <a:pPr algn="r"/>
            <a:fld id="{8F4B7BFB-76E6-4735-817B-9CA70012A5F0}" type="slidenum">
              <a:rPr lang="en-US" sz="1200" smtClean="0">
                <a:solidFill>
                  <a:schemeClr val="tx1"/>
                </a:solidFill>
              </a:rPr>
              <a:pPr algn="r"/>
              <a:t>‹#›</a:t>
            </a:fld>
            <a:endParaRPr lang="en-US" sz="1200" dirty="0">
              <a:solidFill>
                <a:schemeClr val="tx1"/>
              </a:solidFill>
            </a:endParaRPr>
          </a:p>
        </p:txBody>
      </p:sp>
      <p:pic>
        <p:nvPicPr>
          <p:cNvPr id="10" name="Grafik 9">
            <a:extLst>
              <a:ext uri="{FF2B5EF4-FFF2-40B4-BE49-F238E27FC236}">
                <a16:creationId xmlns:a16="http://schemas.microsoft.com/office/drawing/2014/main" id="{6898A177-F009-4495-9BF0-697311A9E23E}"/>
              </a:ext>
            </a:extLst>
          </p:cNvPr>
          <p:cNvPicPr>
            <a:picLocks noChangeAspect="1"/>
          </p:cNvPicPr>
          <p:nvPr userDrawn="1"/>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t="17096" b="42480"/>
          <a:stretch/>
        </p:blipFill>
        <p:spPr>
          <a:xfrm>
            <a:off x="9345878" y="6378932"/>
            <a:ext cx="1813560" cy="263105"/>
          </a:xfrm>
          <a:prstGeom prst="rect">
            <a:avLst/>
          </a:prstGeom>
        </p:spPr>
      </p:pic>
    </p:spTree>
    <p:extLst>
      <p:ext uri="{BB962C8B-B14F-4D97-AF65-F5344CB8AC3E}">
        <p14:creationId xmlns:p14="http://schemas.microsoft.com/office/powerpoint/2010/main" val="4031728686"/>
      </p:ext>
    </p:extLst>
  </p:cSld>
  <p:clrMapOvr>
    <a:masterClrMapping/>
  </p:clrMapOvr>
  <p:extLst>
    <p:ext uri="{DCECCB84-F9BA-43D5-87BE-67443E8EF086}">
      <p15:sldGuideLst xmlns:p15="http://schemas.microsoft.com/office/powerpoint/2012/main">
        <p15:guide id="1" pos="470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faultMultPictureSlide">
    <p:spTree>
      <p:nvGrpSpPr>
        <p:cNvPr id="1" name=""/>
        <p:cNvGrpSpPr/>
        <p:nvPr/>
      </p:nvGrpSpPr>
      <p:grpSpPr>
        <a:xfrm>
          <a:off x="0" y="0"/>
          <a:ext cx="0" cy="0"/>
          <a:chOff x="0" y="0"/>
          <a:chExt cx="0" cy="0"/>
        </a:xfrm>
      </p:grpSpPr>
      <p:sp>
        <p:nvSpPr>
          <p:cNvPr id="12" name="Bildplatzhalter 2"/>
          <p:cNvSpPr>
            <a:spLocks noGrp="1"/>
          </p:cNvSpPr>
          <p:nvPr>
            <p:ph type="pic" sz="quarter" idx="17"/>
          </p:nvPr>
        </p:nvSpPr>
        <p:spPr>
          <a:xfrm>
            <a:off x="7464428" y="1737172"/>
            <a:ext cx="4308471" cy="2125112"/>
          </a:xfrm>
          <a:prstGeom prst="rect">
            <a:avLst/>
          </a:prstGeom>
          <a:noFill/>
          <a:effectLst/>
        </p:spPr>
        <p:txBody>
          <a:bodyPr/>
          <a:lstStyle>
            <a:lvl1pPr marL="0" indent="0" algn="l" defTabSz="914400" rtl="0" eaLnBrk="1" latinLnBrk="0" hangingPunct="1">
              <a:lnSpc>
                <a:spcPct val="90000"/>
              </a:lnSpc>
              <a:spcBef>
                <a:spcPts val="1000"/>
              </a:spcBef>
              <a:buFontTx/>
              <a:buNone/>
              <a:defRPr lang="en-US" sz="2800" kern="1200" dirty="0">
                <a:solidFill>
                  <a:schemeClr val="tx1">
                    <a:lumMod val="65000"/>
                    <a:lumOff val="35000"/>
                  </a:schemeClr>
                </a:solidFill>
                <a:latin typeface="Trebuchet MS" panose="020B0603020202020204" pitchFamily="34" charset="0"/>
                <a:ea typeface="+mn-ea"/>
                <a:cs typeface="+mn-cs"/>
              </a:defRPr>
            </a:lvl1pPr>
          </a:lstStyle>
          <a:p>
            <a:endParaRPr lang="en-US" dirty="0"/>
          </a:p>
        </p:txBody>
      </p:sp>
      <p:sp>
        <p:nvSpPr>
          <p:cNvPr id="17" name="Bildplatzhalter 2"/>
          <p:cNvSpPr>
            <a:spLocks noGrp="1"/>
          </p:cNvSpPr>
          <p:nvPr>
            <p:ph type="pic" sz="quarter" idx="18"/>
          </p:nvPr>
        </p:nvSpPr>
        <p:spPr>
          <a:xfrm>
            <a:off x="7464428" y="3968963"/>
            <a:ext cx="2433655" cy="2125112"/>
          </a:xfrm>
          <a:prstGeom prst="rect">
            <a:avLst/>
          </a:prstGeom>
          <a:noFill/>
          <a:effectLst/>
        </p:spPr>
        <p:txBody>
          <a:bodyPr/>
          <a:lstStyle>
            <a:lvl1pPr marL="0" indent="0" algn="l" defTabSz="914400" rtl="0" eaLnBrk="1" latinLnBrk="0" hangingPunct="1">
              <a:lnSpc>
                <a:spcPct val="90000"/>
              </a:lnSpc>
              <a:spcBef>
                <a:spcPts val="1000"/>
              </a:spcBef>
              <a:buFontTx/>
              <a:buNone/>
              <a:defRPr lang="en-US" sz="2800" kern="1200" dirty="0">
                <a:solidFill>
                  <a:schemeClr val="tx1">
                    <a:lumMod val="65000"/>
                    <a:lumOff val="35000"/>
                  </a:schemeClr>
                </a:solidFill>
                <a:latin typeface="Trebuchet MS" panose="020B0603020202020204" pitchFamily="34" charset="0"/>
                <a:ea typeface="+mn-ea"/>
                <a:cs typeface="+mn-cs"/>
              </a:defRPr>
            </a:lvl1pPr>
          </a:lstStyle>
          <a:p>
            <a:endParaRPr lang="en-US" dirty="0"/>
          </a:p>
        </p:txBody>
      </p:sp>
      <p:sp>
        <p:nvSpPr>
          <p:cNvPr id="19" name="Bildplatzhalter 2"/>
          <p:cNvSpPr>
            <a:spLocks noGrp="1"/>
          </p:cNvSpPr>
          <p:nvPr>
            <p:ph type="pic" sz="quarter" idx="19"/>
          </p:nvPr>
        </p:nvSpPr>
        <p:spPr>
          <a:xfrm>
            <a:off x="10016836" y="3968963"/>
            <a:ext cx="1756063" cy="2125112"/>
          </a:xfrm>
          <a:prstGeom prst="rect">
            <a:avLst/>
          </a:prstGeom>
          <a:noFill/>
          <a:effectLst/>
        </p:spPr>
        <p:txBody>
          <a:bodyPr/>
          <a:lstStyle>
            <a:lvl1pPr>
              <a:defRPr lang="en-US" dirty="0">
                <a:solidFill>
                  <a:schemeClr val="tx1">
                    <a:lumMod val="65000"/>
                    <a:lumOff val="35000"/>
                  </a:schemeClr>
                </a:solidFill>
                <a:latin typeface="Trebuchet MS" panose="020B0603020202020204" pitchFamily="34" charset="0"/>
              </a:defRPr>
            </a:lvl1pPr>
          </a:lstStyle>
          <a:p>
            <a:pPr marL="0" lvl="0" indent="0">
              <a:buFontTx/>
              <a:buNone/>
            </a:pPr>
            <a:endParaRPr lang="en-US" dirty="0"/>
          </a:p>
        </p:txBody>
      </p:sp>
      <p:sp>
        <p:nvSpPr>
          <p:cNvPr id="22" name="Gleichschenkliges Dreieck 21"/>
          <p:cNvSpPr/>
          <p:nvPr userDrawn="1"/>
        </p:nvSpPr>
        <p:spPr>
          <a:xfrm rot="5400000">
            <a:off x="-168666" y="6064445"/>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3" name="Gleichschenkliges Dreieck 22"/>
          <p:cNvSpPr/>
          <p:nvPr userDrawn="1"/>
        </p:nvSpPr>
        <p:spPr>
          <a:xfrm rot="16200000" flipH="1">
            <a:off x="12257723" y="6063126"/>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4" name="Gleichschenkliges Dreieck 23"/>
          <p:cNvSpPr/>
          <p:nvPr userDrawn="1"/>
        </p:nvSpPr>
        <p:spPr>
          <a:xfrm rot="5400000">
            <a:off x="-134766" y="1708013"/>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5" name="Gleichschenkliges Dreieck 24"/>
          <p:cNvSpPr/>
          <p:nvPr userDrawn="1"/>
        </p:nvSpPr>
        <p:spPr>
          <a:xfrm rot="16200000" flipH="1">
            <a:off x="12291623" y="1706694"/>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6" name="Gleichschenkliges Dreieck 25"/>
          <p:cNvSpPr/>
          <p:nvPr userDrawn="1"/>
        </p:nvSpPr>
        <p:spPr>
          <a:xfrm rot="10800000">
            <a:off x="426719" y="-13001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7" name="Gleichschenkliges Dreieck 26"/>
          <p:cNvSpPr/>
          <p:nvPr userDrawn="1"/>
        </p:nvSpPr>
        <p:spPr>
          <a:xfrm rot="10800000" flipH="1" flipV="1">
            <a:off x="426059" y="6959370"/>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8" name="Gleichschenkliges Dreieck 27"/>
          <p:cNvSpPr/>
          <p:nvPr userDrawn="1"/>
        </p:nvSpPr>
        <p:spPr>
          <a:xfrm rot="10800000">
            <a:off x="7157353" y="-13001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9" name="Gleichschenkliges Dreieck 28"/>
          <p:cNvSpPr/>
          <p:nvPr userDrawn="1"/>
        </p:nvSpPr>
        <p:spPr>
          <a:xfrm rot="10800000" flipH="1" flipV="1">
            <a:off x="7156693" y="6959370"/>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1" name="Textplatzhalter 2"/>
          <p:cNvSpPr>
            <a:spLocks noGrp="1"/>
          </p:cNvSpPr>
          <p:nvPr>
            <p:ph type="body" sz="quarter" idx="20"/>
          </p:nvPr>
        </p:nvSpPr>
        <p:spPr>
          <a:xfrm>
            <a:off x="479425" y="1743075"/>
            <a:ext cx="6732588" cy="4356100"/>
          </a:xfrm>
          <a:prstGeom prst="rect">
            <a:avLst/>
          </a:prstGeom>
        </p:spPr>
        <p:txBody>
          <a:bodyPr/>
          <a:lstStyle>
            <a:lvl1pPr marL="228600" indent="-228600">
              <a:buFont typeface="Wingdings" panose="05000000000000000000" pitchFamily="2" charset="2"/>
              <a:buChar char="§"/>
              <a:defRPr sz="2000">
                <a:solidFill>
                  <a:srgbClr val="595959"/>
                </a:solidFill>
                <a:latin typeface="Trebuchet MS" panose="020B0603020202020204" pitchFamily="34" charset="0"/>
              </a:defRPr>
            </a:lvl1pPr>
            <a:lvl2pPr marL="685800" indent="-228600">
              <a:buFont typeface="Wingdings" panose="05000000000000000000" pitchFamily="2" charset="2"/>
              <a:buChar char="§"/>
              <a:defRPr sz="1800">
                <a:solidFill>
                  <a:srgbClr val="595959"/>
                </a:solidFill>
                <a:latin typeface="Trebuchet MS" panose="020B0603020202020204" pitchFamily="34" charset="0"/>
              </a:defRPr>
            </a:lvl2pPr>
            <a:lvl3pPr marL="1143000" indent="-228600">
              <a:buFont typeface="Wingdings" panose="05000000000000000000" pitchFamily="2" charset="2"/>
              <a:buChar char="§"/>
              <a:defRPr sz="1800">
                <a:solidFill>
                  <a:srgbClr val="595959"/>
                </a:solidFill>
                <a:latin typeface="Trebuchet MS" panose="020B0603020202020204" pitchFamily="34" charset="0"/>
              </a:defRPr>
            </a:lvl3pPr>
            <a:lvl4pPr marL="1600200" indent="-228600">
              <a:buFont typeface="Wingdings" panose="05000000000000000000" pitchFamily="2" charset="2"/>
              <a:buChar char="§"/>
              <a:defRPr sz="1800">
                <a:solidFill>
                  <a:srgbClr val="595959"/>
                </a:solidFill>
                <a:latin typeface="Trebuchet MS" panose="020B0603020202020204" pitchFamily="34" charset="0"/>
              </a:defRPr>
            </a:lvl4pPr>
            <a:lvl5pPr marL="2057400" indent="-228600">
              <a:buFont typeface="Wingdings" panose="05000000000000000000" pitchFamily="2" charset="2"/>
              <a:buChar char="§"/>
              <a:defRPr sz="1800">
                <a:solidFill>
                  <a:srgbClr val="595959"/>
                </a:solidFill>
                <a:latin typeface="Trebuchet MS" panose="020B0603020202020204" pitchFamily="34" charset="0"/>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pic>
        <p:nvPicPr>
          <p:cNvPr id="30" name="Grafik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22178" y="513732"/>
            <a:ext cx="1588821" cy="929004"/>
          </a:xfrm>
          <a:prstGeom prst="rect">
            <a:avLst/>
          </a:prstGeom>
        </p:spPr>
      </p:pic>
      <p:sp>
        <p:nvSpPr>
          <p:cNvPr id="18" name="Gleichschenkliges Dreieck 17"/>
          <p:cNvSpPr/>
          <p:nvPr userDrawn="1"/>
        </p:nvSpPr>
        <p:spPr>
          <a:xfrm rot="10800000">
            <a:off x="11727473" y="-13001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31" name="Gleichschenkliges Dreieck 30"/>
          <p:cNvSpPr/>
          <p:nvPr userDrawn="1"/>
        </p:nvSpPr>
        <p:spPr>
          <a:xfrm rot="10800000" flipH="1" flipV="1">
            <a:off x="11726813" y="6959370"/>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34" name="Textfeld 33">
            <a:extLst>
              <a:ext uri="{FF2B5EF4-FFF2-40B4-BE49-F238E27FC236}">
                <a16:creationId xmlns:a16="http://schemas.microsoft.com/office/drawing/2014/main" id="{906ADEB5-F843-4CDB-B574-F42DA0D532E8}"/>
              </a:ext>
            </a:extLst>
          </p:cNvPr>
          <p:cNvSpPr txBox="1"/>
          <p:nvPr userDrawn="1"/>
        </p:nvSpPr>
        <p:spPr>
          <a:xfrm>
            <a:off x="11201400" y="6344268"/>
            <a:ext cx="645159" cy="276999"/>
          </a:xfrm>
          <a:prstGeom prst="rect">
            <a:avLst/>
          </a:prstGeom>
          <a:noFill/>
        </p:spPr>
        <p:txBody>
          <a:bodyPr wrap="square" rtlCol="0">
            <a:spAutoFit/>
          </a:bodyPr>
          <a:lstStyle/>
          <a:p>
            <a:pPr algn="r"/>
            <a:fld id="{8F4B7BFB-76E6-4735-817B-9CA70012A5F0}" type="slidenum">
              <a:rPr lang="en-US" sz="1200" smtClean="0">
                <a:solidFill>
                  <a:schemeClr val="tx1"/>
                </a:solidFill>
              </a:rPr>
              <a:pPr algn="r"/>
              <a:t>‹#›</a:t>
            </a:fld>
            <a:endParaRPr lang="en-US" sz="1200" dirty="0">
              <a:solidFill>
                <a:schemeClr val="tx1"/>
              </a:solidFill>
            </a:endParaRPr>
          </a:p>
        </p:txBody>
      </p:sp>
      <p:sp>
        <p:nvSpPr>
          <p:cNvPr id="20" name="Titel 1">
            <a:extLst>
              <a:ext uri="{FF2B5EF4-FFF2-40B4-BE49-F238E27FC236}">
                <a16:creationId xmlns:a16="http://schemas.microsoft.com/office/drawing/2014/main" id="{2231BD15-44B5-4EF8-A1BE-B1959E9F8F41}"/>
              </a:ext>
            </a:extLst>
          </p:cNvPr>
          <p:cNvSpPr>
            <a:spLocks noGrp="1"/>
          </p:cNvSpPr>
          <p:nvPr>
            <p:ph type="title" hasCustomPrompt="1"/>
          </p:nvPr>
        </p:nvSpPr>
        <p:spPr>
          <a:xfrm>
            <a:off x="479425" y="513732"/>
            <a:ext cx="9469437" cy="607249"/>
          </a:xfrm>
          <a:prstGeom prst="rect">
            <a:avLst/>
          </a:prstGeom>
        </p:spPr>
        <p:txBody>
          <a:bodyPr lIns="0" tIns="0" rIns="0" bIns="0" anchor="b"/>
          <a:lstStyle>
            <a:lvl1pPr marL="0" indent="0">
              <a:spcBef>
                <a:spcPts val="1000"/>
              </a:spcBef>
              <a:buNone/>
              <a:defRPr lang="de-DE" sz="3400" b="1" kern="1200" dirty="0">
                <a:solidFill>
                  <a:srgbClr val="910830"/>
                </a:solidFill>
                <a:latin typeface="Trebuchet MS" panose="020B0603020202020204" pitchFamily="34" charset="0"/>
                <a:ea typeface="Arial Unicode MS" panose="020B0604020202020204" pitchFamily="34" charset="-128"/>
                <a:cs typeface="Arial" panose="020B0604020202020204" pitchFamily="34" charset="0"/>
              </a:defRPr>
            </a:lvl1pPr>
          </a:lstStyle>
          <a:p>
            <a:pPr marL="0" lvl="0" indent="0">
              <a:buNone/>
            </a:pPr>
            <a:r>
              <a:rPr lang="en-US" noProof="0" dirty="0"/>
              <a:t>Slide Title</a:t>
            </a:r>
          </a:p>
        </p:txBody>
      </p:sp>
      <p:sp>
        <p:nvSpPr>
          <p:cNvPr id="35" name="Textplatzhalter 18"/>
          <p:cNvSpPr>
            <a:spLocks noGrp="1"/>
          </p:cNvSpPr>
          <p:nvPr>
            <p:ph type="body" sz="quarter" idx="13" hasCustomPrompt="1"/>
          </p:nvPr>
        </p:nvSpPr>
        <p:spPr>
          <a:xfrm>
            <a:off x="479425" y="1184641"/>
            <a:ext cx="9469438" cy="276999"/>
          </a:xfrm>
          <a:prstGeom prst="rect">
            <a:avLst/>
          </a:prstGeom>
          <a:noFill/>
        </p:spPr>
        <p:txBody>
          <a:bodyPr wrap="square" lIns="0" tIns="0" rIns="0" bIns="0" rtlCol="0">
            <a:spAutoFit/>
          </a:bodyPr>
          <a:lstStyle>
            <a:lvl1pPr marL="0" indent="0">
              <a:buNone/>
              <a:defRPr lang="en-US" sz="2000" baseline="0" dirty="0">
                <a:solidFill>
                  <a:srgbClr val="595959"/>
                </a:solidFill>
                <a:latin typeface="Trebuchet MS" panose="020B0603020202020204" pitchFamily="34" charset="0"/>
                <a:ea typeface="Arial Unicode MS" panose="020B0604020202020204" pitchFamily="34" charset="-128"/>
                <a:cs typeface="Arial" panose="020B0604020202020204" pitchFamily="34" charset="0"/>
              </a:defRPr>
            </a:lvl1pPr>
          </a:lstStyle>
          <a:p>
            <a:pPr marL="0" lvl="0"/>
            <a:r>
              <a:rPr lang="en-US" noProof="0" dirty="0"/>
              <a:t>Action Title</a:t>
            </a:r>
          </a:p>
        </p:txBody>
      </p:sp>
      <p:pic>
        <p:nvPicPr>
          <p:cNvPr id="32" name="Grafik 31">
            <a:extLst>
              <a:ext uri="{FF2B5EF4-FFF2-40B4-BE49-F238E27FC236}">
                <a16:creationId xmlns:a16="http://schemas.microsoft.com/office/drawing/2014/main" id="{3C855565-2607-4357-ADF6-9A0C3981B929}"/>
              </a:ext>
            </a:extLst>
          </p:cNvPr>
          <p:cNvPicPr>
            <a:picLocks noChangeAspect="1"/>
          </p:cNvPicPr>
          <p:nvPr userDrawn="1"/>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t="17096" b="42480"/>
          <a:stretch/>
        </p:blipFill>
        <p:spPr>
          <a:xfrm>
            <a:off x="9345878" y="6378932"/>
            <a:ext cx="1813560" cy="263105"/>
          </a:xfrm>
          <a:prstGeom prst="rect">
            <a:avLst/>
          </a:prstGeom>
        </p:spPr>
      </p:pic>
    </p:spTree>
    <p:extLst>
      <p:ext uri="{BB962C8B-B14F-4D97-AF65-F5344CB8AC3E}">
        <p14:creationId xmlns:p14="http://schemas.microsoft.com/office/powerpoint/2010/main" val="16768117"/>
      </p:ext>
    </p:extLst>
  </p:cSld>
  <p:clrMapOvr>
    <a:masterClrMapping/>
  </p:clrMapOvr>
  <p:extLst>
    <p:ext uri="{DCECCB84-F9BA-43D5-87BE-67443E8EF086}">
      <p15:sldGuideLst xmlns:p15="http://schemas.microsoft.com/office/powerpoint/2012/main">
        <p15:guide id="1" orient="horz" pos="1094">
          <p15:clr>
            <a:srgbClr val="FBAE40"/>
          </p15:clr>
        </p15:guide>
        <p15:guide id="2" pos="302">
          <p15:clr>
            <a:srgbClr val="FBAE40"/>
          </p15:clr>
        </p15:guide>
        <p15:guide id="3" orient="horz" pos="3838">
          <p15:clr>
            <a:srgbClr val="FBAE40"/>
          </p15:clr>
        </p15:guide>
        <p15:guide id="4" pos="4543">
          <p15:clr>
            <a:srgbClr val="FBAE40"/>
          </p15:clr>
        </p15:guide>
        <p15:guide id="5" pos="742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ThreeSlide">
    <p:spTree>
      <p:nvGrpSpPr>
        <p:cNvPr id="1" name=""/>
        <p:cNvGrpSpPr/>
        <p:nvPr/>
      </p:nvGrpSpPr>
      <p:grpSpPr>
        <a:xfrm>
          <a:off x="0" y="0"/>
          <a:ext cx="0" cy="0"/>
          <a:chOff x="0" y="0"/>
          <a:chExt cx="0" cy="0"/>
        </a:xfrm>
      </p:grpSpPr>
      <p:cxnSp>
        <p:nvCxnSpPr>
          <p:cNvPr id="12" name="Straight Connector 2">
            <a:extLst>
              <a:ext uri="{FF2B5EF4-FFF2-40B4-BE49-F238E27FC236}">
                <a16:creationId xmlns:a16="http://schemas.microsoft.com/office/drawing/2014/main" id="{9EAF5593-3195-1641-B210-037F92256F3F}"/>
              </a:ext>
            </a:extLst>
          </p:cNvPr>
          <p:cNvCxnSpPr>
            <a:cxnSpLocks/>
          </p:cNvCxnSpPr>
          <p:nvPr userDrawn="1"/>
        </p:nvCxnSpPr>
        <p:spPr>
          <a:xfrm flipH="1">
            <a:off x="4160046" y="1736725"/>
            <a:ext cx="3821" cy="4212789"/>
          </a:xfrm>
          <a:prstGeom prst="line">
            <a:avLst/>
          </a:prstGeom>
          <a:ln w="12700">
            <a:solidFill>
              <a:srgbClr val="910830"/>
            </a:solidFill>
          </a:ln>
        </p:spPr>
        <p:style>
          <a:lnRef idx="1">
            <a:schemeClr val="accent1"/>
          </a:lnRef>
          <a:fillRef idx="0">
            <a:schemeClr val="accent1"/>
          </a:fillRef>
          <a:effectRef idx="0">
            <a:schemeClr val="accent1"/>
          </a:effectRef>
          <a:fontRef idx="minor">
            <a:schemeClr val="tx1"/>
          </a:fontRef>
        </p:style>
      </p:cxnSp>
      <p:cxnSp>
        <p:nvCxnSpPr>
          <p:cNvPr id="17" name="Straight Connector 17">
            <a:extLst>
              <a:ext uri="{FF2B5EF4-FFF2-40B4-BE49-F238E27FC236}">
                <a16:creationId xmlns:a16="http://schemas.microsoft.com/office/drawing/2014/main" id="{191A8587-6770-904F-A2FB-EB3C193A7491}"/>
              </a:ext>
            </a:extLst>
          </p:cNvPr>
          <p:cNvCxnSpPr>
            <a:cxnSpLocks/>
          </p:cNvCxnSpPr>
          <p:nvPr userDrawn="1"/>
        </p:nvCxnSpPr>
        <p:spPr>
          <a:xfrm flipV="1">
            <a:off x="8103907" y="1736726"/>
            <a:ext cx="0" cy="4212788"/>
          </a:xfrm>
          <a:prstGeom prst="line">
            <a:avLst/>
          </a:prstGeom>
          <a:ln w="12700">
            <a:solidFill>
              <a:srgbClr val="910830"/>
            </a:solidFill>
          </a:ln>
        </p:spPr>
        <p:style>
          <a:lnRef idx="1">
            <a:schemeClr val="accent1"/>
          </a:lnRef>
          <a:fillRef idx="0">
            <a:schemeClr val="accent1"/>
          </a:fillRef>
          <a:effectRef idx="0">
            <a:schemeClr val="accent1"/>
          </a:effectRef>
          <a:fontRef idx="minor">
            <a:schemeClr val="tx1"/>
          </a:fontRef>
        </p:style>
      </p:cxnSp>
      <p:sp>
        <p:nvSpPr>
          <p:cNvPr id="22" name="Textplatzhalter 18"/>
          <p:cNvSpPr>
            <a:spLocks noGrp="1"/>
          </p:cNvSpPr>
          <p:nvPr>
            <p:ph type="body" sz="quarter" idx="16" hasCustomPrompt="1"/>
          </p:nvPr>
        </p:nvSpPr>
        <p:spPr>
          <a:xfrm>
            <a:off x="4907497" y="1954078"/>
            <a:ext cx="2437432" cy="332399"/>
          </a:xfrm>
          <a:prstGeom prst="rect">
            <a:avLst/>
          </a:prstGeom>
          <a:noFill/>
        </p:spPr>
        <p:txBody>
          <a:bodyPr wrap="square" lIns="0" tIns="0" rIns="0" bIns="0" rtlCol="0" anchor="ctr">
            <a:spAutoFit/>
          </a:bodyPr>
          <a:lstStyle>
            <a:lvl1pPr marL="0" indent="0" algn="ctr">
              <a:buNone/>
              <a:defRPr lang="en-US" sz="2400" b="1" dirty="0">
                <a:solidFill>
                  <a:srgbClr val="595959"/>
                </a:solidFill>
                <a:latin typeface="Trebuchet MS" panose="020B0603020202020204" pitchFamily="34" charset="0"/>
                <a:ea typeface="Arial Unicode MS" panose="020B0604020202020204" pitchFamily="34" charset="-128"/>
                <a:cs typeface="Arial" panose="020B0604020202020204" pitchFamily="34" charset="0"/>
              </a:defRPr>
            </a:lvl1pPr>
          </a:lstStyle>
          <a:p>
            <a:pPr marL="0" lvl="0"/>
            <a:r>
              <a:rPr lang="en-US" noProof="0" dirty="0"/>
              <a:t>Item 2</a:t>
            </a:r>
          </a:p>
        </p:txBody>
      </p:sp>
      <p:sp>
        <p:nvSpPr>
          <p:cNvPr id="23" name="Textplatzhalter 18"/>
          <p:cNvSpPr>
            <a:spLocks noGrp="1"/>
          </p:cNvSpPr>
          <p:nvPr>
            <p:ph type="body" sz="quarter" idx="17" hasCustomPrompt="1"/>
          </p:nvPr>
        </p:nvSpPr>
        <p:spPr>
          <a:xfrm>
            <a:off x="8764777" y="1954078"/>
            <a:ext cx="2437432" cy="332399"/>
          </a:xfrm>
          <a:prstGeom prst="rect">
            <a:avLst/>
          </a:prstGeom>
          <a:noFill/>
        </p:spPr>
        <p:txBody>
          <a:bodyPr wrap="square" lIns="0" tIns="0" rIns="0" bIns="0" rtlCol="0" anchor="ctr">
            <a:spAutoFit/>
          </a:bodyPr>
          <a:lstStyle>
            <a:lvl1pPr marL="0" indent="0" algn="ctr">
              <a:buNone/>
              <a:defRPr lang="en-US" sz="2400" b="1" baseline="0" dirty="0">
                <a:solidFill>
                  <a:srgbClr val="595959"/>
                </a:solidFill>
                <a:latin typeface="Trebuchet MS" panose="020B0603020202020204" pitchFamily="34" charset="0"/>
                <a:ea typeface="Arial Unicode MS" panose="020B0604020202020204" pitchFamily="34" charset="-128"/>
                <a:cs typeface="Arial" panose="020B0604020202020204" pitchFamily="34" charset="0"/>
              </a:defRPr>
            </a:lvl1pPr>
          </a:lstStyle>
          <a:p>
            <a:pPr marL="0" lvl="0"/>
            <a:r>
              <a:rPr lang="en-US" noProof="0" dirty="0"/>
              <a:t>Item 3</a:t>
            </a:r>
          </a:p>
        </p:txBody>
      </p:sp>
      <p:sp>
        <p:nvSpPr>
          <p:cNvPr id="24" name="Textplatzhalter 18"/>
          <p:cNvSpPr>
            <a:spLocks noGrp="1"/>
          </p:cNvSpPr>
          <p:nvPr>
            <p:ph type="body" sz="quarter" idx="18" hasCustomPrompt="1"/>
          </p:nvPr>
        </p:nvSpPr>
        <p:spPr>
          <a:xfrm>
            <a:off x="941873" y="1954078"/>
            <a:ext cx="2437432" cy="332399"/>
          </a:xfrm>
          <a:prstGeom prst="rect">
            <a:avLst/>
          </a:prstGeom>
          <a:noFill/>
        </p:spPr>
        <p:txBody>
          <a:bodyPr wrap="square" lIns="0" tIns="0" rIns="0" bIns="0" rtlCol="0" anchor="ctr">
            <a:spAutoFit/>
          </a:bodyPr>
          <a:lstStyle>
            <a:lvl1pPr marL="0" indent="0" algn="ctr">
              <a:buNone/>
              <a:defRPr lang="en-US" sz="2400" b="1" dirty="0">
                <a:solidFill>
                  <a:srgbClr val="595959"/>
                </a:solidFill>
                <a:latin typeface="Trebuchet MS" panose="020B0603020202020204" pitchFamily="34" charset="0"/>
                <a:ea typeface="Arial Unicode MS" panose="020B0604020202020204" pitchFamily="34" charset="-128"/>
                <a:cs typeface="Arial" panose="020B0604020202020204" pitchFamily="34" charset="0"/>
              </a:defRPr>
            </a:lvl1pPr>
          </a:lstStyle>
          <a:p>
            <a:pPr marL="0" lvl="0"/>
            <a:r>
              <a:rPr lang="en-US" noProof="0" dirty="0"/>
              <a:t>Item 1</a:t>
            </a:r>
          </a:p>
        </p:txBody>
      </p:sp>
      <p:sp>
        <p:nvSpPr>
          <p:cNvPr id="19" name="Gleichschenkliges Dreieck 18"/>
          <p:cNvSpPr/>
          <p:nvPr userDrawn="1"/>
        </p:nvSpPr>
        <p:spPr>
          <a:xfrm rot="10800000">
            <a:off x="426719" y="-13001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0" name="Gleichschenkliges Dreieck 19"/>
          <p:cNvSpPr/>
          <p:nvPr userDrawn="1"/>
        </p:nvSpPr>
        <p:spPr>
          <a:xfrm rot="10800000" flipH="1" flipV="1">
            <a:off x="426059" y="6943494"/>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1" name="Gleichschenkliges Dreieck 20"/>
          <p:cNvSpPr/>
          <p:nvPr userDrawn="1"/>
        </p:nvSpPr>
        <p:spPr>
          <a:xfrm rot="10800000">
            <a:off x="2118891" y="-122441"/>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5" name="Gleichschenkliges Dreieck 24"/>
          <p:cNvSpPr/>
          <p:nvPr userDrawn="1"/>
        </p:nvSpPr>
        <p:spPr>
          <a:xfrm rot="10800000" flipH="1" flipV="1">
            <a:off x="2118891" y="6943494"/>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6" name="Gleichschenkliges Dreieck 25"/>
          <p:cNvSpPr/>
          <p:nvPr userDrawn="1"/>
        </p:nvSpPr>
        <p:spPr>
          <a:xfrm rot="10800000">
            <a:off x="4091993" y="-130018"/>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31" name="Gleichschenkliges Dreieck 30"/>
          <p:cNvSpPr/>
          <p:nvPr userDrawn="1"/>
        </p:nvSpPr>
        <p:spPr>
          <a:xfrm rot="10800000" flipH="1" flipV="1">
            <a:off x="4099107" y="6943494"/>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32" name="Gleichschenkliges Dreieck 31"/>
          <p:cNvSpPr/>
          <p:nvPr userDrawn="1"/>
        </p:nvSpPr>
        <p:spPr>
          <a:xfrm rot="10800000">
            <a:off x="6075868" y="-13001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33" name="Gleichschenkliges Dreieck 32"/>
          <p:cNvSpPr/>
          <p:nvPr userDrawn="1"/>
        </p:nvSpPr>
        <p:spPr>
          <a:xfrm rot="10800000" flipH="1" flipV="1">
            <a:off x="6079887" y="6943494"/>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34" name="Gleichschenkliges Dreieck 33"/>
          <p:cNvSpPr/>
          <p:nvPr userDrawn="1"/>
        </p:nvSpPr>
        <p:spPr>
          <a:xfrm rot="10800000">
            <a:off x="8061536" y="-13001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35" name="Gleichschenkliges Dreieck 34"/>
          <p:cNvSpPr/>
          <p:nvPr userDrawn="1"/>
        </p:nvSpPr>
        <p:spPr>
          <a:xfrm rot="10800000" flipH="1" flipV="1">
            <a:off x="8060666" y="6943494"/>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36" name="Gleichschenkliges Dreieck 35"/>
          <p:cNvSpPr/>
          <p:nvPr userDrawn="1"/>
        </p:nvSpPr>
        <p:spPr>
          <a:xfrm rot="10800000">
            <a:off x="9921192" y="-130020"/>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37" name="Gleichschenkliges Dreieck 36"/>
          <p:cNvSpPr/>
          <p:nvPr userDrawn="1"/>
        </p:nvSpPr>
        <p:spPr>
          <a:xfrm rot="10800000" flipH="1" flipV="1">
            <a:off x="9933444" y="6943494"/>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40" name="Gleichschenkliges Dreieck 39"/>
          <p:cNvSpPr/>
          <p:nvPr userDrawn="1"/>
        </p:nvSpPr>
        <p:spPr>
          <a:xfrm rot="5400000">
            <a:off x="-134766" y="169856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41" name="Gleichschenkliges Dreieck 40"/>
          <p:cNvSpPr/>
          <p:nvPr userDrawn="1"/>
        </p:nvSpPr>
        <p:spPr>
          <a:xfrm rot="16200000" flipH="1">
            <a:off x="12291623" y="1697250"/>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43" name="Textplatzhalter 2"/>
          <p:cNvSpPr>
            <a:spLocks noGrp="1"/>
          </p:cNvSpPr>
          <p:nvPr>
            <p:ph type="body" sz="quarter" idx="22"/>
          </p:nvPr>
        </p:nvSpPr>
        <p:spPr>
          <a:xfrm>
            <a:off x="480026" y="2600366"/>
            <a:ext cx="3420000" cy="3476215"/>
          </a:xfrm>
          <a:prstGeom prst="rect">
            <a:avLst/>
          </a:prstGeom>
        </p:spPr>
        <p:txBody>
          <a:bodyPr/>
          <a:lstStyle>
            <a:lvl1pPr marL="228600" indent="-228600">
              <a:buFont typeface="Wingdings" panose="05000000000000000000" pitchFamily="2" charset="2"/>
              <a:buChar char="§"/>
              <a:defRPr sz="2000">
                <a:solidFill>
                  <a:srgbClr val="595959"/>
                </a:solidFill>
                <a:latin typeface="Trebuchet MS" panose="020B0603020202020204" pitchFamily="34" charset="0"/>
              </a:defRPr>
            </a:lvl1pPr>
            <a:lvl2pPr marL="685800" indent="-228600">
              <a:buFont typeface="Wingdings" panose="05000000000000000000" pitchFamily="2" charset="2"/>
              <a:buChar char="§"/>
              <a:defRPr sz="1800">
                <a:solidFill>
                  <a:schemeClr val="tx1">
                    <a:lumMod val="65000"/>
                    <a:lumOff val="35000"/>
                  </a:schemeClr>
                </a:solidFill>
                <a:latin typeface="Trebuchet MS" panose="020B0603020202020204" pitchFamily="34" charset="0"/>
              </a:defRPr>
            </a:lvl2pPr>
            <a:lvl3pPr marL="1143000" indent="-228600">
              <a:buFont typeface="Wingdings" panose="05000000000000000000" pitchFamily="2" charset="2"/>
              <a:buChar char="§"/>
              <a:defRPr sz="1800">
                <a:solidFill>
                  <a:schemeClr val="tx1">
                    <a:lumMod val="65000"/>
                    <a:lumOff val="35000"/>
                  </a:schemeClr>
                </a:solidFill>
                <a:latin typeface="Trebuchet MS" panose="020B0603020202020204" pitchFamily="34" charset="0"/>
              </a:defRPr>
            </a:lvl3pPr>
            <a:lvl4pPr marL="1600200" indent="-228600">
              <a:buFont typeface="Wingdings" panose="05000000000000000000" pitchFamily="2" charset="2"/>
              <a:buChar char="§"/>
              <a:defRPr sz="1800">
                <a:solidFill>
                  <a:schemeClr val="tx1">
                    <a:lumMod val="65000"/>
                    <a:lumOff val="35000"/>
                  </a:schemeClr>
                </a:solidFill>
                <a:latin typeface="Trebuchet MS" panose="020B0603020202020204" pitchFamily="34" charset="0"/>
              </a:defRPr>
            </a:lvl4pPr>
            <a:lvl5pPr marL="2057400" indent="-228600">
              <a:buFont typeface="Wingdings" panose="05000000000000000000" pitchFamily="2" charset="2"/>
              <a:buChar char="§"/>
              <a:defRPr sz="1800">
                <a:solidFill>
                  <a:schemeClr val="tx1">
                    <a:lumMod val="65000"/>
                    <a:lumOff val="35000"/>
                  </a:schemeClr>
                </a:solidFill>
                <a:latin typeface="Trebuchet MS" panose="020B0603020202020204" pitchFamily="34" charset="0"/>
              </a:defRPr>
            </a:lvl5pPr>
          </a:lstStyle>
          <a:p>
            <a:pPr lvl="0"/>
            <a:r>
              <a:rPr lang="en-US" noProof="0" dirty="0" err="1"/>
              <a:t>Formatvorlagen</a:t>
            </a:r>
            <a:r>
              <a:rPr lang="en-US" noProof="0" dirty="0"/>
              <a:t> des </a:t>
            </a:r>
            <a:r>
              <a:rPr lang="en-US" noProof="0" dirty="0" err="1"/>
              <a:t>Textmasters</a:t>
            </a:r>
            <a:r>
              <a:rPr lang="en-US" noProof="0" dirty="0"/>
              <a:t> </a:t>
            </a:r>
            <a:r>
              <a:rPr lang="en-US" noProof="0" dirty="0" err="1"/>
              <a:t>bearbeiten</a:t>
            </a:r>
            <a:endParaRPr lang="en-US" noProof="0" dirty="0"/>
          </a:p>
        </p:txBody>
      </p:sp>
      <p:sp>
        <p:nvSpPr>
          <p:cNvPr id="44" name="Textplatzhalter 2"/>
          <p:cNvSpPr>
            <a:spLocks noGrp="1"/>
          </p:cNvSpPr>
          <p:nvPr>
            <p:ph type="body" sz="quarter" idx="23"/>
          </p:nvPr>
        </p:nvSpPr>
        <p:spPr>
          <a:xfrm>
            <a:off x="4423887" y="2600366"/>
            <a:ext cx="3420000" cy="3476215"/>
          </a:xfrm>
          <a:prstGeom prst="rect">
            <a:avLst/>
          </a:prstGeom>
        </p:spPr>
        <p:txBody>
          <a:bodyPr/>
          <a:lstStyle>
            <a:lvl1pPr marL="228600" indent="-228600">
              <a:buFont typeface="Wingdings" panose="05000000000000000000" pitchFamily="2" charset="2"/>
              <a:buChar char="§"/>
              <a:defRPr sz="2000">
                <a:solidFill>
                  <a:srgbClr val="595959"/>
                </a:solidFill>
                <a:latin typeface="Trebuchet MS" panose="020B0603020202020204" pitchFamily="34" charset="0"/>
              </a:defRPr>
            </a:lvl1pPr>
            <a:lvl2pPr marL="685800" indent="-228600">
              <a:buFont typeface="Wingdings" panose="05000000000000000000" pitchFamily="2" charset="2"/>
              <a:buChar char="§"/>
              <a:defRPr sz="1400">
                <a:solidFill>
                  <a:schemeClr val="tx1">
                    <a:lumMod val="65000"/>
                    <a:lumOff val="35000"/>
                  </a:schemeClr>
                </a:solidFill>
                <a:latin typeface="Trebuchet MS" panose="020B0603020202020204" pitchFamily="34" charset="0"/>
              </a:defRPr>
            </a:lvl2pPr>
            <a:lvl3pPr marL="1143000" indent="-228600">
              <a:buFont typeface="Wingdings" panose="05000000000000000000" pitchFamily="2" charset="2"/>
              <a:buChar char="§"/>
              <a:defRPr sz="1400">
                <a:solidFill>
                  <a:schemeClr val="tx1">
                    <a:lumMod val="65000"/>
                    <a:lumOff val="35000"/>
                  </a:schemeClr>
                </a:solidFill>
                <a:latin typeface="Trebuchet MS" panose="020B0603020202020204" pitchFamily="34" charset="0"/>
              </a:defRPr>
            </a:lvl3pPr>
            <a:lvl4pPr marL="1600200" indent="-228600">
              <a:buFont typeface="Wingdings" panose="05000000000000000000" pitchFamily="2" charset="2"/>
              <a:buChar char="§"/>
              <a:defRPr sz="1400">
                <a:solidFill>
                  <a:schemeClr val="tx1">
                    <a:lumMod val="65000"/>
                    <a:lumOff val="35000"/>
                  </a:schemeClr>
                </a:solidFill>
                <a:latin typeface="Trebuchet MS" panose="020B0603020202020204" pitchFamily="34" charset="0"/>
              </a:defRPr>
            </a:lvl4pPr>
            <a:lvl5pPr marL="2057400" indent="-228600">
              <a:buFont typeface="Wingdings" panose="05000000000000000000" pitchFamily="2" charset="2"/>
              <a:buChar char="§"/>
              <a:defRPr sz="1400">
                <a:solidFill>
                  <a:schemeClr val="tx1">
                    <a:lumMod val="65000"/>
                    <a:lumOff val="35000"/>
                  </a:schemeClr>
                </a:solidFill>
                <a:latin typeface="Trebuchet MS" panose="020B0603020202020204" pitchFamily="34" charset="0"/>
              </a:defRPr>
            </a:lvl5pPr>
          </a:lstStyle>
          <a:p>
            <a:pPr lvl="0"/>
            <a:r>
              <a:rPr lang="en-US" noProof="0" dirty="0" err="1"/>
              <a:t>Formatvorlagen</a:t>
            </a:r>
            <a:r>
              <a:rPr lang="en-US" noProof="0" dirty="0"/>
              <a:t> des </a:t>
            </a:r>
            <a:r>
              <a:rPr lang="en-US" noProof="0" dirty="0" err="1"/>
              <a:t>Textmasters</a:t>
            </a:r>
            <a:r>
              <a:rPr lang="en-US" noProof="0" dirty="0"/>
              <a:t> </a:t>
            </a:r>
            <a:r>
              <a:rPr lang="en-US" noProof="0" dirty="0" err="1"/>
              <a:t>bearbeiten</a:t>
            </a:r>
            <a:endParaRPr lang="en-US" noProof="0" dirty="0"/>
          </a:p>
        </p:txBody>
      </p:sp>
      <p:sp>
        <p:nvSpPr>
          <p:cNvPr id="45" name="Textplatzhalter 2"/>
          <p:cNvSpPr>
            <a:spLocks noGrp="1"/>
          </p:cNvSpPr>
          <p:nvPr>
            <p:ph type="body" sz="quarter" idx="24"/>
          </p:nvPr>
        </p:nvSpPr>
        <p:spPr>
          <a:xfrm>
            <a:off x="8363925" y="2609483"/>
            <a:ext cx="3420000" cy="3469185"/>
          </a:xfrm>
          <a:prstGeom prst="rect">
            <a:avLst/>
          </a:prstGeom>
        </p:spPr>
        <p:txBody>
          <a:bodyPr/>
          <a:lstStyle>
            <a:lvl1pPr marL="228600" indent="-228600">
              <a:buFont typeface="Wingdings" panose="05000000000000000000" pitchFamily="2" charset="2"/>
              <a:buChar char="§"/>
              <a:defRPr sz="2000">
                <a:solidFill>
                  <a:srgbClr val="595959"/>
                </a:solidFill>
                <a:latin typeface="Trebuchet MS" panose="020B0603020202020204" pitchFamily="34" charset="0"/>
              </a:defRPr>
            </a:lvl1pPr>
            <a:lvl2pPr marL="685800" indent="-228600">
              <a:buFont typeface="Wingdings" panose="05000000000000000000" pitchFamily="2" charset="2"/>
              <a:buChar char="§"/>
              <a:defRPr sz="1400">
                <a:solidFill>
                  <a:schemeClr val="tx1">
                    <a:lumMod val="65000"/>
                    <a:lumOff val="35000"/>
                  </a:schemeClr>
                </a:solidFill>
                <a:latin typeface="Trebuchet MS" panose="020B0603020202020204" pitchFamily="34" charset="0"/>
              </a:defRPr>
            </a:lvl2pPr>
            <a:lvl3pPr marL="1143000" indent="-228600">
              <a:buFont typeface="Wingdings" panose="05000000000000000000" pitchFamily="2" charset="2"/>
              <a:buChar char="§"/>
              <a:defRPr sz="1400">
                <a:solidFill>
                  <a:schemeClr val="tx1">
                    <a:lumMod val="65000"/>
                    <a:lumOff val="35000"/>
                  </a:schemeClr>
                </a:solidFill>
                <a:latin typeface="Trebuchet MS" panose="020B0603020202020204" pitchFamily="34" charset="0"/>
              </a:defRPr>
            </a:lvl3pPr>
            <a:lvl4pPr marL="1600200" indent="-228600">
              <a:buFont typeface="Wingdings" panose="05000000000000000000" pitchFamily="2" charset="2"/>
              <a:buChar char="§"/>
              <a:defRPr sz="1400">
                <a:solidFill>
                  <a:schemeClr val="tx1">
                    <a:lumMod val="65000"/>
                    <a:lumOff val="35000"/>
                  </a:schemeClr>
                </a:solidFill>
                <a:latin typeface="Trebuchet MS" panose="020B0603020202020204" pitchFamily="34" charset="0"/>
              </a:defRPr>
            </a:lvl4pPr>
            <a:lvl5pPr marL="2057400" indent="-228600">
              <a:buFont typeface="Wingdings" panose="05000000000000000000" pitchFamily="2" charset="2"/>
              <a:buChar char="§"/>
              <a:defRPr sz="1400">
                <a:solidFill>
                  <a:schemeClr val="tx1">
                    <a:lumMod val="65000"/>
                    <a:lumOff val="35000"/>
                  </a:schemeClr>
                </a:solidFill>
                <a:latin typeface="Trebuchet MS" panose="020B0603020202020204" pitchFamily="34" charset="0"/>
              </a:defRPr>
            </a:lvl5pPr>
          </a:lstStyle>
          <a:p>
            <a:pPr lvl="0"/>
            <a:r>
              <a:rPr lang="en-US" noProof="0" dirty="0" err="1"/>
              <a:t>Formatvorlagen</a:t>
            </a:r>
            <a:r>
              <a:rPr lang="en-US" noProof="0" dirty="0"/>
              <a:t> des </a:t>
            </a:r>
            <a:r>
              <a:rPr lang="en-US" noProof="0" dirty="0" err="1"/>
              <a:t>Textmasters</a:t>
            </a:r>
            <a:r>
              <a:rPr lang="en-US" noProof="0" dirty="0"/>
              <a:t> </a:t>
            </a:r>
            <a:r>
              <a:rPr lang="en-US" noProof="0" dirty="0" err="1"/>
              <a:t>bearbeiten</a:t>
            </a:r>
            <a:endParaRPr lang="en-US" noProof="0" dirty="0"/>
          </a:p>
        </p:txBody>
      </p:sp>
      <p:sp>
        <p:nvSpPr>
          <p:cNvPr id="42" name="Gleichschenkliges Dreieck 41"/>
          <p:cNvSpPr/>
          <p:nvPr userDrawn="1"/>
        </p:nvSpPr>
        <p:spPr>
          <a:xfrm rot="10800000">
            <a:off x="11726724" y="-118191"/>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46" name="Gleichschenkliges Dreieck 45"/>
          <p:cNvSpPr/>
          <p:nvPr userDrawn="1"/>
        </p:nvSpPr>
        <p:spPr>
          <a:xfrm rot="10800000" flipH="1" flipV="1">
            <a:off x="11733000" y="6943494"/>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pic>
        <p:nvPicPr>
          <p:cNvPr id="52" name="Grafik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22178" y="513732"/>
            <a:ext cx="1588821" cy="929004"/>
          </a:xfrm>
          <a:prstGeom prst="rect">
            <a:avLst/>
          </a:prstGeom>
        </p:spPr>
      </p:pic>
      <p:sp>
        <p:nvSpPr>
          <p:cNvPr id="49" name="Gleichschenkliges Dreieck 48">
            <a:extLst>
              <a:ext uri="{FF2B5EF4-FFF2-40B4-BE49-F238E27FC236}">
                <a16:creationId xmlns:a16="http://schemas.microsoft.com/office/drawing/2014/main" id="{1C3CDF8B-6DD3-4349-A3A4-2DF0E5939DAF}"/>
              </a:ext>
            </a:extLst>
          </p:cNvPr>
          <p:cNvSpPr/>
          <p:nvPr userDrawn="1"/>
        </p:nvSpPr>
        <p:spPr>
          <a:xfrm rot="5400000">
            <a:off x="-168666" y="6064445"/>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51" name="Gleichschenkliges Dreieck 50">
            <a:extLst>
              <a:ext uri="{FF2B5EF4-FFF2-40B4-BE49-F238E27FC236}">
                <a16:creationId xmlns:a16="http://schemas.microsoft.com/office/drawing/2014/main" id="{9C71B614-39C3-4236-9E66-88E315C25248}"/>
              </a:ext>
            </a:extLst>
          </p:cNvPr>
          <p:cNvSpPr/>
          <p:nvPr userDrawn="1"/>
        </p:nvSpPr>
        <p:spPr>
          <a:xfrm rot="16200000" flipH="1">
            <a:off x="12257723" y="6063126"/>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53" name="Textfeld 52">
            <a:extLst>
              <a:ext uri="{FF2B5EF4-FFF2-40B4-BE49-F238E27FC236}">
                <a16:creationId xmlns:a16="http://schemas.microsoft.com/office/drawing/2014/main" id="{4288E648-6420-40CA-BF4D-73BD86D56D14}"/>
              </a:ext>
            </a:extLst>
          </p:cNvPr>
          <p:cNvSpPr txBox="1"/>
          <p:nvPr userDrawn="1"/>
        </p:nvSpPr>
        <p:spPr>
          <a:xfrm>
            <a:off x="11201400" y="6344268"/>
            <a:ext cx="645159" cy="276999"/>
          </a:xfrm>
          <a:prstGeom prst="rect">
            <a:avLst/>
          </a:prstGeom>
          <a:noFill/>
        </p:spPr>
        <p:txBody>
          <a:bodyPr wrap="square" rtlCol="0">
            <a:spAutoFit/>
          </a:bodyPr>
          <a:lstStyle/>
          <a:p>
            <a:pPr algn="r"/>
            <a:fld id="{8F4B7BFB-76E6-4735-817B-9CA70012A5F0}" type="slidenum">
              <a:rPr lang="en-US" sz="1200" smtClean="0">
                <a:solidFill>
                  <a:schemeClr val="tx1"/>
                </a:solidFill>
              </a:rPr>
              <a:pPr algn="r"/>
              <a:t>‹#›</a:t>
            </a:fld>
            <a:endParaRPr lang="en-US" sz="1200" dirty="0">
              <a:solidFill>
                <a:schemeClr val="tx1"/>
              </a:solidFill>
            </a:endParaRPr>
          </a:p>
        </p:txBody>
      </p:sp>
      <p:sp>
        <p:nvSpPr>
          <p:cNvPr id="38" name="Titel 1">
            <a:extLst>
              <a:ext uri="{FF2B5EF4-FFF2-40B4-BE49-F238E27FC236}">
                <a16:creationId xmlns:a16="http://schemas.microsoft.com/office/drawing/2014/main" id="{2231BD15-44B5-4EF8-A1BE-B1959E9F8F41}"/>
              </a:ext>
            </a:extLst>
          </p:cNvPr>
          <p:cNvSpPr>
            <a:spLocks noGrp="1"/>
          </p:cNvSpPr>
          <p:nvPr>
            <p:ph type="title" hasCustomPrompt="1"/>
          </p:nvPr>
        </p:nvSpPr>
        <p:spPr>
          <a:xfrm>
            <a:off x="479425" y="513732"/>
            <a:ext cx="9469437" cy="607249"/>
          </a:xfrm>
          <a:prstGeom prst="rect">
            <a:avLst/>
          </a:prstGeom>
        </p:spPr>
        <p:txBody>
          <a:bodyPr lIns="0" tIns="0" rIns="0" bIns="0" anchor="b"/>
          <a:lstStyle>
            <a:lvl1pPr marL="0" indent="0">
              <a:spcBef>
                <a:spcPts val="1000"/>
              </a:spcBef>
              <a:buNone/>
              <a:defRPr lang="de-DE" sz="3400" b="1" kern="1200" dirty="0">
                <a:solidFill>
                  <a:srgbClr val="910830"/>
                </a:solidFill>
                <a:latin typeface="Trebuchet MS" panose="020B0603020202020204" pitchFamily="34" charset="0"/>
                <a:ea typeface="Arial Unicode MS" panose="020B0604020202020204" pitchFamily="34" charset="-128"/>
                <a:cs typeface="Arial" panose="020B0604020202020204" pitchFamily="34" charset="0"/>
              </a:defRPr>
            </a:lvl1pPr>
          </a:lstStyle>
          <a:p>
            <a:pPr marL="0" lvl="0" indent="0">
              <a:buNone/>
            </a:pPr>
            <a:r>
              <a:rPr lang="en-US" noProof="0" dirty="0"/>
              <a:t>Slide Title</a:t>
            </a:r>
          </a:p>
        </p:txBody>
      </p:sp>
      <p:sp>
        <p:nvSpPr>
          <p:cNvPr id="39" name="Textplatzhalter 18"/>
          <p:cNvSpPr>
            <a:spLocks noGrp="1"/>
          </p:cNvSpPr>
          <p:nvPr>
            <p:ph type="body" sz="quarter" idx="13" hasCustomPrompt="1"/>
          </p:nvPr>
        </p:nvSpPr>
        <p:spPr>
          <a:xfrm>
            <a:off x="479425" y="1184641"/>
            <a:ext cx="9469438" cy="276999"/>
          </a:xfrm>
          <a:prstGeom prst="rect">
            <a:avLst/>
          </a:prstGeom>
          <a:noFill/>
        </p:spPr>
        <p:txBody>
          <a:bodyPr wrap="square" lIns="0" tIns="0" rIns="0" bIns="0" rtlCol="0">
            <a:spAutoFit/>
          </a:bodyPr>
          <a:lstStyle>
            <a:lvl1pPr marL="0" indent="0">
              <a:buNone/>
              <a:defRPr lang="en-US" sz="2000" baseline="0" dirty="0">
                <a:solidFill>
                  <a:srgbClr val="595959"/>
                </a:solidFill>
                <a:latin typeface="Trebuchet MS" panose="020B0603020202020204" pitchFamily="34" charset="0"/>
                <a:ea typeface="Arial Unicode MS" panose="020B0604020202020204" pitchFamily="34" charset="-128"/>
                <a:cs typeface="Arial" panose="020B0604020202020204" pitchFamily="34" charset="0"/>
              </a:defRPr>
            </a:lvl1pPr>
          </a:lstStyle>
          <a:p>
            <a:pPr marL="0" lvl="0"/>
            <a:r>
              <a:rPr lang="en-US" noProof="0" dirty="0"/>
              <a:t>Action Title</a:t>
            </a:r>
          </a:p>
        </p:txBody>
      </p:sp>
      <p:pic>
        <p:nvPicPr>
          <p:cNvPr id="47" name="Grafik 46">
            <a:extLst>
              <a:ext uri="{FF2B5EF4-FFF2-40B4-BE49-F238E27FC236}">
                <a16:creationId xmlns:a16="http://schemas.microsoft.com/office/drawing/2014/main" id="{6066BD9D-8F0A-420D-B9AD-027BCE95BAA3}"/>
              </a:ext>
            </a:extLst>
          </p:cNvPr>
          <p:cNvPicPr>
            <a:picLocks noChangeAspect="1"/>
          </p:cNvPicPr>
          <p:nvPr userDrawn="1"/>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t="17096" b="42480"/>
          <a:stretch/>
        </p:blipFill>
        <p:spPr>
          <a:xfrm>
            <a:off x="9345878" y="6378932"/>
            <a:ext cx="1813560" cy="263105"/>
          </a:xfrm>
          <a:prstGeom prst="rect">
            <a:avLst/>
          </a:prstGeom>
        </p:spPr>
      </p:pic>
    </p:spTree>
    <p:extLst>
      <p:ext uri="{BB962C8B-B14F-4D97-AF65-F5344CB8AC3E}">
        <p14:creationId xmlns:p14="http://schemas.microsoft.com/office/powerpoint/2010/main" val="1347916869"/>
      </p:ext>
    </p:extLst>
  </p:cSld>
  <p:clrMapOvr>
    <a:masterClrMapping/>
  </p:clrMapOvr>
  <p:extLst>
    <p:ext uri="{DCECCB84-F9BA-43D5-87BE-67443E8EF086}">
      <p15:sldGuideLst xmlns:p15="http://schemas.microsoft.com/office/powerpoint/2012/main">
        <p15:guide id="1" orient="horz" pos="1094">
          <p15:clr>
            <a:srgbClr val="FBAE40"/>
          </p15:clr>
        </p15:guide>
        <p15:guide id="2" pos="302">
          <p15:clr>
            <a:srgbClr val="FBAE40"/>
          </p15:clr>
        </p15:guide>
        <p15:guide id="3" pos="6289">
          <p15:clr>
            <a:srgbClr val="FBAE40"/>
          </p15:clr>
        </p15:guide>
        <p15:guide id="4" pos="3863">
          <p15:clr>
            <a:srgbClr val="FBAE40"/>
          </p15:clr>
        </p15:guide>
        <p15:guide id="5" pos="2615">
          <p15:clr>
            <a:srgbClr val="FBAE40"/>
          </p15:clr>
        </p15:guide>
        <p15:guide id="6" pos="5110">
          <p15:clr>
            <a:srgbClr val="FBAE40"/>
          </p15:clr>
        </p15:guide>
        <p15:guide id="7" pos="1368">
          <p15:clr>
            <a:srgbClr val="FBAE40"/>
          </p15:clr>
        </p15:guide>
        <p15:guide id="8" orient="horz" pos="3657">
          <p15:clr>
            <a:srgbClr val="FBAE40"/>
          </p15:clr>
        </p15:guide>
        <p15:guide id="9" pos="742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cardSlide">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87F2167E-0E89-4697-8C60-F05717EF8083}"/>
              </a:ext>
            </a:extLst>
          </p:cNvPr>
          <p:cNvSpPr/>
          <p:nvPr userDrawn="1"/>
        </p:nvSpPr>
        <p:spPr>
          <a:xfrm rot="16200000">
            <a:off x="2667000" y="-2667000"/>
            <a:ext cx="6858000" cy="12192000"/>
          </a:xfrm>
          <a:prstGeom prst="rect">
            <a:avLst/>
          </a:prstGeom>
          <a:gradFill>
            <a:gsLst>
              <a:gs pos="0">
                <a:srgbClr val="910830"/>
              </a:gs>
              <a:gs pos="100000">
                <a:srgbClr val="521623"/>
              </a:gs>
            </a:gsLst>
            <a:lin ang="16200000" scaled="0"/>
          </a:gradFill>
          <a:effectLst>
            <a:outerShdw blurRad="381000" sx="105000" sy="105000" algn="ctr" rotWithShape="0">
              <a:prstClr val="black">
                <a:alpha val="6000"/>
              </a:prstClr>
            </a:outerShdw>
          </a:effectLst>
        </p:spPr>
        <p:txBody>
          <a:bodyPr rtlCol="0" anchor="ctr"/>
          <a:lstStyle/>
          <a:p>
            <a:pPr algn="ctr"/>
            <a:endParaRPr lang="en-US"/>
          </a:p>
        </p:txBody>
      </p:sp>
      <p:sp>
        <p:nvSpPr>
          <p:cNvPr id="8" name="Rechteck 7"/>
          <p:cNvSpPr/>
          <p:nvPr userDrawn="1"/>
        </p:nvSpPr>
        <p:spPr>
          <a:xfrm rot="16200000">
            <a:off x="3480871" y="-1011265"/>
            <a:ext cx="5230257" cy="8880530"/>
          </a:xfrm>
          <a:prstGeom prst="rect">
            <a:avLst/>
          </a:prstGeom>
          <a:solidFill>
            <a:schemeClr val="bg1"/>
          </a:solidFill>
          <a:ln w="12700">
            <a:noFill/>
          </a:ln>
          <a:effectLst>
            <a:outerShdw blurRad="546100" dist="469900" dir="2700000" sx="96000" sy="96000" algn="tl" rotWithShape="0">
              <a:prstClr val="black">
                <a:alpha val="30000"/>
              </a:prstClr>
            </a:outerShdw>
          </a:effectLst>
          <a:scene3d>
            <a:camera prst="orthographicFront">
              <a:rot lat="0" lon="0" rev="0"/>
            </a:camera>
            <a:lightRig rig="contrasting" dir="t">
              <a:rot lat="0" lon="0" rev="1500000"/>
            </a:lightRig>
          </a:scene3d>
          <a:sp3d prstMaterial="metal">
            <a:bevelT w="88900" h="88900"/>
          </a:sp3d>
        </p:spPr>
        <p:txBody>
          <a:bodyPr rtlCol="0" anchor="ctr"/>
          <a:lstStyle/>
          <a:p>
            <a:pPr algn="ctr"/>
            <a:endParaRPr lang="en-US" dirty="0"/>
          </a:p>
        </p:txBody>
      </p:sp>
      <p:sp>
        <p:nvSpPr>
          <p:cNvPr id="11" name="Textplatzhalter 18"/>
          <p:cNvSpPr>
            <a:spLocks noGrp="1"/>
          </p:cNvSpPr>
          <p:nvPr>
            <p:ph type="body" sz="quarter" idx="13" hasCustomPrompt="1"/>
          </p:nvPr>
        </p:nvSpPr>
        <p:spPr>
          <a:xfrm>
            <a:off x="2221524" y="3743096"/>
            <a:ext cx="5302553" cy="440727"/>
          </a:xfrm>
          <a:prstGeom prst="rect">
            <a:avLst/>
          </a:prstGeom>
        </p:spPr>
        <p:txBody>
          <a:bodyPr lIns="0" tIns="0" rIns="0" bIns="0" anchor="b"/>
          <a:lstStyle>
            <a:lvl1pPr marL="0" indent="0" algn="l">
              <a:lnSpc>
                <a:spcPct val="100000"/>
              </a:lnSpc>
              <a:buNone/>
              <a:defRPr lang="de-DE" sz="2800" b="1" kern="1200" baseline="0" dirty="0" smtClean="0">
                <a:solidFill>
                  <a:srgbClr val="910830"/>
                </a:solidFill>
                <a:latin typeface="Trebuchet MS" panose="020B0603020202020204" pitchFamily="34" charset="0"/>
                <a:ea typeface="Arial Unicode MS" panose="020B0604020202020204" pitchFamily="34" charset="-128"/>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Name</a:t>
            </a:r>
          </a:p>
        </p:txBody>
      </p:sp>
      <p:sp>
        <p:nvSpPr>
          <p:cNvPr id="12" name="Textplatzhalter 18"/>
          <p:cNvSpPr>
            <a:spLocks noGrp="1"/>
          </p:cNvSpPr>
          <p:nvPr>
            <p:ph type="body" sz="quarter" idx="14" hasCustomPrompt="1"/>
          </p:nvPr>
        </p:nvSpPr>
        <p:spPr>
          <a:xfrm>
            <a:off x="2221525" y="4440560"/>
            <a:ext cx="5302553" cy="1417315"/>
          </a:xfrm>
          <a:prstGeom prst="rect">
            <a:avLst/>
          </a:prstGeom>
        </p:spPr>
        <p:txBody>
          <a:bodyPr lIns="0" tIns="0" rIns="0" bIns="0" anchor="t"/>
          <a:lstStyle>
            <a:lvl1pPr marL="0" indent="0" algn="l">
              <a:lnSpc>
                <a:spcPts val="1600"/>
              </a:lnSpc>
              <a:buNone/>
              <a:defRPr lang="de-DE" sz="1600" b="0" kern="1200" baseline="0" dirty="0" smtClean="0">
                <a:solidFill>
                  <a:srgbClr val="595959"/>
                </a:solidFill>
                <a:latin typeface="Trebuchet MS" panose="020B0603020202020204" pitchFamily="34" charset="0"/>
                <a:ea typeface="Arial Unicode MS" panose="020B0604020202020204" pitchFamily="34" charset="-128"/>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err="1"/>
              <a:t>Contact</a:t>
            </a:r>
            <a:r>
              <a:rPr lang="de-DE" dirty="0"/>
              <a:t> Details</a:t>
            </a:r>
          </a:p>
          <a:p>
            <a:pPr lvl="0"/>
            <a:r>
              <a:rPr lang="de-DE" dirty="0" err="1"/>
              <a:t>Address</a:t>
            </a:r>
            <a:r>
              <a:rPr lang="de-DE" dirty="0"/>
              <a:t> 1</a:t>
            </a:r>
          </a:p>
          <a:p>
            <a:pPr lvl="0"/>
            <a:r>
              <a:rPr lang="de-DE" dirty="0" err="1"/>
              <a:t>Address</a:t>
            </a:r>
            <a:r>
              <a:rPr lang="de-DE" dirty="0"/>
              <a:t> 2</a:t>
            </a:r>
          </a:p>
          <a:p>
            <a:pPr lvl="0"/>
            <a:r>
              <a:rPr lang="de-DE" dirty="0" err="1"/>
              <a:t>Address</a:t>
            </a:r>
            <a:r>
              <a:rPr lang="de-DE" dirty="0"/>
              <a:t> 3</a:t>
            </a:r>
            <a:endParaRPr lang="en-US" dirty="0"/>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30253" y="1271282"/>
            <a:ext cx="2948825" cy="1724216"/>
          </a:xfrm>
          <a:prstGeom prst="rect">
            <a:avLst/>
          </a:prstGeom>
        </p:spPr>
      </p:pic>
      <p:pic>
        <p:nvPicPr>
          <p:cNvPr id="14" name="Grafik 13">
            <a:extLst>
              <a:ext uri="{FF2B5EF4-FFF2-40B4-BE49-F238E27FC236}">
                <a16:creationId xmlns:a16="http://schemas.microsoft.com/office/drawing/2014/main" id="{84A9628E-FDA0-4B8B-A708-A7A48317AE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70125" y="1256042"/>
            <a:ext cx="2851435" cy="981931"/>
          </a:xfrm>
          <a:prstGeom prst="rect">
            <a:avLst/>
          </a:prstGeom>
        </p:spPr>
      </p:pic>
      <p:pic>
        <p:nvPicPr>
          <p:cNvPr id="15" name="Grafik 14">
            <a:extLst>
              <a:ext uri="{FF2B5EF4-FFF2-40B4-BE49-F238E27FC236}">
                <a16:creationId xmlns:a16="http://schemas.microsoft.com/office/drawing/2014/main" id="{E7EC8D30-DB3E-4306-A421-713DD453CDDE}"/>
              </a:ext>
            </a:extLst>
          </p:cNvPr>
          <p:cNvPicPr>
            <a:picLocks noChangeAspect="1"/>
          </p:cNvPicPr>
          <p:nvPr userDrawn="1"/>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04330" y="1285646"/>
            <a:ext cx="2766449" cy="992837"/>
          </a:xfrm>
          <a:prstGeom prst="rect">
            <a:avLst/>
          </a:prstGeom>
        </p:spPr>
      </p:pic>
    </p:spTree>
    <p:extLst>
      <p:ext uri="{BB962C8B-B14F-4D97-AF65-F5344CB8AC3E}">
        <p14:creationId xmlns:p14="http://schemas.microsoft.com/office/powerpoint/2010/main" val="28717473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One_PictureSlide">
    <p:spTree>
      <p:nvGrpSpPr>
        <p:cNvPr id="1" name=""/>
        <p:cNvGrpSpPr/>
        <p:nvPr/>
      </p:nvGrpSpPr>
      <p:grpSpPr>
        <a:xfrm>
          <a:off x="0" y="0"/>
          <a:ext cx="0" cy="0"/>
          <a:chOff x="0" y="0"/>
          <a:chExt cx="0" cy="0"/>
        </a:xfrm>
      </p:grpSpPr>
      <p:sp>
        <p:nvSpPr>
          <p:cNvPr id="12" name="Bildplatzhalter 2"/>
          <p:cNvSpPr>
            <a:spLocks noGrp="1"/>
          </p:cNvSpPr>
          <p:nvPr>
            <p:ph type="pic" sz="quarter" idx="17"/>
          </p:nvPr>
        </p:nvSpPr>
        <p:spPr>
          <a:xfrm>
            <a:off x="479425" y="1737172"/>
            <a:ext cx="11304588" cy="4346128"/>
          </a:xfrm>
          <a:prstGeom prst="rect">
            <a:avLst/>
          </a:prstGeom>
          <a:effectLst/>
        </p:spPr>
        <p:txBody>
          <a:bodyPr/>
          <a:lstStyle>
            <a:lvl1pPr marL="0" indent="0" algn="l" defTabSz="914400" rtl="0" eaLnBrk="1" latinLnBrk="0" hangingPunct="1">
              <a:lnSpc>
                <a:spcPct val="90000"/>
              </a:lnSpc>
              <a:spcBef>
                <a:spcPts val="1000"/>
              </a:spcBef>
              <a:buFontTx/>
              <a:buNone/>
              <a:defRPr lang="en-US" sz="2800" kern="1200" dirty="0">
                <a:solidFill>
                  <a:schemeClr val="tx1">
                    <a:lumMod val="65000"/>
                    <a:lumOff val="35000"/>
                  </a:schemeClr>
                </a:solidFill>
                <a:latin typeface="Trebuchet MS" panose="020B0603020202020204" pitchFamily="34" charset="0"/>
                <a:ea typeface="+mn-ea"/>
                <a:cs typeface="+mn-cs"/>
              </a:defRPr>
            </a:lvl1pPr>
          </a:lstStyle>
          <a:p>
            <a:endParaRPr lang="en-US" dirty="0"/>
          </a:p>
        </p:txBody>
      </p:sp>
      <p:sp>
        <p:nvSpPr>
          <p:cNvPr id="22" name="Gleichschenkliges Dreieck 21"/>
          <p:cNvSpPr/>
          <p:nvPr userDrawn="1"/>
        </p:nvSpPr>
        <p:spPr>
          <a:xfrm rot="5400000">
            <a:off x="-134766" y="1708013"/>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3" name="Gleichschenkliges Dreieck 22"/>
          <p:cNvSpPr/>
          <p:nvPr userDrawn="1"/>
        </p:nvSpPr>
        <p:spPr>
          <a:xfrm rot="16200000" flipH="1">
            <a:off x="12291623" y="1706694"/>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4" name="Gleichschenkliges Dreieck 23"/>
          <p:cNvSpPr/>
          <p:nvPr userDrawn="1"/>
        </p:nvSpPr>
        <p:spPr>
          <a:xfrm rot="5400000">
            <a:off x="-134766" y="6059102"/>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5" name="Gleichschenkliges Dreieck 24"/>
          <p:cNvSpPr/>
          <p:nvPr userDrawn="1"/>
        </p:nvSpPr>
        <p:spPr>
          <a:xfrm rot="16200000" flipH="1">
            <a:off x="12291623" y="6057783"/>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6" name="Gleichschenkliges Dreieck 25"/>
          <p:cNvSpPr/>
          <p:nvPr userDrawn="1"/>
        </p:nvSpPr>
        <p:spPr>
          <a:xfrm rot="10800000">
            <a:off x="426719" y="-13001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7" name="Gleichschenkliges Dreieck 26"/>
          <p:cNvSpPr/>
          <p:nvPr userDrawn="1"/>
        </p:nvSpPr>
        <p:spPr>
          <a:xfrm rot="10800000" flipH="1" flipV="1">
            <a:off x="426059" y="6959370"/>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8" name="Gleichschenkliges Dreieck 27"/>
          <p:cNvSpPr/>
          <p:nvPr userDrawn="1"/>
        </p:nvSpPr>
        <p:spPr>
          <a:xfrm rot="10800000">
            <a:off x="7157353" y="-13001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9" name="Gleichschenkliges Dreieck 28"/>
          <p:cNvSpPr/>
          <p:nvPr userDrawn="1"/>
        </p:nvSpPr>
        <p:spPr>
          <a:xfrm rot="10800000" flipH="1" flipV="1">
            <a:off x="7156693" y="6959370"/>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cxnSp>
        <p:nvCxnSpPr>
          <p:cNvPr id="19" name="Gerader Verbinder 18"/>
          <p:cNvCxnSpPr/>
          <p:nvPr userDrawn="1"/>
        </p:nvCxnSpPr>
        <p:spPr>
          <a:xfrm flipV="1">
            <a:off x="479425" y="6294664"/>
            <a:ext cx="11293474" cy="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30" name="Grafik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22178" y="513732"/>
            <a:ext cx="1588821" cy="929004"/>
          </a:xfrm>
          <a:prstGeom prst="rect">
            <a:avLst/>
          </a:prstGeom>
        </p:spPr>
      </p:pic>
      <p:sp>
        <p:nvSpPr>
          <p:cNvPr id="16" name="Gleichschenkliges Dreieck 15"/>
          <p:cNvSpPr/>
          <p:nvPr userDrawn="1"/>
        </p:nvSpPr>
        <p:spPr>
          <a:xfrm rot="10800000">
            <a:off x="11727473" y="-130019"/>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20" name="Gleichschenkliges Dreieck 19"/>
          <p:cNvSpPr/>
          <p:nvPr userDrawn="1"/>
        </p:nvSpPr>
        <p:spPr>
          <a:xfrm rot="10800000" flipH="1" flipV="1">
            <a:off x="11726813" y="6959370"/>
            <a:ext cx="108000" cy="72000"/>
          </a:xfrm>
          <a:prstGeom prst="triangle">
            <a:avLst/>
          </a:prstGeom>
          <a:gradFill flip="none" rotWithShape="1">
            <a:gsLst>
              <a:gs pos="4000">
                <a:srgbClr val="910830"/>
              </a:gs>
              <a:gs pos="100000">
                <a:srgbClr val="521623"/>
              </a:gs>
            </a:gsLst>
            <a:lin ang="16200000" scaled="0"/>
            <a:tileRect/>
          </a:gradFill>
          <a:ln>
            <a:noFill/>
          </a:ln>
          <a:effectLst/>
        </p:spPr>
        <p:txBody>
          <a:bodyPr rtlCol="0" anchor="ctr"/>
          <a:lstStyle/>
          <a:p>
            <a:pPr marR="0" indent="0" algn="ctr" fontAlgn="auto">
              <a:lnSpc>
                <a:spcPct val="100000"/>
              </a:lnSpc>
              <a:spcBef>
                <a:spcPts val="0"/>
              </a:spcBef>
              <a:spcAft>
                <a:spcPts val="0"/>
              </a:spcAft>
              <a:buClrTx/>
              <a:buSzTx/>
              <a:buFontTx/>
              <a:buNone/>
              <a:tabLst/>
            </a:pPr>
            <a:endParaRPr lang="en-US">
              <a:solidFill>
                <a:schemeClr val="tx1"/>
              </a:solidFill>
            </a:endParaRPr>
          </a:p>
        </p:txBody>
      </p:sp>
      <p:sp>
        <p:nvSpPr>
          <p:cNvPr id="31" name="Textfeld 30">
            <a:extLst>
              <a:ext uri="{FF2B5EF4-FFF2-40B4-BE49-F238E27FC236}">
                <a16:creationId xmlns:a16="http://schemas.microsoft.com/office/drawing/2014/main" id="{9DD00118-49C7-41F7-839F-1F2A9F350BE5}"/>
              </a:ext>
            </a:extLst>
          </p:cNvPr>
          <p:cNvSpPr txBox="1"/>
          <p:nvPr userDrawn="1"/>
        </p:nvSpPr>
        <p:spPr>
          <a:xfrm>
            <a:off x="11201400" y="6344268"/>
            <a:ext cx="645159" cy="276999"/>
          </a:xfrm>
          <a:prstGeom prst="rect">
            <a:avLst/>
          </a:prstGeom>
          <a:noFill/>
        </p:spPr>
        <p:txBody>
          <a:bodyPr wrap="square" rtlCol="0">
            <a:spAutoFit/>
          </a:bodyPr>
          <a:lstStyle/>
          <a:p>
            <a:pPr algn="r"/>
            <a:fld id="{8F4B7BFB-76E6-4735-817B-9CA70012A5F0}" type="slidenum">
              <a:rPr lang="en-US" sz="1200" smtClean="0">
                <a:solidFill>
                  <a:schemeClr val="tx1"/>
                </a:solidFill>
              </a:rPr>
              <a:pPr algn="r"/>
              <a:t>‹#›</a:t>
            </a:fld>
            <a:endParaRPr lang="en-US" sz="1200" dirty="0">
              <a:solidFill>
                <a:schemeClr val="tx1"/>
              </a:solidFill>
            </a:endParaRPr>
          </a:p>
        </p:txBody>
      </p:sp>
      <p:sp>
        <p:nvSpPr>
          <p:cNvPr id="21" name="Titel 1">
            <a:extLst>
              <a:ext uri="{FF2B5EF4-FFF2-40B4-BE49-F238E27FC236}">
                <a16:creationId xmlns:a16="http://schemas.microsoft.com/office/drawing/2014/main" id="{2231BD15-44B5-4EF8-A1BE-B1959E9F8F41}"/>
              </a:ext>
            </a:extLst>
          </p:cNvPr>
          <p:cNvSpPr>
            <a:spLocks noGrp="1"/>
          </p:cNvSpPr>
          <p:nvPr>
            <p:ph type="title" hasCustomPrompt="1"/>
          </p:nvPr>
        </p:nvSpPr>
        <p:spPr>
          <a:xfrm>
            <a:off x="479425" y="513732"/>
            <a:ext cx="9469437" cy="607249"/>
          </a:xfrm>
          <a:prstGeom prst="rect">
            <a:avLst/>
          </a:prstGeom>
        </p:spPr>
        <p:txBody>
          <a:bodyPr lIns="0" tIns="0" rIns="0" bIns="0" anchor="b"/>
          <a:lstStyle>
            <a:lvl1pPr marL="0" indent="0">
              <a:spcBef>
                <a:spcPts val="1000"/>
              </a:spcBef>
              <a:buNone/>
              <a:defRPr lang="de-DE" sz="3400" b="1" kern="1200" dirty="0">
                <a:solidFill>
                  <a:srgbClr val="910830"/>
                </a:solidFill>
                <a:latin typeface="Trebuchet MS" panose="020B0603020202020204" pitchFamily="34" charset="0"/>
                <a:ea typeface="Arial Unicode MS" panose="020B0604020202020204" pitchFamily="34" charset="-128"/>
                <a:cs typeface="Arial" panose="020B0604020202020204" pitchFamily="34" charset="0"/>
              </a:defRPr>
            </a:lvl1pPr>
          </a:lstStyle>
          <a:p>
            <a:pPr marL="0" lvl="0" indent="0">
              <a:buNone/>
            </a:pPr>
            <a:r>
              <a:rPr lang="en-US" noProof="0" dirty="0"/>
              <a:t>Slide Title</a:t>
            </a:r>
          </a:p>
        </p:txBody>
      </p:sp>
      <p:sp>
        <p:nvSpPr>
          <p:cNvPr id="32" name="Textplatzhalter 18"/>
          <p:cNvSpPr>
            <a:spLocks noGrp="1"/>
          </p:cNvSpPr>
          <p:nvPr>
            <p:ph type="body" sz="quarter" idx="13" hasCustomPrompt="1"/>
          </p:nvPr>
        </p:nvSpPr>
        <p:spPr>
          <a:xfrm>
            <a:off x="479425" y="1184641"/>
            <a:ext cx="9469438" cy="276999"/>
          </a:xfrm>
          <a:prstGeom prst="rect">
            <a:avLst/>
          </a:prstGeom>
          <a:noFill/>
        </p:spPr>
        <p:txBody>
          <a:bodyPr wrap="square" lIns="0" tIns="0" rIns="0" bIns="0" rtlCol="0">
            <a:spAutoFit/>
          </a:bodyPr>
          <a:lstStyle>
            <a:lvl1pPr marL="0" indent="0">
              <a:buNone/>
              <a:defRPr lang="en-US" sz="2000" baseline="0" dirty="0">
                <a:solidFill>
                  <a:srgbClr val="595959"/>
                </a:solidFill>
                <a:latin typeface="Trebuchet MS" panose="020B0603020202020204" pitchFamily="34" charset="0"/>
                <a:ea typeface="Arial Unicode MS" panose="020B0604020202020204" pitchFamily="34" charset="-128"/>
                <a:cs typeface="Arial" panose="020B0604020202020204" pitchFamily="34" charset="0"/>
              </a:defRPr>
            </a:lvl1pPr>
          </a:lstStyle>
          <a:p>
            <a:pPr marL="0" lvl="0"/>
            <a:r>
              <a:rPr lang="en-US" noProof="0" dirty="0"/>
              <a:t>Action Title</a:t>
            </a:r>
          </a:p>
        </p:txBody>
      </p:sp>
      <p:pic>
        <p:nvPicPr>
          <p:cNvPr id="18" name="Grafik 17">
            <a:extLst>
              <a:ext uri="{FF2B5EF4-FFF2-40B4-BE49-F238E27FC236}">
                <a16:creationId xmlns:a16="http://schemas.microsoft.com/office/drawing/2014/main" id="{3FDB152F-B847-4422-A4AA-4E540C414546}"/>
              </a:ext>
            </a:extLst>
          </p:cNvPr>
          <p:cNvPicPr>
            <a:picLocks noChangeAspect="1"/>
          </p:cNvPicPr>
          <p:nvPr userDrawn="1"/>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t="17096" b="42480"/>
          <a:stretch/>
        </p:blipFill>
        <p:spPr>
          <a:xfrm>
            <a:off x="9345878" y="6378932"/>
            <a:ext cx="1813560" cy="263105"/>
          </a:xfrm>
          <a:prstGeom prst="rect">
            <a:avLst/>
          </a:prstGeom>
        </p:spPr>
      </p:pic>
    </p:spTree>
    <p:extLst>
      <p:ext uri="{BB962C8B-B14F-4D97-AF65-F5344CB8AC3E}">
        <p14:creationId xmlns:p14="http://schemas.microsoft.com/office/powerpoint/2010/main" val="591595921"/>
      </p:ext>
    </p:extLst>
  </p:cSld>
  <p:clrMapOvr>
    <a:masterClrMapping/>
  </p:clrMapOvr>
  <p:extLst>
    <p:ext uri="{DCECCB84-F9BA-43D5-87BE-67443E8EF086}">
      <p15:sldGuideLst xmlns:p15="http://schemas.microsoft.com/office/powerpoint/2012/main">
        <p15:guide id="1" orient="horz" pos="1094">
          <p15:clr>
            <a:srgbClr val="FBAE40"/>
          </p15:clr>
        </p15:guide>
        <p15:guide id="2" pos="302">
          <p15:clr>
            <a:srgbClr val="FBAE40"/>
          </p15:clr>
        </p15:guide>
        <p15:guide id="3" pos="4543">
          <p15:clr>
            <a:srgbClr val="FBAE40"/>
          </p15:clr>
        </p15:guide>
        <p15:guide id="4" orient="horz" pos="3838">
          <p15:clr>
            <a:srgbClr val="FBAE40"/>
          </p15:clr>
        </p15:guide>
        <p15:guide id="5" pos="742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46A28C68-3EBD-4974-96F1-A0A4F1853E33}"/>
              </a:ext>
            </a:extLst>
          </p:cNvPr>
          <p:cNvGraphicFramePr>
            <a:graphicFrameLocks noChangeAspect="1"/>
          </p:cNvGraphicFramePr>
          <p:nvPr userDrawn="1">
            <p:custDataLst>
              <p:tags r:id="rId14"/>
            </p:custDataLst>
            <p:extLst>
              <p:ext uri="{D42A27DB-BD31-4B8C-83A1-F6EECF244321}">
                <p14:modId xmlns:p14="http://schemas.microsoft.com/office/powerpoint/2010/main" val="13362762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5" imgW="351" imgH="351" progId="TCLayout.ActiveDocument.1">
                  <p:embed/>
                </p:oleObj>
              </mc:Choice>
              <mc:Fallback>
                <p:oleObj name="think-cell Folie" r:id="rId15" imgW="351" imgH="351" progId="TCLayout.ActiveDocument.1">
                  <p:embed/>
                  <p:pic>
                    <p:nvPicPr>
                      <p:cNvPr id="2" name="Objekt 1" hidden="1">
                        <a:extLst>
                          <a:ext uri="{FF2B5EF4-FFF2-40B4-BE49-F238E27FC236}">
                            <a16:creationId xmlns:a16="http://schemas.microsoft.com/office/drawing/2014/main" id="{46A28C68-3EBD-4974-96F1-A0A4F1853E33}"/>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cxnSp>
        <p:nvCxnSpPr>
          <p:cNvPr id="8" name="Gerader Verbinder 7"/>
          <p:cNvCxnSpPr/>
          <p:nvPr userDrawn="1"/>
        </p:nvCxnSpPr>
        <p:spPr>
          <a:xfrm flipV="1">
            <a:off x="479425" y="6294664"/>
            <a:ext cx="11293474"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7" name="Textplatzhalter 22"/>
          <p:cNvSpPr txBox="1">
            <a:spLocks/>
          </p:cNvSpPr>
          <p:nvPr userDrawn="1"/>
        </p:nvSpPr>
        <p:spPr>
          <a:xfrm>
            <a:off x="479424" y="6400423"/>
            <a:ext cx="6485398" cy="219825"/>
          </a:xfrm>
          <a:prstGeom prst="rect">
            <a:avLst/>
          </a:prstGeom>
        </p:spPr>
        <p:txBody>
          <a:bodyPr lIns="0" tIns="0" rIns="0" bIns="0" anchor="t"/>
          <a:lstStyle>
            <a:lvl1pPr marL="0" indent="0" algn="l" defTabSz="914400" rtl="0" eaLnBrk="1" latinLnBrk="0" hangingPunct="1">
              <a:lnSpc>
                <a:spcPct val="90000"/>
              </a:lnSpc>
              <a:spcBef>
                <a:spcPts val="1000"/>
              </a:spcBef>
              <a:buFont typeface="Arial" panose="020B0604020202020204" pitchFamily="34" charset="0"/>
              <a:buNone/>
              <a:defRPr sz="1200" b="0" kern="1200" baseline="0">
                <a:solidFill>
                  <a:schemeClr val="tx1">
                    <a:lumMod val="65000"/>
                    <a:lumOff val="35000"/>
                  </a:schemeClr>
                </a:solidFill>
                <a:latin typeface="Trebuchet MS" panose="020B06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Trebuchet MS" panose="020B06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Trebuchet MS" panose="020B06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Trebuchet MS" panose="020B0603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baseline="0" noProof="0" dirty="0">
                <a:solidFill>
                  <a:srgbClr val="595959"/>
                </a:solidFill>
              </a:rPr>
              <a:t>Prof. Dr.-Ing. Bernd Hellingrath </a:t>
            </a:r>
            <a:r>
              <a:rPr lang="en-US" b="0" noProof="0" dirty="0">
                <a:solidFill>
                  <a:srgbClr val="595959"/>
                </a:solidFill>
              </a:rPr>
              <a:t>| Predictive Maintenance (Tutorial)</a:t>
            </a:r>
          </a:p>
          <a:p>
            <a:endParaRPr lang="en-US" b="0" noProof="0" dirty="0">
              <a:solidFill>
                <a:srgbClr val="595959"/>
              </a:solidFill>
            </a:endParaRPr>
          </a:p>
        </p:txBody>
      </p:sp>
    </p:spTree>
    <p:extLst>
      <p:ext uri="{BB962C8B-B14F-4D97-AF65-F5344CB8AC3E}">
        <p14:creationId xmlns:p14="http://schemas.microsoft.com/office/powerpoint/2010/main" val="332431086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oleObject" Target="../embeddings/oleObject7.bin"/><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00.png"/><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tags" Target="../tags/tag12.xml"/><Relationship Id="rId6" Type="http://schemas.microsoft.com/office/2007/relationships/hdphoto" Target="../media/hdphoto3.wdp"/><Relationship Id="rId5" Type="http://schemas.openxmlformats.org/officeDocument/2006/relationships/image" Target="../media/image19.png"/><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xml"/><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1.emf"/><Relationship Id="rId4" Type="http://schemas.openxmlformats.org/officeDocument/2006/relationships/oleObject" Target="../embeddings/oleObject13.bin"/><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tags" Target="../tags/tag15.xml"/><Relationship Id="rId6" Type="http://schemas.microsoft.com/office/2007/relationships/hdphoto" Target="../media/hdphoto4.wdp"/><Relationship Id="rId5" Type="http://schemas.openxmlformats.org/officeDocument/2006/relationships/image" Target="../media/image22.png"/><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oleObject" Target="../embeddings/oleObject3.bin"/><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2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1.sv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30.png"/><Relationship Id="rId5" Type="http://schemas.openxmlformats.org/officeDocument/2006/relationships/image" Target="../media/image1.emf"/><Relationship Id="rId4" Type="http://schemas.openxmlformats.org/officeDocument/2006/relationships/oleObject" Target="../embeddings/oleObject17.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1.emf"/><Relationship Id="rId4" Type="http://schemas.openxmlformats.org/officeDocument/2006/relationships/oleObject" Target="../embeddings/oleObject18.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oleObject" Target="../embeddings/oleObject21.bin"/><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2.png"/><Relationship Id="rId10" Type="http://schemas.openxmlformats.org/officeDocument/2006/relationships/image" Target="../media/image38.png"/><Relationship Id="rId4" Type="http://schemas.openxmlformats.org/officeDocument/2006/relationships/image" Target="../media/image1.emf"/><Relationship Id="rId9"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hyperlink" Target="https://dynamictimewarping.github.io/" TargetMode="External"/><Relationship Id="rId5" Type="http://schemas.openxmlformats.org/officeDocument/2006/relationships/image" Target="../media/image42.jpeg"/><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notesSlide" Target="../notesSlides/notesSlide5.xml"/><Relationship Id="rId7" Type="http://schemas.openxmlformats.org/officeDocument/2006/relationships/image" Target="../media/image320.png"/><Relationship Id="rId2" Type="http://schemas.openxmlformats.org/officeDocument/2006/relationships/slideLayout" Target="../slideLayouts/slideLayout2.xml"/><Relationship Id="rId1" Type="http://schemas.openxmlformats.org/officeDocument/2006/relationships/tags" Target="../tags/tag24.xml"/><Relationship Id="rId11" Type="http://schemas.openxmlformats.org/officeDocument/2006/relationships/image" Target="../media/image43.png"/><Relationship Id="rId5" Type="http://schemas.openxmlformats.org/officeDocument/2006/relationships/image" Target="../media/image1.emf"/><Relationship Id="rId10" Type="http://schemas.openxmlformats.org/officeDocument/2006/relationships/image" Target="../media/image350.png"/><Relationship Id="rId4" Type="http://schemas.openxmlformats.org/officeDocument/2006/relationships/oleObject" Target="../embeddings/oleObject23.bin"/><Relationship Id="rId9" Type="http://schemas.openxmlformats.org/officeDocument/2006/relationships/image" Target="../media/image340.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oleObject" Target="../embeddings/oleObject5.bin"/><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5.png"/><Relationship Id="rId4" Type="http://schemas.openxmlformats.org/officeDocument/2006/relationships/image" Target="../media/image1.emf"/><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 name="Objekt 132" hidden="1">
            <a:extLst>
              <a:ext uri="{FF2B5EF4-FFF2-40B4-BE49-F238E27FC236}">
                <a16:creationId xmlns:a16="http://schemas.microsoft.com/office/drawing/2014/main" id="{F104ECDA-0DFF-4AC1-9477-F4989D0F21FC}"/>
              </a:ext>
            </a:extLst>
          </p:cNvPr>
          <p:cNvGraphicFramePr>
            <a:graphicFrameLocks noChangeAspect="1"/>
          </p:cNvGraphicFramePr>
          <p:nvPr>
            <p:custDataLst>
              <p:tags r:id="rId1"/>
            </p:custDataLst>
            <p:extLst>
              <p:ext uri="{D42A27DB-BD31-4B8C-83A1-F6EECF244321}">
                <p14:modId xmlns:p14="http://schemas.microsoft.com/office/powerpoint/2010/main" val="1862234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1" imgH="351" progId="TCLayout.ActiveDocument.1">
                  <p:embed/>
                </p:oleObj>
              </mc:Choice>
              <mc:Fallback>
                <p:oleObj name="think-cell Folie" r:id="rId3" imgW="351" imgH="351" progId="TCLayout.ActiveDocument.1">
                  <p:embed/>
                  <p:pic>
                    <p:nvPicPr>
                      <p:cNvPr id="133" name="Objekt 132" hidden="1">
                        <a:extLst>
                          <a:ext uri="{FF2B5EF4-FFF2-40B4-BE49-F238E27FC236}">
                            <a16:creationId xmlns:a16="http://schemas.microsoft.com/office/drawing/2014/main" id="{F104ECDA-0DFF-4AC1-9477-F4989D0F21F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4" name="Gruppieren 3">
            <a:extLst>
              <a:ext uri="{FF2B5EF4-FFF2-40B4-BE49-F238E27FC236}">
                <a16:creationId xmlns:a16="http://schemas.microsoft.com/office/drawing/2014/main" id="{C1B230E4-58A4-4640-94CF-428B37C3C4F3}"/>
              </a:ext>
            </a:extLst>
          </p:cNvPr>
          <p:cNvGrpSpPr/>
          <p:nvPr/>
        </p:nvGrpSpPr>
        <p:grpSpPr>
          <a:xfrm>
            <a:off x="4487081" y="1819469"/>
            <a:ext cx="7101539" cy="4104704"/>
            <a:chOff x="951643" y="790946"/>
            <a:chExt cx="9282242" cy="5365155"/>
          </a:xfrm>
        </p:grpSpPr>
        <p:grpSp>
          <p:nvGrpSpPr>
            <p:cNvPr id="5" name="Grafik 4">
              <a:extLst>
                <a:ext uri="{FF2B5EF4-FFF2-40B4-BE49-F238E27FC236}">
                  <a16:creationId xmlns:a16="http://schemas.microsoft.com/office/drawing/2014/main" id="{67A3F4CC-BFA0-4A81-A34A-F69F85DCB2E2}"/>
                </a:ext>
              </a:extLst>
            </p:cNvPr>
            <p:cNvGrpSpPr/>
            <p:nvPr/>
          </p:nvGrpSpPr>
          <p:grpSpPr>
            <a:xfrm>
              <a:off x="951643" y="790946"/>
              <a:ext cx="9282242" cy="5365155"/>
              <a:chOff x="951643" y="790946"/>
              <a:chExt cx="9282242" cy="5365155"/>
            </a:xfrm>
          </p:grpSpPr>
          <p:sp>
            <p:nvSpPr>
              <p:cNvPr id="49" name="Freihandform: Form 48">
                <a:extLst>
                  <a:ext uri="{FF2B5EF4-FFF2-40B4-BE49-F238E27FC236}">
                    <a16:creationId xmlns:a16="http://schemas.microsoft.com/office/drawing/2014/main" id="{73ADAD3A-3F6A-44E8-A60B-D3C675705514}"/>
                  </a:ext>
                </a:extLst>
              </p:cNvPr>
              <p:cNvSpPr/>
              <p:nvPr/>
            </p:nvSpPr>
            <p:spPr>
              <a:xfrm>
                <a:off x="951643" y="790946"/>
                <a:ext cx="9282242" cy="5365155"/>
              </a:xfrm>
              <a:custGeom>
                <a:avLst/>
                <a:gdLst>
                  <a:gd name="connsiteX0" fmla="*/ 2572 w 10290429"/>
                  <a:gd name="connsiteY0" fmla="*/ 2572 h 6861429"/>
                  <a:gd name="connsiteX1" fmla="*/ 10289572 w 10290429"/>
                  <a:gd name="connsiteY1" fmla="*/ 2572 h 6861429"/>
                  <a:gd name="connsiteX2" fmla="*/ 10289572 w 10290429"/>
                  <a:gd name="connsiteY2" fmla="*/ 6860572 h 6861429"/>
                  <a:gd name="connsiteX3" fmla="*/ 2572 w 10290429"/>
                  <a:gd name="connsiteY3" fmla="*/ 6860572 h 6861429"/>
                </a:gdLst>
                <a:ahLst/>
                <a:cxnLst>
                  <a:cxn ang="0">
                    <a:pos x="connsiteX0" y="connsiteY0"/>
                  </a:cxn>
                  <a:cxn ang="0">
                    <a:pos x="connsiteX1" y="connsiteY1"/>
                  </a:cxn>
                  <a:cxn ang="0">
                    <a:pos x="connsiteX2" y="connsiteY2"/>
                  </a:cxn>
                  <a:cxn ang="0">
                    <a:pos x="connsiteX3" y="connsiteY3"/>
                  </a:cxn>
                </a:cxnLst>
                <a:rect l="l" t="t" r="r" b="b"/>
                <a:pathLst>
                  <a:path w="10290429" h="6861429">
                    <a:moveTo>
                      <a:pt x="2572" y="2572"/>
                    </a:moveTo>
                    <a:lnTo>
                      <a:pt x="10289572" y="2572"/>
                    </a:lnTo>
                    <a:lnTo>
                      <a:pt x="10289572" y="6860572"/>
                    </a:lnTo>
                    <a:lnTo>
                      <a:pt x="2572" y="6860572"/>
                    </a:lnTo>
                    <a:close/>
                  </a:path>
                </a:pathLst>
              </a:custGeom>
              <a:solidFill>
                <a:schemeClr val="bg1"/>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E5E5D"/>
                  </a:solidFill>
                  <a:effectLst/>
                  <a:uLnTx/>
                  <a:uFillTx/>
                  <a:latin typeface="Trebuchet MS" panose="020B0603020202020204"/>
                </a:endParaRPr>
              </a:p>
            </p:txBody>
          </p:sp>
          <p:sp>
            <p:nvSpPr>
              <p:cNvPr id="50" name="Freihandform: Form 49">
                <a:extLst>
                  <a:ext uri="{FF2B5EF4-FFF2-40B4-BE49-F238E27FC236}">
                    <a16:creationId xmlns:a16="http://schemas.microsoft.com/office/drawing/2014/main" id="{80F28DAD-196C-44F4-AFE0-86DA116356A4}"/>
                  </a:ext>
                </a:extLst>
              </p:cNvPr>
              <p:cNvSpPr/>
              <p:nvPr/>
            </p:nvSpPr>
            <p:spPr>
              <a:xfrm>
                <a:off x="2309274" y="1466412"/>
                <a:ext cx="7276338" cy="4317111"/>
              </a:xfrm>
              <a:custGeom>
                <a:avLst/>
                <a:gdLst>
                  <a:gd name="connsiteX0" fmla="*/ 7274705 w 7276338"/>
                  <a:gd name="connsiteY0" fmla="*/ 4315911 h 4317111"/>
                  <a:gd name="connsiteX1" fmla="*/ 7200639 w 7276338"/>
                  <a:gd name="connsiteY1" fmla="*/ 3564274 h 4317111"/>
                  <a:gd name="connsiteX2" fmla="*/ 2909588 w 7276338"/>
                  <a:gd name="connsiteY2" fmla="*/ 2572 h 4317111"/>
                  <a:gd name="connsiteX3" fmla="*/ 77234 w 7276338"/>
                  <a:gd name="connsiteY3" fmla="*/ 3564274 h 4317111"/>
                  <a:gd name="connsiteX4" fmla="*/ 310749 w 7276338"/>
                  <a:gd name="connsiteY4" fmla="*/ 4315911 h 4317111"/>
                  <a:gd name="connsiteX5" fmla="*/ 7274705 w 7276338"/>
                  <a:gd name="connsiteY5" fmla="*/ 4315911 h 431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6338" h="4317111">
                    <a:moveTo>
                      <a:pt x="7274705" y="4315911"/>
                    </a:moveTo>
                    <a:cubicBezTo>
                      <a:pt x="7277105" y="4073481"/>
                      <a:pt x="7253446" y="3822135"/>
                      <a:pt x="7200639" y="3564274"/>
                    </a:cubicBezTo>
                    <a:cubicBezTo>
                      <a:pt x="6797732" y="1597057"/>
                      <a:pt x="4876806" y="2572"/>
                      <a:pt x="2909588" y="2572"/>
                    </a:cubicBezTo>
                    <a:cubicBezTo>
                      <a:pt x="942371" y="2572"/>
                      <a:pt x="-325673" y="1597057"/>
                      <a:pt x="77234" y="3564274"/>
                    </a:cubicBezTo>
                    <a:cubicBezTo>
                      <a:pt x="130041" y="3822135"/>
                      <a:pt x="209251" y="4073481"/>
                      <a:pt x="310749" y="4315911"/>
                    </a:cubicBezTo>
                    <a:lnTo>
                      <a:pt x="7274705" y="4315911"/>
                    </a:lnTo>
                    <a:close/>
                  </a:path>
                </a:pathLst>
              </a:custGeom>
              <a:solidFill>
                <a:srgbClr val="8797A3">
                  <a:lumMod val="40000"/>
                  <a:lumOff val="6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51" name="Freihandform: Form 50">
                <a:extLst>
                  <a:ext uri="{FF2B5EF4-FFF2-40B4-BE49-F238E27FC236}">
                    <a16:creationId xmlns:a16="http://schemas.microsoft.com/office/drawing/2014/main" id="{B8EEDAEB-4ABA-432D-B837-BCDDE9959FDE}"/>
                  </a:ext>
                </a:extLst>
              </p:cNvPr>
              <p:cNvSpPr/>
              <p:nvPr/>
            </p:nvSpPr>
            <p:spPr>
              <a:xfrm>
                <a:off x="2286565" y="1453711"/>
                <a:ext cx="5877306" cy="4317112"/>
              </a:xfrm>
              <a:custGeom>
                <a:avLst/>
                <a:gdLst>
                  <a:gd name="connsiteX0" fmla="*/ 3621792 w 5877306"/>
                  <a:gd name="connsiteY0" fmla="*/ 559099 h 4317111"/>
                  <a:gd name="connsiteX1" fmla="*/ 5874987 w 5877306"/>
                  <a:gd name="connsiteY1" fmla="*/ 1252442 h 4317111"/>
                  <a:gd name="connsiteX2" fmla="*/ 2909588 w 5877306"/>
                  <a:gd name="connsiteY2" fmla="*/ 2572 h 4317111"/>
                  <a:gd name="connsiteX3" fmla="*/ 77234 w 5877306"/>
                  <a:gd name="connsiteY3" fmla="*/ 3564274 h 4317111"/>
                  <a:gd name="connsiteX4" fmla="*/ 310749 w 5877306"/>
                  <a:gd name="connsiteY4" fmla="*/ 4315911 h 4317111"/>
                  <a:gd name="connsiteX5" fmla="*/ 834700 w 5877306"/>
                  <a:gd name="connsiteY5" fmla="*/ 4315911 h 4317111"/>
                  <a:gd name="connsiteX6" fmla="*/ 789438 w 5877306"/>
                  <a:gd name="connsiteY6" fmla="*/ 4121144 h 4317111"/>
                  <a:gd name="connsiteX7" fmla="*/ 3621792 w 5877306"/>
                  <a:gd name="connsiteY7" fmla="*/ 559099 h 431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7306" h="4317111">
                    <a:moveTo>
                      <a:pt x="3621792" y="559099"/>
                    </a:moveTo>
                    <a:cubicBezTo>
                      <a:pt x="4412176" y="559099"/>
                      <a:pt x="5195017" y="816616"/>
                      <a:pt x="5874987" y="1252442"/>
                    </a:cubicBezTo>
                    <a:cubicBezTo>
                      <a:pt x="5065058" y="487432"/>
                      <a:pt x="3994524" y="2572"/>
                      <a:pt x="2909588" y="2572"/>
                    </a:cubicBezTo>
                    <a:cubicBezTo>
                      <a:pt x="942371" y="2572"/>
                      <a:pt x="-325673" y="1597057"/>
                      <a:pt x="77234" y="3564274"/>
                    </a:cubicBezTo>
                    <a:cubicBezTo>
                      <a:pt x="130041" y="3822135"/>
                      <a:pt x="209251" y="4073481"/>
                      <a:pt x="310749" y="4315911"/>
                    </a:cubicBezTo>
                    <a:lnTo>
                      <a:pt x="834700" y="4315911"/>
                    </a:lnTo>
                    <a:cubicBezTo>
                      <a:pt x="817898" y="4251446"/>
                      <a:pt x="802811" y="4186295"/>
                      <a:pt x="789438" y="4121144"/>
                    </a:cubicBezTo>
                    <a:cubicBezTo>
                      <a:pt x="386530" y="2153927"/>
                      <a:pt x="1654574" y="559099"/>
                      <a:pt x="3621792" y="559099"/>
                    </a:cubicBezTo>
                    <a:close/>
                  </a:path>
                </a:pathLst>
              </a:custGeom>
              <a:solidFill>
                <a:schemeClr val="bg1"/>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E5E5D"/>
                  </a:solidFill>
                  <a:effectLst/>
                  <a:uLnTx/>
                  <a:uFillTx/>
                  <a:latin typeface="Trebuchet MS" panose="020B0603020202020204"/>
                </a:endParaRPr>
              </a:p>
            </p:txBody>
          </p:sp>
          <p:sp>
            <p:nvSpPr>
              <p:cNvPr id="52" name="Freihandform: Form 51">
                <a:extLst>
                  <a:ext uri="{FF2B5EF4-FFF2-40B4-BE49-F238E27FC236}">
                    <a16:creationId xmlns:a16="http://schemas.microsoft.com/office/drawing/2014/main" id="{26C56C6C-7D2C-4B1A-AC83-AAAF8055A149}"/>
                  </a:ext>
                </a:extLst>
              </p:cNvPr>
              <p:cNvSpPr/>
              <p:nvPr/>
            </p:nvSpPr>
            <p:spPr>
              <a:xfrm>
                <a:off x="7357015" y="1714329"/>
                <a:ext cx="425196" cy="3864483"/>
              </a:xfrm>
              <a:custGeom>
                <a:avLst/>
                <a:gdLst>
                  <a:gd name="connsiteX0" fmla="*/ 2572 w 425196"/>
                  <a:gd name="connsiteY0" fmla="*/ 2572 h 3864483"/>
                  <a:gd name="connsiteX1" fmla="*/ 425368 w 425196"/>
                  <a:gd name="connsiteY1" fmla="*/ 2572 h 3864483"/>
                  <a:gd name="connsiteX2" fmla="*/ 425368 w 425196"/>
                  <a:gd name="connsiteY2" fmla="*/ 3864997 h 3864483"/>
                  <a:gd name="connsiteX3" fmla="*/ 2572 w 425196"/>
                  <a:gd name="connsiteY3" fmla="*/ 3864997 h 3864483"/>
                </a:gdLst>
                <a:ahLst/>
                <a:cxnLst>
                  <a:cxn ang="0">
                    <a:pos x="connsiteX0" y="connsiteY0"/>
                  </a:cxn>
                  <a:cxn ang="0">
                    <a:pos x="connsiteX1" y="connsiteY1"/>
                  </a:cxn>
                  <a:cxn ang="0">
                    <a:pos x="connsiteX2" y="connsiteY2"/>
                  </a:cxn>
                  <a:cxn ang="0">
                    <a:pos x="connsiteX3" y="connsiteY3"/>
                  </a:cxn>
                </a:cxnLst>
                <a:rect l="l" t="t" r="r" b="b"/>
                <a:pathLst>
                  <a:path w="425196" h="3864483">
                    <a:moveTo>
                      <a:pt x="2572" y="2572"/>
                    </a:moveTo>
                    <a:lnTo>
                      <a:pt x="425368" y="2572"/>
                    </a:lnTo>
                    <a:lnTo>
                      <a:pt x="425368" y="3864997"/>
                    </a:lnTo>
                    <a:lnTo>
                      <a:pt x="2572" y="3864997"/>
                    </a:lnTo>
                    <a:close/>
                  </a:path>
                </a:pathLst>
              </a:custGeom>
              <a:solidFill>
                <a:srgbClr val="143164">
                  <a:lumMod val="5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53" name="Freihandform: Form 52">
                <a:extLst>
                  <a:ext uri="{FF2B5EF4-FFF2-40B4-BE49-F238E27FC236}">
                    <a16:creationId xmlns:a16="http://schemas.microsoft.com/office/drawing/2014/main" id="{DAD3A857-F138-4FDE-AD93-B92629768C23}"/>
                  </a:ext>
                </a:extLst>
              </p:cNvPr>
              <p:cNvSpPr/>
              <p:nvPr/>
            </p:nvSpPr>
            <p:spPr>
              <a:xfrm>
                <a:off x="4562559" y="2286112"/>
                <a:ext cx="2098548" cy="3573018"/>
              </a:xfrm>
              <a:custGeom>
                <a:avLst/>
                <a:gdLst>
                  <a:gd name="connsiteX0" fmla="*/ 586694 w 2098548"/>
                  <a:gd name="connsiteY0" fmla="*/ 586361 h 3573018"/>
                  <a:gd name="connsiteX1" fmla="*/ 224935 w 2098548"/>
                  <a:gd name="connsiteY1" fmla="*/ 586361 h 3573018"/>
                  <a:gd name="connsiteX2" fmla="*/ 20909 w 2098548"/>
                  <a:gd name="connsiteY2" fmla="*/ 382336 h 3573018"/>
                  <a:gd name="connsiteX3" fmla="*/ 153954 w 2098548"/>
                  <a:gd name="connsiteY3" fmla="*/ 885027 h 3573018"/>
                  <a:gd name="connsiteX4" fmla="*/ 656646 w 2098548"/>
                  <a:gd name="connsiteY4" fmla="*/ 1018072 h 3573018"/>
                  <a:gd name="connsiteX5" fmla="*/ 663504 w 2098548"/>
                  <a:gd name="connsiteY5" fmla="*/ 1024930 h 3573018"/>
                  <a:gd name="connsiteX6" fmla="*/ 617898 w 2098548"/>
                  <a:gd name="connsiteY6" fmla="*/ 1061278 h 3573018"/>
                  <a:gd name="connsiteX7" fmla="*/ 385069 w 2098548"/>
                  <a:gd name="connsiteY7" fmla="*/ 1138087 h 3573018"/>
                  <a:gd name="connsiteX8" fmla="*/ 85374 w 2098548"/>
                  <a:gd name="connsiteY8" fmla="*/ 1609575 h 3573018"/>
                  <a:gd name="connsiteX9" fmla="*/ 112806 w 2098548"/>
                  <a:gd name="connsiteY9" fmla="*/ 1850976 h 3573018"/>
                  <a:gd name="connsiteX10" fmla="*/ 341178 w 2098548"/>
                  <a:gd name="connsiteY10" fmla="*/ 2112609 h 3573018"/>
                  <a:gd name="connsiteX11" fmla="*/ 362437 w 2098548"/>
                  <a:gd name="connsiteY11" fmla="*/ 2133526 h 3573018"/>
                  <a:gd name="connsiteX12" fmla="*/ 362437 w 2098548"/>
                  <a:gd name="connsiteY12" fmla="*/ 2140384 h 3573018"/>
                  <a:gd name="connsiteX13" fmla="*/ 478338 w 2098548"/>
                  <a:gd name="connsiteY13" fmla="*/ 2422934 h 3573018"/>
                  <a:gd name="connsiteX14" fmla="*/ 463593 w 2098548"/>
                  <a:gd name="connsiteY14" fmla="*/ 2491171 h 3573018"/>
                  <a:gd name="connsiteX15" fmla="*/ 445762 w 2098548"/>
                  <a:gd name="connsiteY15" fmla="*/ 2488428 h 3573018"/>
                  <a:gd name="connsiteX16" fmla="*/ 374439 w 2098548"/>
                  <a:gd name="connsiteY16" fmla="*/ 2537805 h 3573018"/>
                  <a:gd name="connsiteX17" fmla="*/ 308945 w 2098548"/>
                  <a:gd name="connsiteY17" fmla="*/ 2828241 h 3573018"/>
                  <a:gd name="connsiteX18" fmla="*/ 354208 w 2098548"/>
                  <a:gd name="connsiteY18" fmla="*/ 2894421 h 3573018"/>
                  <a:gd name="connsiteX19" fmla="*/ 375811 w 2098548"/>
                  <a:gd name="connsiteY19" fmla="*/ 2897507 h 3573018"/>
                  <a:gd name="connsiteX20" fmla="*/ 230421 w 2098548"/>
                  <a:gd name="connsiteY20" fmla="*/ 3571306 h 3573018"/>
                  <a:gd name="connsiteX21" fmla="*/ 664189 w 2098548"/>
                  <a:gd name="connsiteY21" fmla="*/ 3571306 h 3573018"/>
                  <a:gd name="connsiteX22" fmla="*/ 869244 w 2098548"/>
                  <a:gd name="connsiteY22" fmla="*/ 2619758 h 3573018"/>
                  <a:gd name="connsiteX23" fmla="*/ 888789 w 2098548"/>
                  <a:gd name="connsiteY23" fmla="*/ 2620101 h 3573018"/>
                  <a:gd name="connsiteX24" fmla="*/ 919650 w 2098548"/>
                  <a:gd name="connsiteY24" fmla="*/ 2619072 h 3573018"/>
                  <a:gd name="connsiteX25" fmla="*/ 919650 w 2098548"/>
                  <a:gd name="connsiteY25" fmla="*/ 3571306 h 3573018"/>
                  <a:gd name="connsiteX26" fmla="*/ 1353419 w 2098548"/>
                  <a:gd name="connsiteY26" fmla="*/ 3571306 h 3573018"/>
                  <a:gd name="connsiteX27" fmla="*/ 1353419 w 2098548"/>
                  <a:gd name="connsiteY27" fmla="*/ 2874190 h 3573018"/>
                  <a:gd name="connsiteX28" fmla="*/ 1367820 w 2098548"/>
                  <a:gd name="connsiteY28" fmla="*/ 2874533 h 3573018"/>
                  <a:gd name="connsiteX29" fmla="*/ 1429199 w 2098548"/>
                  <a:gd name="connsiteY29" fmla="*/ 2816583 h 3573018"/>
                  <a:gd name="connsiteX30" fmla="*/ 1437429 w 2098548"/>
                  <a:gd name="connsiteY30" fmla="*/ 2526147 h 3573018"/>
                  <a:gd name="connsiteX31" fmla="*/ 1379479 w 2098548"/>
                  <a:gd name="connsiteY31" fmla="*/ 2464767 h 3573018"/>
                  <a:gd name="connsiteX32" fmla="*/ 1353761 w 2098548"/>
                  <a:gd name="connsiteY32" fmla="*/ 2464082 h 3573018"/>
                  <a:gd name="connsiteX33" fmla="*/ 1353761 w 2098548"/>
                  <a:gd name="connsiteY33" fmla="*/ 2155472 h 3573018"/>
                  <a:gd name="connsiteX34" fmla="*/ 1353761 w 2098548"/>
                  <a:gd name="connsiteY34" fmla="*/ 1985393 h 3573018"/>
                  <a:gd name="connsiteX35" fmla="*/ 1353761 w 2098548"/>
                  <a:gd name="connsiteY35" fmla="*/ 1985050 h 3573018"/>
                  <a:gd name="connsiteX36" fmla="*/ 1419255 w 2098548"/>
                  <a:gd name="connsiteY36" fmla="*/ 1960362 h 3573018"/>
                  <a:gd name="connsiteX37" fmla="*/ 1537556 w 2098548"/>
                  <a:gd name="connsiteY37" fmla="*/ 1898982 h 3573018"/>
                  <a:gd name="connsiteX38" fmla="*/ 1661000 w 2098548"/>
                  <a:gd name="connsiteY38" fmla="*/ 2022426 h 3573018"/>
                  <a:gd name="connsiteX39" fmla="*/ 2022759 w 2098548"/>
                  <a:gd name="connsiteY39" fmla="*/ 2022426 h 3573018"/>
                  <a:gd name="connsiteX40" fmla="*/ 2022759 w 2098548"/>
                  <a:gd name="connsiteY40" fmla="*/ 2022426 h 3573018"/>
                  <a:gd name="connsiteX41" fmla="*/ 2022759 w 2098548"/>
                  <a:gd name="connsiteY41" fmla="*/ 1660667 h 3573018"/>
                  <a:gd name="connsiteX42" fmla="*/ 2005957 w 2098548"/>
                  <a:gd name="connsiteY42" fmla="*/ 1643865 h 3573018"/>
                  <a:gd name="connsiteX43" fmla="*/ 2047105 w 2098548"/>
                  <a:gd name="connsiteY43" fmla="*/ 1514934 h 3573018"/>
                  <a:gd name="connsiteX44" fmla="*/ 1824220 w 2098548"/>
                  <a:gd name="connsiteY44" fmla="*/ 1292049 h 3573018"/>
                  <a:gd name="connsiteX45" fmla="*/ 1695290 w 2098548"/>
                  <a:gd name="connsiteY45" fmla="*/ 1333197 h 3573018"/>
                  <a:gd name="connsiteX46" fmla="*/ 1343474 w 2098548"/>
                  <a:gd name="connsiteY46" fmla="*/ 981382 h 3573018"/>
                  <a:gd name="connsiteX47" fmla="*/ 1407940 w 2098548"/>
                  <a:gd name="connsiteY47" fmla="*/ 777357 h 3573018"/>
                  <a:gd name="connsiteX48" fmla="*/ 1407940 w 2098548"/>
                  <a:gd name="connsiteY48" fmla="*/ 616194 h 3573018"/>
                  <a:gd name="connsiteX49" fmla="*/ 1529669 w 2098548"/>
                  <a:gd name="connsiteY49" fmla="*/ 616194 h 3573018"/>
                  <a:gd name="connsiteX50" fmla="*/ 1572532 w 2098548"/>
                  <a:gd name="connsiteY50" fmla="*/ 573331 h 3573018"/>
                  <a:gd name="connsiteX51" fmla="*/ 1572532 w 2098548"/>
                  <a:gd name="connsiteY51" fmla="*/ 573331 h 3573018"/>
                  <a:gd name="connsiteX52" fmla="*/ 1529669 w 2098548"/>
                  <a:gd name="connsiteY52" fmla="*/ 530469 h 3573018"/>
                  <a:gd name="connsiteX53" fmla="*/ 1407940 w 2098548"/>
                  <a:gd name="connsiteY53" fmla="*/ 530469 h 3573018"/>
                  <a:gd name="connsiteX54" fmla="*/ 1407940 w 2098548"/>
                  <a:gd name="connsiteY54" fmla="*/ 381307 h 3573018"/>
                  <a:gd name="connsiteX55" fmla="*/ 1172710 w 2098548"/>
                  <a:gd name="connsiteY55" fmla="*/ 146078 h 3573018"/>
                  <a:gd name="connsiteX56" fmla="*/ 929251 w 2098548"/>
                  <a:gd name="connsiteY56" fmla="*/ 146078 h 3573018"/>
                  <a:gd name="connsiteX57" fmla="*/ 881931 w 2098548"/>
                  <a:gd name="connsiteY57" fmla="*/ 150878 h 3573018"/>
                  <a:gd name="connsiteX58" fmla="*/ 382669 w 2098548"/>
                  <a:gd name="connsiteY58" fmla="*/ 20919 h 3573018"/>
                  <a:gd name="connsiteX59" fmla="*/ 586694 w 2098548"/>
                  <a:gd name="connsiteY59" fmla="*/ 224945 h 3573018"/>
                  <a:gd name="connsiteX60" fmla="*/ 586694 w 2098548"/>
                  <a:gd name="connsiteY60" fmla="*/ 586361 h 3573018"/>
                  <a:gd name="connsiteX61" fmla="*/ 586694 w 2098548"/>
                  <a:gd name="connsiteY61" fmla="*/ 586361 h 357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098548" h="3573018">
                    <a:moveTo>
                      <a:pt x="586694" y="586361"/>
                    </a:moveTo>
                    <a:cubicBezTo>
                      <a:pt x="487253" y="685802"/>
                      <a:pt x="324376" y="685802"/>
                      <a:pt x="224935" y="586361"/>
                    </a:cubicBezTo>
                    <a:lnTo>
                      <a:pt x="20909" y="382336"/>
                    </a:lnTo>
                    <a:cubicBezTo>
                      <a:pt x="-26411" y="555500"/>
                      <a:pt x="17823" y="748896"/>
                      <a:pt x="153954" y="885027"/>
                    </a:cubicBezTo>
                    <a:cubicBezTo>
                      <a:pt x="290086" y="1021158"/>
                      <a:pt x="483138" y="1065393"/>
                      <a:pt x="656646" y="1018072"/>
                    </a:cubicBezTo>
                    <a:lnTo>
                      <a:pt x="663504" y="1024930"/>
                    </a:lnTo>
                    <a:cubicBezTo>
                      <a:pt x="644644" y="1031788"/>
                      <a:pt x="628528" y="1044819"/>
                      <a:pt x="617898" y="1061278"/>
                    </a:cubicBezTo>
                    <a:cubicBezTo>
                      <a:pt x="533545" y="1028702"/>
                      <a:pt x="435132" y="1058877"/>
                      <a:pt x="385069" y="1138087"/>
                    </a:cubicBezTo>
                    <a:lnTo>
                      <a:pt x="85374" y="1609575"/>
                    </a:lnTo>
                    <a:cubicBezTo>
                      <a:pt x="35654" y="1687756"/>
                      <a:pt x="49370" y="1788226"/>
                      <a:pt x="112806" y="1850976"/>
                    </a:cubicBezTo>
                    <a:lnTo>
                      <a:pt x="341178" y="2112609"/>
                    </a:lnTo>
                    <a:cubicBezTo>
                      <a:pt x="347693" y="2120153"/>
                      <a:pt x="354894" y="2127354"/>
                      <a:pt x="362437" y="2133526"/>
                    </a:cubicBezTo>
                    <a:cubicBezTo>
                      <a:pt x="362437" y="2135926"/>
                      <a:pt x="362437" y="2137984"/>
                      <a:pt x="362437" y="2140384"/>
                    </a:cubicBezTo>
                    <a:cubicBezTo>
                      <a:pt x="362437" y="2250455"/>
                      <a:pt x="406672" y="2350239"/>
                      <a:pt x="478338" y="2422934"/>
                    </a:cubicBezTo>
                    <a:lnTo>
                      <a:pt x="463593" y="2491171"/>
                    </a:lnTo>
                    <a:lnTo>
                      <a:pt x="445762" y="2488428"/>
                    </a:lnTo>
                    <a:cubicBezTo>
                      <a:pt x="413530" y="2483970"/>
                      <a:pt x="381640" y="2505915"/>
                      <a:pt x="374439" y="2537805"/>
                    </a:cubicBezTo>
                    <a:lnTo>
                      <a:pt x="308945" y="2828241"/>
                    </a:lnTo>
                    <a:cubicBezTo>
                      <a:pt x="301744" y="2860131"/>
                      <a:pt x="322318" y="2889621"/>
                      <a:pt x="354208" y="2894421"/>
                    </a:cubicBezTo>
                    <a:lnTo>
                      <a:pt x="375811" y="2897507"/>
                    </a:lnTo>
                    <a:lnTo>
                      <a:pt x="230421" y="3571306"/>
                    </a:lnTo>
                    <a:lnTo>
                      <a:pt x="664189" y="3571306"/>
                    </a:lnTo>
                    <a:lnTo>
                      <a:pt x="869244" y="2619758"/>
                    </a:lnTo>
                    <a:cubicBezTo>
                      <a:pt x="875759" y="2620101"/>
                      <a:pt x="882274" y="2620101"/>
                      <a:pt x="888789" y="2620101"/>
                    </a:cubicBezTo>
                    <a:cubicBezTo>
                      <a:pt x="899076" y="2620101"/>
                      <a:pt x="909363" y="2619758"/>
                      <a:pt x="919650" y="2619072"/>
                    </a:cubicBezTo>
                    <a:lnTo>
                      <a:pt x="919650" y="3571306"/>
                    </a:lnTo>
                    <a:lnTo>
                      <a:pt x="1353419" y="3571306"/>
                    </a:lnTo>
                    <a:lnTo>
                      <a:pt x="1353419" y="2874190"/>
                    </a:lnTo>
                    <a:lnTo>
                      <a:pt x="1367820" y="2874533"/>
                    </a:lnTo>
                    <a:cubicBezTo>
                      <a:pt x="1400739" y="2875562"/>
                      <a:pt x="1428171" y="2849501"/>
                      <a:pt x="1429199" y="2816583"/>
                    </a:cubicBezTo>
                    <a:lnTo>
                      <a:pt x="1437429" y="2526147"/>
                    </a:lnTo>
                    <a:cubicBezTo>
                      <a:pt x="1438458" y="2493228"/>
                      <a:pt x="1412054" y="2465796"/>
                      <a:pt x="1379479" y="2464767"/>
                    </a:cubicBezTo>
                    <a:lnTo>
                      <a:pt x="1353761" y="2464082"/>
                    </a:lnTo>
                    <a:lnTo>
                      <a:pt x="1353761" y="2155472"/>
                    </a:lnTo>
                    <a:lnTo>
                      <a:pt x="1353761" y="1985393"/>
                    </a:lnTo>
                    <a:lnTo>
                      <a:pt x="1353761" y="1985050"/>
                    </a:lnTo>
                    <a:cubicBezTo>
                      <a:pt x="1377422" y="1980593"/>
                      <a:pt x="1399710" y="1972020"/>
                      <a:pt x="1419255" y="1960362"/>
                    </a:cubicBezTo>
                    <a:lnTo>
                      <a:pt x="1537556" y="1898982"/>
                    </a:lnTo>
                    <a:lnTo>
                      <a:pt x="1661000" y="2022426"/>
                    </a:lnTo>
                    <a:cubicBezTo>
                      <a:pt x="1760441" y="2121867"/>
                      <a:pt x="1923318" y="2121867"/>
                      <a:pt x="2022759" y="2022426"/>
                    </a:cubicBezTo>
                    <a:lnTo>
                      <a:pt x="2022759" y="2022426"/>
                    </a:lnTo>
                    <a:cubicBezTo>
                      <a:pt x="2122200" y="1922985"/>
                      <a:pt x="2122200" y="1760108"/>
                      <a:pt x="2022759" y="1660667"/>
                    </a:cubicBezTo>
                    <a:lnTo>
                      <a:pt x="2005957" y="1643865"/>
                    </a:lnTo>
                    <a:cubicBezTo>
                      <a:pt x="2032018" y="1607517"/>
                      <a:pt x="2047105" y="1562940"/>
                      <a:pt x="2047105" y="1514934"/>
                    </a:cubicBezTo>
                    <a:cubicBezTo>
                      <a:pt x="2047105" y="1391833"/>
                      <a:pt x="1947321" y="1292049"/>
                      <a:pt x="1824220" y="1292049"/>
                    </a:cubicBezTo>
                    <a:cubicBezTo>
                      <a:pt x="1776214" y="1292049"/>
                      <a:pt x="1731637" y="1307137"/>
                      <a:pt x="1695290" y="1333197"/>
                    </a:cubicBezTo>
                    <a:lnTo>
                      <a:pt x="1343474" y="981382"/>
                    </a:lnTo>
                    <a:cubicBezTo>
                      <a:pt x="1383937" y="923432"/>
                      <a:pt x="1407940" y="853137"/>
                      <a:pt x="1407940" y="777357"/>
                    </a:cubicBezTo>
                    <a:lnTo>
                      <a:pt x="1407940" y="616194"/>
                    </a:lnTo>
                    <a:lnTo>
                      <a:pt x="1529669" y="616194"/>
                    </a:lnTo>
                    <a:cubicBezTo>
                      <a:pt x="1553329" y="616194"/>
                      <a:pt x="1572532" y="596991"/>
                      <a:pt x="1572532" y="573331"/>
                    </a:cubicBezTo>
                    <a:lnTo>
                      <a:pt x="1572532" y="573331"/>
                    </a:lnTo>
                    <a:cubicBezTo>
                      <a:pt x="1572532" y="549671"/>
                      <a:pt x="1553329" y="530469"/>
                      <a:pt x="1529669" y="530469"/>
                    </a:cubicBezTo>
                    <a:lnTo>
                      <a:pt x="1407940" y="530469"/>
                    </a:lnTo>
                    <a:lnTo>
                      <a:pt x="1407940" y="381307"/>
                    </a:lnTo>
                    <a:cubicBezTo>
                      <a:pt x="1407940" y="252034"/>
                      <a:pt x="1301984" y="146078"/>
                      <a:pt x="1172710" y="146078"/>
                    </a:cubicBezTo>
                    <a:lnTo>
                      <a:pt x="929251" y="146078"/>
                    </a:lnTo>
                    <a:cubicBezTo>
                      <a:pt x="913135" y="146078"/>
                      <a:pt x="897361" y="147792"/>
                      <a:pt x="881931" y="150878"/>
                    </a:cubicBezTo>
                    <a:cubicBezTo>
                      <a:pt x="746143" y="17147"/>
                      <a:pt x="554461" y="-26058"/>
                      <a:pt x="382669" y="20919"/>
                    </a:cubicBezTo>
                    <a:lnTo>
                      <a:pt x="586694" y="224945"/>
                    </a:lnTo>
                    <a:cubicBezTo>
                      <a:pt x="686478" y="324043"/>
                      <a:pt x="686478" y="486577"/>
                      <a:pt x="586694" y="586361"/>
                    </a:cubicBezTo>
                    <a:lnTo>
                      <a:pt x="586694" y="586361"/>
                    </a:lnTo>
                    <a:close/>
                  </a:path>
                </a:pathLst>
              </a:custGeom>
              <a:solidFill>
                <a:srgbClr val="8797A3"/>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54" name="Freihandform: Form 53">
                <a:extLst>
                  <a:ext uri="{FF2B5EF4-FFF2-40B4-BE49-F238E27FC236}">
                    <a16:creationId xmlns:a16="http://schemas.microsoft.com/office/drawing/2014/main" id="{D64437E8-3764-419B-9EDD-78045104B6FC}"/>
                  </a:ext>
                </a:extLst>
              </p:cNvPr>
              <p:cNvSpPr/>
              <p:nvPr/>
            </p:nvSpPr>
            <p:spPr>
              <a:xfrm>
                <a:off x="3407835" y="1714329"/>
                <a:ext cx="425196" cy="3864483"/>
              </a:xfrm>
              <a:custGeom>
                <a:avLst/>
                <a:gdLst>
                  <a:gd name="connsiteX0" fmla="*/ 2572 w 425196"/>
                  <a:gd name="connsiteY0" fmla="*/ 2572 h 3864483"/>
                  <a:gd name="connsiteX1" fmla="*/ 425367 w 425196"/>
                  <a:gd name="connsiteY1" fmla="*/ 2572 h 3864483"/>
                  <a:gd name="connsiteX2" fmla="*/ 425367 w 425196"/>
                  <a:gd name="connsiteY2" fmla="*/ 3864997 h 3864483"/>
                  <a:gd name="connsiteX3" fmla="*/ 2572 w 425196"/>
                  <a:gd name="connsiteY3" fmla="*/ 3864997 h 3864483"/>
                </a:gdLst>
                <a:ahLst/>
                <a:cxnLst>
                  <a:cxn ang="0">
                    <a:pos x="connsiteX0" y="connsiteY0"/>
                  </a:cxn>
                  <a:cxn ang="0">
                    <a:pos x="connsiteX1" y="connsiteY1"/>
                  </a:cxn>
                  <a:cxn ang="0">
                    <a:pos x="connsiteX2" y="connsiteY2"/>
                  </a:cxn>
                  <a:cxn ang="0">
                    <a:pos x="connsiteX3" y="connsiteY3"/>
                  </a:cxn>
                </a:cxnLst>
                <a:rect l="l" t="t" r="r" b="b"/>
                <a:pathLst>
                  <a:path w="425196" h="3864483">
                    <a:moveTo>
                      <a:pt x="2572" y="2572"/>
                    </a:moveTo>
                    <a:lnTo>
                      <a:pt x="425367" y="2572"/>
                    </a:lnTo>
                    <a:lnTo>
                      <a:pt x="425367" y="3864997"/>
                    </a:lnTo>
                    <a:lnTo>
                      <a:pt x="2572" y="3864997"/>
                    </a:lnTo>
                    <a:close/>
                  </a:path>
                </a:pathLst>
              </a:custGeom>
              <a:solidFill>
                <a:srgbClr val="8797A3">
                  <a:lumMod val="75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55" name="Freihandform: Form 54">
                <a:extLst>
                  <a:ext uri="{FF2B5EF4-FFF2-40B4-BE49-F238E27FC236}">
                    <a16:creationId xmlns:a16="http://schemas.microsoft.com/office/drawing/2014/main" id="{10F9F20E-BAED-4CED-B4F2-2E1C51BB8E6E}"/>
                  </a:ext>
                </a:extLst>
              </p:cNvPr>
              <p:cNvSpPr/>
              <p:nvPr/>
            </p:nvSpPr>
            <p:spPr>
              <a:xfrm>
                <a:off x="2916117" y="4058393"/>
                <a:ext cx="1388745" cy="377190"/>
              </a:xfrm>
              <a:custGeom>
                <a:avLst/>
                <a:gdLst>
                  <a:gd name="connsiteX0" fmla="*/ 189795 w 1388745"/>
                  <a:gd name="connsiteY0" fmla="*/ 377018 h 377190"/>
                  <a:gd name="connsiteX1" fmla="*/ 1202379 w 1388745"/>
                  <a:gd name="connsiteY1" fmla="*/ 377018 h 377190"/>
                  <a:gd name="connsiteX2" fmla="*/ 1389259 w 1388745"/>
                  <a:gd name="connsiteY2" fmla="*/ 189795 h 377190"/>
                  <a:gd name="connsiteX3" fmla="*/ 1202379 w 1388745"/>
                  <a:gd name="connsiteY3" fmla="*/ 2572 h 377190"/>
                  <a:gd name="connsiteX4" fmla="*/ 189795 w 1388745"/>
                  <a:gd name="connsiteY4" fmla="*/ 2572 h 377190"/>
                  <a:gd name="connsiteX5" fmla="*/ 2572 w 1388745"/>
                  <a:gd name="connsiteY5" fmla="*/ 189795 h 377190"/>
                  <a:gd name="connsiteX6" fmla="*/ 189795 w 1388745"/>
                  <a:gd name="connsiteY6" fmla="*/ 377018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8745" h="377190">
                    <a:moveTo>
                      <a:pt x="189795" y="377018"/>
                    </a:moveTo>
                    <a:lnTo>
                      <a:pt x="1202379" y="377018"/>
                    </a:lnTo>
                    <a:cubicBezTo>
                      <a:pt x="1305249" y="377018"/>
                      <a:pt x="1389259" y="293008"/>
                      <a:pt x="1389259" y="189795"/>
                    </a:cubicBezTo>
                    <a:cubicBezTo>
                      <a:pt x="1389259" y="86925"/>
                      <a:pt x="1305249" y="2572"/>
                      <a:pt x="1202379" y="2572"/>
                    </a:cubicBezTo>
                    <a:lnTo>
                      <a:pt x="189795" y="2572"/>
                    </a:lnTo>
                    <a:cubicBezTo>
                      <a:pt x="86925" y="2572"/>
                      <a:pt x="2572" y="86582"/>
                      <a:pt x="2572" y="189795"/>
                    </a:cubicBezTo>
                    <a:cubicBezTo>
                      <a:pt x="2915" y="293008"/>
                      <a:pt x="86925" y="377018"/>
                      <a:pt x="189795" y="377018"/>
                    </a:cubicBezTo>
                    <a:close/>
                  </a:path>
                </a:pathLst>
              </a:custGeom>
              <a:solidFill>
                <a:srgbClr val="8797A3">
                  <a:lumMod val="75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56" name="Freihandform: Form 55">
                <a:extLst>
                  <a:ext uri="{FF2B5EF4-FFF2-40B4-BE49-F238E27FC236}">
                    <a16:creationId xmlns:a16="http://schemas.microsoft.com/office/drawing/2014/main" id="{F24550B7-1756-4B9B-9E61-BDB0CDD95DB0}"/>
                  </a:ext>
                </a:extLst>
              </p:cNvPr>
              <p:cNvSpPr/>
              <p:nvPr/>
            </p:nvSpPr>
            <p:spPr>
              <a:xfrm>
                <a:off x="8528018" y="1508246"/>
                <a:ext cx="1357884" cy="377190"/>
              </a:xfrm>
              <a:custGeom>
                <a:avLst/>
                <a:gdLst>
                  <a:gd name="connsiteX0" fmla="*/ 1168775 w 1357884"/>
                  <a:gd name="connsiteY0" fmla="*/ 377019 h 377190"/>
                  <a:gd name="connsiteX1" fmla="*/ 1355998 w 1357884"/>
                  <a:gd name="connsiteY1" fmla="*/ 189795 h 377190"/>
                  <a:gd name="connsiteX2" fmla="*/ 1168775 w 1357884"/>
                  <a:gd name="connsiteY2" fmla="*/ 2572 h 377190"/>
                  <a:gd name="connsiteX3" fmla="*/ 189795 w 1357884"/>
                  <a:gd name="connsiteY3" fmla="*/ 2572 h 377190"/>
                  <a:gd name="connsiteX4" fmla="*/ 2572 w 1357884"/>
                  <a:gd name="connsiteY4" fmla="*/ 189795 h 377190"/>
                  <a:gd name="connsiteX5" fmla="*/ 189795 w 1357884"/>
                  <a:gd name="connsiteY5" fmla="*/ 377019 h 377190"/>
                  <a:gd name="connsiteX6" fmla="*/ 1168775 w 1357884"/>
                  <a:gd name="connsiteY6" fmla="*/ 377019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7884" h="377190">
                    <a:moveTo>
                      <a:pt x="1168775" y="377019"/>
                    </a:moveTo>
                    <a:cubicBezTo>
                      <a:pt x="1271645" y="377019"/>
                      <a:pt x="1355998" y="293008"/>
                      <a:pt x="1355998" y="189795"/>
                    </a:cubicBezTo>
                    <a:cubicBezTo>
                      <a:pt x="1355998" y="86925"/>
                      <a:pt x="1271987" y="2572"/>
                      <a:pt x="1168775" y="2572"/>
                    </a:cubicBezTo>
                    <a:lnTo>
                      <a:pt x="189795" y="2572"/>
                    </a:lnTo>
                    <a:cubicBezTo>
                      <a:pt x="86925" y="2572"/>
                      <a:pt x="2572" y="86582"/>
                      <a:pt x="2572" y="189795"/>
                    </a:cubicBezTo>
                    <a:cubicBezTo>
                      <a:pt x="2572" y="292665"/>
                      <a:pt x="86582" y="377019"/>
                      <a:pt x="189795" y="377019"/>
                    </a:cubicBezTo>
                    <a:lnTo>
                      <a:pt x="1168775" y="377019"/>
                    </a:lnTo>
                    <a:close/>
                  </a:path>
                </a:pathLst>
              </a:custGeom>
              <a:solidFill>
                <a:srgbClr val="8797A3">
                  <a:lumMod val="75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57" name="Freihandform: Form 56">
                <a:extLst>
                  <a:ext uri="{FF2B5EF4-FFF2-40B4-BE49-F238E27FC236}">
                    <a16:creationId xmlns:a16="http://schemas.microsoft.com/office/drawing/2014/main" id="{7D481CC7-F829-4297-A7C8-0DD1BE7DBC4D}"/>
                  </a:ext>
                </a:extLst>
              </p:cNvPr>
              <p:cNvSpPr/>
              <p:nvPr/>
            </p:nvSpPr>
            <p:spPr>
              <a:xfrm>
                <a:off x="4384758" y="3591020"/>
                <a:ext cx="3939921" cy="192024"/>
              </a:xfrm>
              <a:custGeom>
                <a:avLst/>
                <a:gdLst>
                  <a:gd name="connsiteX0" fmla="*/ 3846481 w 3939921"/>
                  <a:gd name="connsiteY0" fmla="*/ 189795 h 192024"/>
                  <a:gd name="connsiteX1" fmla="*/ 3940093 w 3939921"/>
                  <a:gd name="connsiteY1" fmla="*/ 96184 h 192024"/>
                  <a:gd name="connsiteX2" fmla="*/ 3846481 w 3939921"/>
                  <a:gd name="connsiteY2" fmla="*/ 2572 h 192024"/>
                  <a:gd name="connsiteX3" fmla="*/ 96183 w 3939921"/>
                  <a:gd name="connsiteY3" fmla="*/ 2572 h 192024"/>
                  <a:gd name="connsiteX4" fmla="*/ 2572 w 3939921"/>
                  <a:gd name="connsiteY4" fmla="*/ 96184 h 192024"/>
                  <a:gd name="connsiteX5" fmla="*/ 96183 w 3939921"/>
                  <a:gd name="connsiteY5" fmla="*/ 189795 h 192024"/>
                  <a:gd name="connsiteX6" fmla="*/ 3846481 w 3939921"/>
                  <a:gd name="connsiteY6" fmla="*/ 189795 h 19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9921" h="192024">
                    <a:moveTo>
                      <a:pt x="3846481" y="189795"/>
                    </a:moveTo>
                    <a:cubicBezTo>
                      <a:pt x="3898259" y="189795"/>
                      <a:pt x="3940093" y="147961"/>
                      <a:pt x="3940093" y="96184"/>
                    </a:cubicBezTo>
                    <a:cubicBezTo>
                      <a:pt x="3940093" y="44405"/>
                      <a:pt x="3898259" y="2572"/>
                      <a:pt x="3846481" y="2572"/>
                    </a:cubicBezTo>
                    <a:lnTo>
                      <a:pt x="96183" y="2572"/>
                    </a:lnTo>
                    <a:cubicBezTo>
                      <a:pt x="44406" y="2572"/>
                      <a:pt x="2572" y="44405"/>
                      <a:pt x="2572" y="96184"/>
                    </a:cubicBezTo>
                    <a:cubicBezTo>
                      <a:pt x="2572" y="147961"/>
                      <a:pt x="44406" y="189795"/>
                      <a:pt x="96183" y="189795"/>
                    </a:cubicBezTo>
                    <a:lnTo>
                      <a:pt x="3846481" y="189795"/>
                    </a:lnTo>
                    <a:close/>
                  </a:path>
                </a:pathLst>
              </a:custGeom>
              <a:solidFill>
                <a:srgbClr val="8797A3">
                  <a:lumMod val="75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58" name="Freihandform: Form 57">
                <a:extLst>
                  <a:ext uri="{FF2B5EF4-FFF2-40B4-BE49-F238E27FC236}">
                    <a16:creationId xmlns:a16="http://schemas.microsoft.com/office/drawing/2014/main" id="{8545CAE1-838A-4F56-B782-4CB95180608B}"/>
                  </a:ext>
                </a:extLst>
              </p:cNvPr>
              <p:cNvSpPr/>
              <p:nvPr/>
            </p:nvSpPr>
            <p:spPr>
              <a:xfrm>
                <a:off x="4110780" y="2626443"/>
                <a:ext cx="466344" cy="1155573"/>
              </a:xfrm>
              <a:custGeom>
                <a:avLst/>
                <a:gdLst>
                  <a:gd name="connsiteX0" fmla="*/ 96183 w 466344"/>
                  <a:gd name="connsiteY0" fmla="*/ 2572 h 1155573"/>
                  <a:gd name="connsiteX1" fmla="*/ 2572 w 466344"/>
                  <a:gd name="connsiteY1" fmla="*/ 96183 h 1155573"/>
                  <a:gd name="connsiteX2" fmla="*/ 2572 w 466344"/>
                  <a:gd name="connsiteY2" fmla="*/ 787127 h 1155573"/>
                  <a:gd name="connsiteX3" fmla="*/ 110585 w 466344"/>
                  <a:gd name="connsiteY3" fmla="*/ 1046702 h 1155573"/>
                  <a:gd name="connsiteX4" fmla="*/ 370161 w 466344"/>
                  <a:gd name="connsiteY4" fmla="*/ 1154716 h 1155573"/>
                  <a:gd name="connsiteX5" fmla="*/ 463772 w 466344"/>
                  <a:gd name="connsiteY5" fmla="*/ 1061104 h 1155573"/>
                  <a:gd name="connsiteX6" fmla="*/ 370161 w 466344"/>
                  <a:gd name="connsiteY6" fmla="*/ 967492 h 1155573"/>
                  <a:gd name="connsiteX7" fmla="*/ 242602 w 466344"/>
                  <a:gd name="connsiteY7" fmla="*/ 914343 h 1155573"/>
                  <a:gd name="connsiteX8" fmla="*/ 189452 w 466344"/>
                  <a:gd name="connsiteY8" fmla="*/ 786784 h 1155573"/>
                  <a:gd name="connsiteX9" fmla="*/ 189452 w 466344"/>
                  <a:gd name="connsiteY9" fmla="*/ 95841 h 1155573"/>
                  <a:gd name="connsiteX10" fmla="*/ 96183 w 466344"/>
                  <a:gd name="connsiteY10" fmla="*/ 2572 h 115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6344" h="1155573">
                    <a:moveTo>
                      <a:pt x="96183" y="2572"/>
                    </a:moveTo>
                    <a:cubicBezTo>
                      <a:pt x="44406" y="2572"/>
                      <a:pt x="2572" y="44406"/>
                      <a:pt x="2572" y="96183"/>
                    </a:cubicBezTo>
                    <a:lnTo>
                      <a:pt x="2572" y="787127"/>
                    </a:lnTo>
                    <a:cubicBezTo>
                      <a:pt x="2572" y="888282"/>
                      <a:pt x="44063" y="980180"/>
                      <a:pt x="110585" y="1046702"/>
                    </a:cubicBezTo>
                    <a:cubicBezTo>
                      <a:pt x="177108" y="1113225"/>
                      <a:pt x="269005" y="1154716"/>
                      <a:pt x="370161" y="1154716"/>
                    </a:cubicBezTo>
                    <a:cubicBezTo>
                      <a:pt x="421938" y="1154716"/>
                      <a:pt x="463772" y="1112882"/>
                      <a:pt x="463772" y="1061104"/>
                    </a:cubicBezTo>
                    <a:cubicBezTo>
                      <a:pt x="463772" y="1009326"/>
                      <a:pt x="421938" y="967492"/>
                      <a:pt x="370161" y="967492"/>
                    </a:cubicBezTo>
                    <a:cubicBezTo>
                      <a:pt x="320440" y="967492"/>
                      <a:pt x="275520" y="947261"/>
                      <a:pt x="242602" y="914343"/>
                    </a:cubicBezTo>
                    <a:cubicBezTo>
                      <a:pt x="209683" y="881424"/>
                      <a:pt x="189452" y="836505"/>
                      <a:pt x="189452" y="786784"/>
                    </a:cubicBezTo>
                    <a:lnTo>
                      <a:pt x="189452" y="95841"/>
                    </a:lnTo>
                    <a:cubicBezTo>
                      <a:pt x="189795" y="44406"/>
                      <a:pt x="147961" y="2572"/>
                      <a:pt x="96183" y="2572"/>
                    </a:cubicBezTo>
                    <a:close/>
                  </a:path>
                </a:pathLst>
              </a:custGeom>
              <a:solidFill>
                <a:srgbClr val="143164">
                  <a:lumMod val="5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59" name="Freihandform: Form 58">
                <a:extLst>
                  <a:ext uri="{FF2B5EF4-FFF2-40B4-BE49-F238E27FC236}">
                    <a16:creationId xmlns:a16="http://schemas.microsoft.com/office/drawing/2014/main" id="{39B3697D-8FBB-473F-B872-290B6323ADCA}"/>
                  </a:ext>
                </a:extLst>
              </p:cNvPr>
              <p:cNvSpPr/>
              <p:nvPr/>
            </p:nvSpPr>
            <p:spPr>
              <a:xfrm>
                <a:off x="7405364" y="1508246"/>
                <a:ext cx="2098548" cy="377190"/>
              </a:xfrm>
              <a:custGeom>
                <a:avLst/>
                <a:gdLst>
                  <a:gd name="connsiteX0" fmla="*/ 1910811 w 2098548"/>
                  <a:gd name="connsiteY0" fmla="*/ 377019 h 377190"/>
                  <a:gd name="connsiteX1" fmla="*/ 2098034 w 2098548"/>
                  <a:gd name="connsiteY1" fmla="*/ 189795 h 377190"/>
                  <a:gd name="connsiteX2" fmla="*/ 1910811 w 2098548"/>
                  <a:gd name="connsiteY2" fmla="*/ 2572 h 377190"/>
                  <a:gd name="connsiteX3" fmla="*/ 189795 w 2098548"/>
                  <a:gd name="connsiteY3" fmla="*/ 2572 h 377190"/>
                  <a:gd name="connsiteX4" fmla="*/ 2572 w 2098548"/>
                  <a:gd name="connsiteY4" fmla="*/ 189795 h 377190"/>
                  <a:gd name="connsiteX5" fmla="*/ 189795 w 2098548"/>
                  <a:gd name="connsiteY5" fmla="*/ 377019 h 377190"/>
                  <a:gd name="connsiteX6" fmla="*/ 1910811 w 2098548"/>
                  <a:gd name="connsiteY6" fmla="*/ 377019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548" h="377190">
                    <a:moveTo>
                      <a:pt x="1910811" y="377019"/>
                    </a:moveTo>
                    <a:cubicBezTo>
                      <a:pt x="2013681" y="377019"/>
                      <a:pt x="2098034" y="293008"/>
                      <a:pt x="2098034" y="189795"/>
                    </a:cubicBezTo>
                    <a:cubicBezTo>
                      <a:pt x="2098034" y="86925"/>
                      <a:pt x="2014023" y="2572"/>
                      <a:pt x="1910811" y="2572"/>
                    </a:cubicBezTo>
                    <a:lnTo>
                      <a:pt x="189795" y="2572"/>
                    </a:lnTo>
                    <a:cubicBezTo>
                      <a:pt x="86925" y="2572"/>
                      <a:pt x="2572" y="86582"/>
                      <a:pt x="2572" y="189795"/>
                    </a:cubicBezTo>
                    <a:cubicBezTo>
                      <a:pt x="2572" y="292665"/>
                      <a:pt x="86582" y="377019"/>
                      <a:pt x="189795" y="377019"/>
                    </a:cubicBezTo>
                    <a:lnTo>
                      <a:pt x="1910811" y="377019"/>
                    </a:lnTo>
                    <a:close/>
                  </a:path>
                </a:pathLst>
              </a:custGeom>
              <a:solidFill>
                <a:srgbClr val="143164">
                  <a:lumMod val="5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60" name="Freihandform: Form 59">
                <a:extLst>
                  <a:ext uri="{FF2B5EF4-FFF2-40B4-BE49-F238E27FC236}">
                    <a16:creationId xmlns:a16="http://schemas.microsoft.com/office/drawing/2014/main" id="{9041212A-5A74-43A1-AAFC-3BC8EBC13DCA}"/>
                  </a:ext>
                </a:extLst>
              </p:cNvPr>
              <p:cNvSpPr/>
              <p:nvPr/>
            </p:nvSpPr>
            <p:spPr>
              <a:xfrm>
                <a:off x="4693367" y="4862836"/>
                <a:ext cx="3332988" cy="192024"/>
              </a:xfrm>
              <a:custGeom>
                <a:avLst/>
                <a:gdLst>
                  <a:gd name="connsiteX0" fmla="*/ 3238519 w 3332988"/>
                  <a:gd name="connsiteY0" fmla="*/ 189795 h 192024"/>
                  <a:gd name="connsiteX1" fmla="*/ 3332131 w 3332988"/>
                  <a:gd name="connsiteY1" fmla="*/ 96183 h 192024"/>
                  <a:gd name="connsiteX2" fmla="*/ 3238519 w 3332988"/>
                  <a:gd name="connsiteY2" fmla="*/ 2572 h 192024"/>
                  <a:gd name="connsiteX3" fmla="*/ 96184 w 3332988"/>
                  <a:gd name="connsiteY3" fmla="*/ 2572 h 192024"/>
                  <a:gd name="connsiteX4" fmla="*/ 2572 w 3332988"/>
                  <a:gd name="connsiteY4" fmla="*/ 96183 h 192024"/>
                  <a:gd name="connsiteX5" fmla="*/ 96184 w 3332988"/>
                  <a:gd name="connsiteY5" fmla="*/ 189795 h 192024"/>
                  <a:gd name="connsiteX6" fmla="*/ 3238519 w 3332988"/>
                  <a:gd name="connsiteY6" fmla="*/ 189795 h 19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2988" h="192024">
                    <a:moveTo>
                      <a:pt x="3238519" y="189795"/>
                    </a:moveTo>
                    <a:cubicBezTo>
                      <a:pt x="3290297" y="189795"/>
                      <a:pt x="3332131" y="147961"/>
                      <a:pt x="3332131" y="96183"/>
                    </a:cubicBezTo>
                    <a:cubicBezTo>
                      <a:pt x="3332131" y="44405"/>
                      <a:pt x="3290297" y="2572"/>
                      <a:pt x="3238519" y="2572"/>
                    </a:cubicBezTo>
                    <a:lnTo>
                      <a:pt x="96184" y="2572"/>
                    </a:lnTo>
                    <a:cubicBezTo>
                      <a:pt x="44406" y="2572"/>
                      <a:pt x="2572" y="44405"/>
                      <a:pt x="2572" y="96183"/>
                    </a:cubicBezTo>
                    <a:cubicBezTo>
                      <a:pt x="2572" y="147961"/>
                      <a:pt x="44406" y="189795"/>
                      <a:pt x="96184" y="189795"/>
                    </a:cubicBezTo>
                    <a:lnTo>
                      <a:pt x="3238519" y="189795"/>
                    </a:lnTo>
                    <a:close/>
                  </a:path>
                </a:pathLst>
              </a:custGeom>
              <a:solidFill>
                <a:srgbClr val="0A1832"/>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61" name="Freihandform: Form 60">
                <a:extLst>
                  <a:ext uri="{FF2B5EF4-FFF2-40B4-BE49-F238E27FC236}">
                    <a16:creationId xmlns:a16="http://schemas.microsoft.com/office/drawing/2014/main" id="{6FF3FB26-4D84-4572-A1EB-251A9EBE854B}"/>
                  </a:ext>
                </a:extLst>
              </p:cNvPr>
              <p:cNvSpPr/>
              <p:nvPr/>
            </p:nvSpPr>
            <p:spPr>
              <a:xfrm>
                <a:off x="2748096" y="1645749"/>
                <a:ext cx="6002377" cy="864108"/>
              </a:xfrm>
              <a:custGeom>
                <a:avLst/>
                <a:gdLst>
                  <a:gd name="connsiteX0" fmla="*/ 96183 w 6549390"/>
                  <a:gd name="connsiteY0" fmla="*/ 2572 h 864108"/>
                  <a:gd name="connsiteX1" fmla="*/ 2572 w 6549390"/>
                  <a:gd name="connsiteY1" fmla="*/ 96183 h 864108"/>
                  <a:gd name="connsiteX2" fmla="*/ 2572 w 6549390"/>
                  <a:gd name="connsiteY2" fmla="*/ 432911 h 864108"/>
                  <a:gd name="connsiteX3" fmla="*/ 128759 w 6549390"/>
                  <a:gd name="connsiteY3" fmla="*/ 736721 h 864108"/>
                  <a:gd name="connsiteX4" fmla="*/ 432568 w 6549390"/>
                  <a:gd name="connsiteY4" fmla="*/ 862908 h 864108"/>
                  <a:gd name="connsiteX5" fmla="*/ 6118880 w 6549390"/>
                  <a:gd name="connsiteY5" fmla="*/ 862908 h 864108"/>
                  <a:gd name="connsiteX6" fmla="*/ 6422688 w 6549390"/>
                  <a:gd name="connsiteY6" fmla="*/ 736721 h 864108"/>
                  <a:gd name="connsiteX7" fmla="*/ 6548876 w 6549390"/>
                  <a:gd name="connsiteY7" fmla="*/ 432911 h 864108"/>
                  <a:gd name="connsiteX8" fmla="*/ 6548876 w 6549390"/>
                  <a:gd name="connsiteY8" fmla="*/ 96183 h 864108"/>
                  <a:gd name="connsiteX9" fmla="*/ 6455264 w 6549390"/>
                  <a:gd name="connsiteY9" fmla="*/ 2572 h 864108"/>
                  <a:gd name="connsiteX10" fmla="*/ 6361652 w 6549390"/>
                  <a:gd name="connsiteY10" fmla="*/ 96183 h 864108"/>
                  <a:gd name="connsiteX11" fmla="*/ 6361652 w 6549390"/>
                  <a:gd name="connsiteY11" fmla="*/ 432911 h 864108"/>
                  <a:gd name="connsiteX12" fmla="*/ 6289986 w 6549390"/>
                  <a:gd name="connsiteY12" fmla="*/ 604704 h 864108"/>
                  <a:gd name="connsiteX13" fmla="*/ 6118193 w 6549390"/>
                  <a:gd name="connsiteY13" fmla="*/ 676370 h 864108"/>
                  <a:gd name="connsiteX14" fmla="*/ 432568 w 6549390"/>
                  <a:gd name="connsiteY14" fmla="*/ 676370 h 864108"/>
                  <a:gd name="connsiteX15" fmla="*/ 260775 w 6549390"/>
                  <a:gd name="connsiteY15" fmla="*/ 604704 h 864108"/>
                  <a:gd name="connsiteX16" fmla="*/ 189109 w 6549390"/>
                  <a:gd name="connsiteY16" fmla="*/ 432911 h 864108"/>
                  <a:gd name="connsiteX17" fmla="*/ 189109 w 6549390"/>
                  <a:gd name="connsiteY17" fmla="*/ 96183 h 864108"/>
                  <a:gd name="connsiteX18" fmla="*/ 96183 w 6549390"/>
                  <a:gd name="connsiteY18" fmla="*/ 2572 h 86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49390" h="864108">
                    <a:moveTo>
                      <a:pt x="96183" y="2572"/>
                    </a:moveTo>
                    <a:cubicBezTo>
                      <a:pt x="44405" y="2572"/>
                      <a:pt x="2572" y="44405"/>
                      <a:pt x="2572" y="96183"/>
                    </a:cubicBezTo>
                    <a:lnTo>
                      <a:pt x="2572" y="432911"/>
                    </a:lnTo>
                    <a:cubicBezTo>
                      <a:pt x="2572" y="551212"/>
                      <a:pt x="50921" y="658882"/>
                      <a:pt x="128759" y="736721"/>
                    </a:cubicBezTo>
                    <a:cubicBezTo>
                      <a:pt x="206597" y="814559"/>
                      <a:pt x="314268" y="862908"/>
                      <a:pt x="432568" y="862908"/>
                    </a:cubicBezTo>
                    <a:lnTo>
                      <a:pt x="6118880" y="862908"/>
                    </a:lnTo>
                    <a:cubicBezTo>
                      <a:pt x="6237180" y="862908"/>
                      <a:pt x="6344850" y="814559"/>
                      <a:pt x="6422688" y="736721"/>
                    </a:cubicBezTo>
                    <a:cubicBezTo>
                      <a:pt x="6500527" y="658882"/>
                      <a:pt x="6548876" y="551212"/>
                      <a:pt x="6548876" y="432911"/>
                    </a:cubicBezTo>
                    <a:lnTo>
                      <a:pt x="6548876" y="96183"/>
                    </a:lnTo>
                    <a:cubicBezTo>
                      <a:pt x="6548876" y="44405"/>
                      <a:pt x="6507042" y="2572"/>
                      <a:pt x="6455264" y="2572"/>
                    </a:cubicBezTo>
                    <a:cubicBezTo>
                      <a:pt x="6403487" y="2572"/>
                      <a:pt x="6361652" y="44405"/>
                      <a:pt x="6361652" y="96183"/>
                    </a:cubicBezTo>
                    <a:lnTo>
                      <a:pt x="6361652" y="432911"/>
                    </a:lnTo>
                    <a:cubicBezTo>
                      <a:pt x="6361652" y="499777"/>
                      <a:pt x="6334220" y="560470"/>
                      <a:pt x="6289986" y="604704"/>
                    </a:cubicBezTo>
                    <a:cubicBezTo>
                      <a:pt x="6245753" y="648938"/>
                      <a:pt x="6185059" y="676370"/>
                      <a:pt x="6118193" y="676370"/>
                    </a:cubicBezTo>
                    <a:lnTo>
                      <a:pt x="432568" y="676370"/>
                    </a:lnTo>
                    <a:cubicBezTo>
                      <a:pt x="365703" y="676370"/>
                      <a:pt x="305009" y="648938"/>
                      <a:pt x="260775" y="604704"/>
                    </a:cubicBezTo>
                    <a:cubicBezTo>
                      <a:pt x="216541" y="560470"/>
                      <a:pt x="189109" y="499777"/>
                      <a:pt x="189109" y="432911"/>
                    </a:cubicBezTo>
                    <a:lnTo>
                      <a:pt x="189109" y="96183"/>
                    </a:lnTo>
                    <a:cubicBezTo>
                      <a:pt x="189452" y="44405"/>
                      <a:pt x="147618" y="2572"/>
                      <a:pt x="96183" y="2572"/>
                    </a:cubicBezTo>
                    <a:close/>
                  </a:path>
                </a:pathLst>
              </a:custGeom>
              <a:solidFill>
                <a:srgbClr val="8797A3">
                  <a:lumMod val="75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62" name="Freihandform: Form 61">
                <a:extLst>
                  <a:ext uri="{FF2B5EF4-FFF2-40B4-BE49-F238E27FC236}">
                    <a16:creationId xmlns:a16="http://schemas.microsoft.com/office/drawing/2014/main" id="{3A81402C-367B-480E-A6E8-83087E626000}"/>
                  </a:ext>
                </a:extLst>
              </p:cNvPr>
              <p:cNvSpPr/>
              <p:nvPr/>
            </p:nvSpPr>
            <p:spPr>
              <a:xfrm>
                <a:off x="7835703" y="2348008"/>
                <a:ext cx="565785" cy="2705481"/>
              </a:xfrm>
              <a:custGeom>
                <a:avLst/>
                <a:gdLst>
                  <a:gd name="connsiteX0" fmla="*/ 294380 w 565785"/>
                  <a:gd name="connsiteY0" fmla="*/ 3436373 h 3706749"/>
                  <a:gd name="connsiteX1" fmla="*/ 96184 w 565785"/>
                  <a:gd name="connsiteY1" fmla="*/ 3519011 h 3706749"/>
                  <a:gd name="connsiteX2" fmla="*/ 2572 w 565785"/>
                  <a:gd name="connsiteY2" fmla="*/ 3612623 h 3706749"/>
                  <a:gd name="connsiteX3" fmla="*/ 96184 w 565785"/>
                  <a:gd name="connsiteY3" fmla="*/ 3706235 h 3706749"/>
                  <a:gd name="connsiteX4" fmla="*/ 426396 w 565785"/>
                  <a:gd name="connsiteY4" fmla="*/ 3569075 h 3706749"/>
                  <a:gd name="connsiteX5" fmla="*/ 563556 w 565785"/>
                  <a:gd name="connsiteY5" fmla="*/ 3238862 h 3706749"/>
                  <a:gd name="connsiteX6" fmla="*/ 563556 w 565785"/>
                  <a:gd name="connsiteY6" fmla="*/ 469944 h 3706749"/>
                  <a:gd name="connsiteX7" fmla="*/ 426396 w 565785"/>
                  <a:gd name="connsiteY7" fmla="*/ 139732 h 3706749"/>
                  <a:gd name="connsiteX8" fmla="*/ 96184 w 565785"/>
                  <a:gd name="connsiteY8" fmla="*/ 2572 h 3706749"/>
                  <a:gd name="connsiteX9" fmla="*/ 2572 w 565785"/>
                  <a:gd name="connsiteY9" fmla="*/ 96183 h 3706749"/>
                  <a:gd name="connsiteX10" fmla="*/ 96184 w 565785"/>
                  <a:gd name="connsiteY10" fmla="*/ 189795 h 3706749"/>
                  <a:gd name="connsiteX11" fmla="*/ 294380 w 565785"/>
                  <a:gd name="connsiteY11" fmla="*/ 272434 h 3706749"/>
                  <a:gd name="connsiteX12" fmla="*/ 377019 w 565785"/>
                  <a:gd name="connsiteY12" fmla="*/ 470630 h 3706749"/>
                  <a:gd name="connsiteX13" fmla="*/ 377019 w 565785"/>
                  <a:gd name="connsiteY13" fmla="*/ 3238862 h 3706749"/>
                  <a:gd name="connsiteX14" fmla="*/ 294380 w 565785"/>
                  <a:gd name="connsiteY14" fmla="*/ 3436373 h 37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5785" h="3706749">
                    <a:moveTo>
                      <a:pt x="294380" y="3436373"/>
                    </a:moveTo>
                    <a:cubicBezTo>
                      <a:pt x="243630" y="3487122"/>
                      <a:pt x="173336" y="3519011"/>
                      <a:pt x="96184" y="3519011"/>
                    </a:cubicBezTo>
                    <a:cubicBezTo>
                      <a:pt x="44406" y="3519011"/>
                      <a:pt x="2572" y="3560845"/>
                      <a:pt x="2572" y="3612623"/>
                    </a:cubicBezTo>
                    <a:cubicBezTo>
                      <a:pt x="2572" y="3664401"/>
                      <a:pt x="44406" y="3706235"/>
                      <a:pt x="96184" y="3706235"/>
                    </a:cubicBezTo>
                    <a:cubicBezTo>
                      <a:pt x="224771" y="3706235"/>
                      <a:pt x="341700" y="3653771"/>
                      <a:pt x="426396" y="3569075"/>
                    </a:cubicBezTo>
                    <a:cubicBezTo>
                      <a:pt x="511092" y="3484379"/>
                      <a:pt x="563556" y="3367450"/>
                      <a:pt x="563556" y="3238862"/>
                    </a:cubicBezTo>
                    <a:lnTo>
                      <a:pt x="563556" y="469944"/>
                    </a:lnTo>
                    <a:cubicBezTo>
                      <a:pt x="563556" y="341357"/>
                      <a:pt x="511092" y="224428"/>
                      <a:pt x="426396" y="139732"/>
                    </a:cubicBezTo>
                    <a:cubicBezTo>
                      <a:pt x="341700" y="55035"/>
                      <a:pt x="224771" y="2572"/>
                      <a:pt x="96184" y="2572"/>
                    </a:cubicBezTo>
                    <a:cubicBezTo>
                      <a:pt x="44406" y="2572"/>
                      <a:pt x="2572" y="44406"/>
                      <a:pt x="2572" y="96183"/>
                    </a:cubicBezTo>
                    <a:cubicBezTo>
                      <a:pt x="2572" y="147961"/>
                      <a:pt x="44406" y="189795"/>
                      <a:pt x="96184" y="189795"/>
                    </a:cubicBezTo>
                    <a:cubicBezTo>
                      <a:pt x="173336" y="189795"/>
                      <a:pt x="243288" y="221342"/>
                      <a:pt x="294380" y="272434"/>
                    </a:cubicBezTo>
                    <a:cubicBezTo>
                      <a:pt x="345129" y="323183"/>
                      <a:pt x="377019" y="393478"/>
                      <a:pt x="377019" y="470630"/>
                    </a:cubicBezTo>
                    <a:lnTo>
                      <a:pt x="377019" y="3238862"/>
                    </a:lnTo>
                    <a:cubicBezTo>
                      <a:pt x="376676" y="3315329"/>
                      <a:pt x="345129" y="3385623"/>
                      <a:pt x="294380" y="3436373"/>
                    </a:cubicBezTo>
                    <a:close/>
                  </a:path>
                </a:pathLst>
              </a:custGeom>
              <a:solidFill>
                <a:srgbClr val="143164">
                  <a:lumMod val="5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63" name="Freihandform: Form 62">
                <a:extLst>
                  <a:ext uri="{FF2B5EF4-FFF2-40B4-BE49-F238E27FC236}">
                    <a16:creationId xmlns:a16="http://schemas.microsoft.com/office/drawing/2014/main" id="{205AAEFD-2EB6-425D-A52F-F17A43A24329}"/>
                  </a:ext>
                </a:extLst>
              </p:cNvPr>
              <p:cNvSpPr/>
              <p:nvPr/>
            </p:nvSpPr>
            <p:spPr>
              <a:xfrm>
                <a:off x="2395938" y="1508246"/>
                <a:ext cx="5836158" cy="377190"/>
              </a:xfrm>
              <a:custGeom>
                <a:avLst/>
                <a:gdLst>
                  <a:gd name="connsiteX0" fmla="*/ 5648420 w 5836158"/>
                  <a:gd name="connsiteY0" fmla="*/ 377019 h 377190"/>
                  <a:gd name="connsiteX1" fmla="*/ 5835644 w 5836158"/>
                  <a:gd name="connsiteY1" fmla="*/ 189795 h 377190"/>
                  <a:gd name="connsiteX2" fmla="*/ 5648420 w 5836158"/>
                  <a:gd name="connsiteY2" fmla="*/ 2572 h 377190"/>
                  <a:gd name="connsiteX3" fmla="*/ 189795 w 5836158"/>
                  <a:gd name="connsiteY3" fmla="*/ 2572 h 377190"/>
                  <a:gd name="connsiteX4" fmla="*/ 2572 w 5836158"/>
                  <a:gd name="connsiteY4" fmla="*/ 189795 h 377190"/>
                  <a:gd name="connsiteX5" fmla="*/ 189795 w 5836158"/>
                  <a:gd name="connsiteY5" fmla="*/ 377019 h 377190"/>
                  <a:gd name="connsiteX6" fmla="*/ 5648420 w 5836158"/>
                  <a:gd name="connsiteY6" fmla="*/ 377019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36158" h="377190">
                    <a:moveTo>
                      <a:pt x="5648420" y="377019"/>
                    </a:moveTo>
                    <a:cubicBezTo>
                      <a:pt x="5751290" y="377019"/>
                      <a:pt x="5835644" y="293008"/>
                      <a:pt x="5835644" y="189795"/>
                    </a:cubicBezTo>
                    <a:cubicBezTo>
                      <a:pt x="5835644" y="86925"/>
                      <a:pt x="5751634" y="2572"/>
                      <a:pt x="5648420" y="2572"/>
                    </a:cubicBezTo>
                    <a:lnTo>
                      <a:pt x="189795" y="2572"/>
                    </a:lnTo>
                    <a:cubicBezTo>
                      <a:pt x="86925" y="2572"/>
                      <a:pt x="2572" y="86582"/>
                      <a:pt x="2572" y="189795"/>
                    </a:cubicBezTo>
                    <a:cubicBezTo>
                      <a:pt x="2572" y="292665"/>
                      <a:pt x="86582" y="377019"/>
                      <a:pt x="189795" y="377019"/>
                    </a:cubicBezTo>
                    <a:lnTo>
                      <a:pt x="5648420" y="377019"/>
                    </a:lnTo>
                    <a:close/>
                  </a:path>
                </a:pathLst>
              </a:custGeom>
              <a:solidFill>
                <a:srgbClr val="143164">
                  <a:lumMod val="5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E5E5D"/>
                  </a:solidFill>
                  <a:effectLst/>
                  <a:uLnTx/>
                  <a:uFillTx/>
                  <a:latin typeface="Trebuchet MS" panose="020B0603020202020204"/>
                </a:endParaRPr>
              </a:p>
            </p:txBody>
          </p:sp>
          <p:sp>
            <p:nvSpPr>
              <p:cNvPr id="64" name="Freihandform: Form 63">
                <a:extLst>
                  <a:ext uri="{FF2B5EF4-FFF2-40B4-BE49-F238E27FC236}">
                    <a16:creationId xmlns:a16="http://schemas.microsoft.com/office/drawing/2014/main" id="{5D31EE9D-2FC1-44A0-84BC-D91686195077}"/>
                  </a:ext>
                </a:extLst>
              </p:cNvPr>
              <p:cNvSpPr/>
              <p:nvPr/>
            </p:nvSpPr>
            <p:spPr>
              <a:xfrm>
                <a:off x="7814158" y="2292999"/>
                <a:ext cx="627507" cy="627507"/>
              </a:xfrm>
              <a:custGeom>
                <a:avLst/>
                <a:gdLst>
                  <a:gd name="connsiteX0" fmla="*/ 303295 w 627507"/>
                  <a:gd name="connsiteY0" fmla="*/ 325584 h 627507"/>
                  <a:gd name="connsiteX1" fmla="*/ 376676 w 627507"/>
                  <a:gd name="connsiteY1" fmla="*/ 501491 h 627507"/>
                  <a:gd name="connsiteX2" fmla="*/ 501492 w 627507"/>
                  <a:gd name="connsiteY2" fmla="*/ 626307 h 627507"/>
                  <a:gd name="connsiteX3" fmla="*/ 626307 w 627507"/>
                  <a:gd name="connsiteY3" fmla="*/ 501491 h 627507"/>
                  <a:gd name="connsiteX4" fmla="*/ 479889 w 627507"/>
                  <a:gd name="connsiteY4" fmla="*/ 148990 h 627507"/>
                  <a:gd name="connsiteX5" fmla="*/ 127387 w 627507"/>
                  <a:gd name="connsiteY5" fmla="*/ 2572 h 627507"/>
                  <a:gd name="connsiteX6" fmla="*/ 2572 w 627507"/>
                  <a:gd name="connsiteY6" fmla="*/ 127387 h 627507"/>
                  <a:gd name="connsiteX7" fmla="*/ 127387 w 627507"/>
                  <a:gd name="connsiteY7" fmla="*/ 252203 h 627507"/>
                  <a:gd name="connsiteX8" fmla="*/ 303295 w 627507"/>
                  <a:gd name="connsiteY8" fmla="*/ 325584 h 62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7507" h="627507">
                    <a:moveTo>
                      <a:pt x="303295" y="325584"/>
                    </a:moveTo>
                    <a:cubicBezTo>
                      <a:pt x="348558" y="370846"/>
                      <a:pt x="376676" y="433254"/>
                      <a:pt x="376676" y="501491"/>
                    </a:cubicBezTo>
                    <a:cubicBezTo>
                      <a:pt x="376676" y="570414"/>
                      <a:pt x="432568" y="626307"/>
                      <a:pt x="501492" y="626307"/>
                    </a:cubicBezTo>
                    <a:cubicBezTo>
                      <a:pt x="570414" y="626307"/>
                      <a:pt x="626307" y="570414"/>
                      <a:pt x="626307" y="501491"/>
                    </a:cubicBezTo>
                    <a:cubicBezTo>
                      <a:pt x="626307" y="364331"/>
                      <a:pt x="570072" y="239516"/>
                      <a:pt x="479889" y="148990"/>
                    </a:cubicBezTo>
                    <a:cubicBezTo>
                      <a:pt x="389706" y="58807"/>
                      <a:pt x="264891" y="2572"/>
                      <a:pt x="127387" y="2572"/>
                    </a:cubicBezTo>
                    <a:cubicBezTo>
                      <a:pt x="58465" y="2572"/>
                      <a:pt x="2572" y="58465"/>
                      <a:pt x="2572" y="127387"/>
                    </a:cubicBezTo>
                    <a:cubicBezTo>
                      <a:pt x="2572" y="196310"/>
                      <a:pt x="58465" y="252203"/>
                      <a:pt x="127387" y="252203"/>
                    </a:cubicBezTo>
                    <a:cubicBezTo>
                      <a:pt x="195624" y="252203"/>
                      <a:pt x="258033" y="280321"/>
                      <a:pt x="303295" y="325584"/>
                    </a:cubicBezTo>
                    <a:close/>
                  </a:path>
                </a:pathLst>
              </a:custGeom>
              <a:solidFill>
                <a:srgbClr val="8797A3">
                  <a:lumMod val="60000"/>
                  <a:lumOff val="4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65" name="Freihandform: Form 64">
                <a:extLst>
                  <a:ext uri="{FF2B5EF4-FFF2-40B4-BE49-F238E27FC236}">
                    <a16:creationId xmlns:a16="http://schemas.microsoft.com/office/drawing/2014/main" id="{23F88E52-CDF7-4782-AEF4-24704D8C5752}"/>
                  </a:ext>
                </a:extLst>
              </p:cNvPr>
              <p:cNvSpPr/>
              <p:nvPr/>
            </p:nvSpPr>
            <p:spPr>
              <a:xfrm>
                <a:off x="2716549" y="1951272"/>
                <a:ext cx="589788" cy="589788"/>
              </a:xfrm>
              <a:custGeom>
                <a:avLst/>
                <a:gdLst>
                  <a:gd name="connsiteX0" fmla="*/ 588931 w 589788"/>
                  <a:gd name="connsiteY0" fmla="*/ 464115 h 589788"/>
                  <a:gd name="connsiteX1" fmla="*/ 464115 w 589788"/>
                  <a:gd name="connsiteY1" fmla="*/ 339300 h 589788"/>
                  <a:gd name="connsiteX2" fmla="*/ 314611 w 589788"/>
                  <a:gd name="connsiteY2" fmla="*/ 276892 h 589788"/>
                  <a:gd name="connsiteX3" fmla="*/ 252203 w 589788"/>
                  <a:gd name="connsiteY3" fmla="*/ 127387 h 589788"/>
                  <a:gd name="connsiteX4" fmla="*/ 127387 w 589788"/>
                  <a:gd name="connsiteY4" fmla="*/ 2572 h 589788"/>
                  <a:gd name="connsiteX5" fmla="*/ 2572 w 589788"/>
                  <a:gd name="connsiteY5" fmla="*/ 127387 h 589788"/>
                  <a:gd name="connsiteX6" fmla="*/ 138017 w 589788"/>
                  <a:gd name="connsiteY6" fmla="*/ 453485 h 589788"/>
                  <a:gd name="connsiteX7" fmla="*/ 464115 w 589788"/>
                  <a:gd name="connsiteY7" fmla="*/ 588931 h 589788"/>
                  <a:gd name="connsiteX8" fmla="*/ 588931 w 589788"/>
                  <a:gd name="connsiteY8" fmla="*/ 464115 h 58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88" h="589788">
                    <a:moveTo>
                      <a:pt x="588931" y="464115"/>
                    </a:moveTo>
                    <a:cubicBezTo>
                      <a:pt x="588931" y="395192"/>
                      <a:pt x="533038" y="339300"/>
                      <a:pt x="464115" y="339300"/>
                    </a:cubicBezTo>
                    <a:cubicBezTo>
                      <a:pt x="405822" y="339300"/>
                      <a:pt x="353016" y="315297"/>
                      <a:pt x="314611" y="276892"/>
                    </a:cubicBezTo>
                    <a:cubicBezTo>
                      <a:pt x="276206" y="238487"/>
                      <a:pt x="252203" y="185680"/>
                      <a:pt x="252203" y="127387"/>
                    </a:cubicBezTo>
                    <a:cubicBezTo>
                      <a:pt x="252203" y="58464"/>
                      <a:pt x="196310" y="2572"/>
                      <a:pt x="127387" y="2572"/>
                    </a:cubicBezTo>
                    <a:cubicBezTo>
                      <a:pt x="58464" y="2572"/>
                      <a:pt x="2572" y="58464"/>
                      <a:pt x="2572" y="127387"/>
                    </a:cubicBezTo>
                    <a:cubicBezTo>
                      <a:pt x="2572" y="254260"/>
                      <a:pt x="54350" y="369818"/>
                      <a:pt x="138017" y="453485"/>
                    </a:cubicBezTo>
                    <a:cubicBezTo>
                      <a:pt x="221685" y="537153"/>
                      <a:pt x="336899" y="588931"/>
                      <a:pt x="464115" y="588931"/>
                    </a:cubicBezTo>
                    <a:cubicBezTo>
                      <a:pt x="533038" y="588931"/>
                      <a:pt x="588931" y="533038"/>
                      <a:pt x="588931" y="464115"/>
                    </a:cubicBezTo>
                    <a:close/>
                  </a:path>
                </a:pathLst>
              </a:custGeom>
              <a:solidFill>
                <a:srgbClr val="829CBA"/>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66" name="Freihandform: Form 65">
                <a:extLst>
                  <a:ext uri="{FF2B5EF4-FFF2-40B4-BE49-F238E27FC236}">
                    <a16:creationId xmlns:a16="http://schemas.microsoft.com/office/drawing/2014/main" id="{28D23961-BCF9-4912-AD50-042B711A8ECE}"/>
                  </a:ext>
                </a:extLst>
              </p:cNvPr>
              <p:cNvSpPr/>
              <p:nvPr/>
            </p:nvSpPr>
            <p:spPr>
              <a:xfrm>
                <a:off x="4319607" y="4863179"/>
                <a:ext cx="565785" cy="946404"/>
              </a:xfrm>
              <a:custGeom>
                <a:avLst/>
                <a:gdLst>
                  <a:gd name="connsiteX0" fmla="*/ 189452 w 565785"/>
                  <a:gd name="connsiteY0" fmla="*/ 853649 h 946404"/>
                  <a:gd name="connsiteX1" fmla="*/ 189452 w 565785"/>
                  <a:gd name="connsiteY1" fmla="*/ 470287 h 946404"/>
                  <a:gd name="connsiteX2" fmla="*/ 272091 w 565785"/>
                  <a:gd name="connsiteY2" fmla="*/ 272091 h 946404"/>
                  <a:gd name="connsiteX3" fmla="*/ 470287 w 565785"/>
                  <a:gd name="connsiteY3" fmla="*/ 189452 h 946404"/>
                  <a:gd name="connsiteX4" fmla="*/ 563899 w 565785"/>
                  <a:gd name="connsiteY4" fmla="*/ 95840 h 946404"/>
                  <a:gd name="connsiteX5" fmla="*/ 469944 w 565785"/>
                  <a:gd name="connsiteY5" fmla="*/ 2572 h 946404"/>
                  <a:gd name="connsiteX6" fmla="*/ 139732 w 565785"/>
                  <a:gd name="connsiteY6" fmla="*/ 139732 h 946404"/>
                  <a:gd name="connsiteX7" fmla="*/ 2572 w 565785"/>
                  <a:gd name="connsiteY7" fmla="*/ 469945 h 946404"/>
                  <a:gd name="connsiteX8" fmla="*/ 2572 w 565785"/>
                  <a:gd name="connsiteY8" fmla="*/ 853307 h 946404"/>
                  <a:gd name="connsiteX9" fmla="*/ 96183 w 565785"/>
                  <a:gd name="connsiteY9" fmla="*/ 946918 h 946404"/>
                  <a:gd name="connsiteX10" fmla="*/ 189452 w 565785"/>
                  <a:gd name="connsiteY10" fmla="*/ 853649 h 94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5785" h="946404">
                    <a:moveTo>
                      <a:pt x="189452" y="853649"/>
                    </a:moveTo>
                    <a:lnTo>
                      <a:pt x="189452" y="470287"/>
                    </a:lnTo>
                    <a:cubicBezTo>
                      <a:pt x="189452" y="393135"/>
                      <a:pt x="220999" y="323183"/>
                      <a:pt x="272091" y="272091"/>
                    </a:cubicBezTo>
                    <a:cubicBezTo>
                      <a:pt x="322840" y="221342"/>
                      <a:pt x="393135" y="189452"/>
                      <a:pt x="470287" y="189452"/>
                    </a:cubicBezTo>
                    <a:cubicBezTo>
                      <a:pt x="522065" y="189452"/>
                      <a:pt x="563899" y="147619"/>
                      <a:pt x="563899" y="95840"/>
                    </a:cubicBezTo>
                    <a:cubicBezTo>
                      <a:pt x="563899" y="44063"/>
                      <a:pt x="521379" y="2572"/>
                      <a:pt x="469944" y="2572"/>
                    </a:cubicBezTo>
                    <a:cubicBezTo>
                      <a:pt x="341357" y="2572"/>
                      <a:pt x="224428" y="55036"/>
                      <a:pt x="139732" y="139732"/>
                    </a:cubicBezTo>
                    <a:cubicBezTo>
                      <a:pt x="55035" y="224428"/>
                      <a:pt x="2572" y="341357"/>
                      <a:pt x="2572" y="469945"/>
                    </a:cubicBezTo>
                    <a:lnTo>
                      <a:pt x="2572" y="853307"/>
                    </a:lnTo>
                    <a:cubicBezTo>
                      <a:pt x="2572" y="905084"/>
                      <a:pt x="44406" y="946918"/>
                      <a:pt x="96183" y="946918"/>
                    </a:cubicBezTo>
                    <a:cubicBezTo>
                      <a:pt x="147961" y="946918"/>
                      <a:pt x="189452" y="905428"/>
                      <a:pt x="189452" y="853649"/>
                    </a:cubicBezTo>
                    <a:close/>
                  </a:path>
                </a:pathLst>
              </a:custGeom>
              <a:solidFill>
                <a:srgbClr val="0A1832"/>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67" name="Freihandform: Form 66">
                <a:extLst>
                  <a:ext uri="{FF2B5EF4-FFF2-40B4-BE49-F238E27FC236}">
                    <a16:creationId xmlns:a16="http://schemas.microsoft.com/office/drawing/2014/main" id="{E8C33521-E18F-4594-ABD8-9CDD4E217FC9}"/>
                  </a:ext>
                </a:extLst>
              </p:cNvPr>
              <p:cNvSpPr/>
              <p:nvPr/>
            </p:nvSpPr>
            <p:spPr>
              <a:xfrm>
                <a:off x="4287717" y="4831975"/>
                <a:ext cx="627507" cy="627507"/>
              </a:xfrm>
              <a:custGeom>
                <a:avLst/>
                <a:gdLst>
                  <a:gd name="connsiteX0" fmla="*/ 252203 w 627507"/>
                  <a:gd name="connsiteY0" fmla="*/ 501491 h 627507"/>
                  <a:gd name="connsiteX1" fmla="*/ 325583 w 627507"/>
                  <a:gd name="connsiteY1" fmla="*/ 325583 h 627507"/>
                  <a:gd name="connsiteX2" fmla="*/ 501491 w 627507"/>
                  <a:gd name="connsiteY2" fmla="*/ 252203 h 627507"/>
                  <a:gd name="connsiteX3" fmla="*/ 626307 w 627507"/>
                  <a:gd name="connsiteY3" fmla="*/ 127387 h 627507"/>
                  <a:gd name="connsiteX4" fmla="*/ 501491 w 627507"/>
                  <a:gd name="connsiteY4" fmla="*/ 2572 h 627507"/>
                  <a:gd name="connsiteX5" fmla="*/ 148990 w 627507"/>
                  <a:gd name="connsiteY5" fmla="*/ 148990 h 627507"/>
                  <a:gd name="connsiteX6" fmla="*/ 2572 w 627507"/>
                  <a:gd name="connsiteY6" fmla="*/ 501491 h 627507"/>
                  <a:gd name="connsiteX7" fmla="*/ 127387 w 627507"/>
                  <a:gd name="connsiteY7" fmla="*/ 626307 h 627507"/>
                  <a:gd name="connsiteX8" fmla="*/ 252203 w 627507"/>
                  <a:gd name="connsiteY8" fmla="*/ 501491 h 62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7507" h="627507">
                    <a:moveTo>
                      <a:pt x="252203" y="501491"/>
                    </a:moveTo>
                    <a:cubicBezTo>
                      <a:pt x="252203" y="432911"/>
                      <a:pt x="280321" y="370846"/>
                      <a:pt x="325583" y="325583"/>
                    </a:cubicBezTo>
                    <a:cubicBezTo>
                      <a:pt x="370846" y="280321"/>
                      <a:pt x="433254" y="252203"/>
                      <a:pt x="501491" y="252203"/>
                    </a:cubicBezTo>
                    <a:cubicBezTo>
                      <a:pt x="570414" y="252203"/>
                      <a:pt x="626307" y="196310"/>
                      <a:pt x="626307" y="127387"/>
                    </a:cubicBezTo>
                    <a:cubicBezTo>
                      <a:pt x="626307" y="58464"/>
                      <a:pt x="570414" y="2572"/>
                      <a:pt x="501491" y="2572"/>
                    </a:cubicBezTo>
                    <a:cubicBezTo>
                      <a:pt x="364331" y="2572"/>
                      <a:pt x="239516" y="58807"/>
                      <a:pt x="148990" y="148990"/>
                    </a:cubicBezTo>
                    <a:cubicBezTo>
                      <a:pt x="58807" y="239173"/>
                      <a:pt x="2572" y="363988"/>
                      <a:pt x="2572" y="501491"/>
                    </a:cubicBezTo>
                    <a:cubicBezTo>
                      <a:pt x="2572" y="570414"/>
                      <a:pt x="58464" y="626307"/>
                      <a:pt x="127387" y="626307"/>
                    </a:cubicBezTo>
                    <a:cubicBezTo>
                      <a:pt x="196310" y="626307"/>
                      <a:pt x="252203" y="570071"/>
                      <a:pt x="252203" y="501491"/>
                    </a:cubicBezTo>
                    <a:close/>
                  </a:path>
                </a:pathLst>
              </a:custGeom>
              <a:solidFill>
                <a:srgbClr val="8797A3">
                  <a:lumMod val="60000"/>
                  <a:lumOff val="4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68" name="Freihandform: Form 67">
                <a:extLst>
                  <a:ext uri="{FF2B5EF4-FFF2-40B4-BE49-F238E27FC236}">
                    <a16:creationId xmlns:a16="http://schemas.microsoft.com/office/drawing/2014/main" id="{698A37FD-A350-48FE-A16F-3CBB46D7F411}"/>
                  </a:ext>
                </a:extLst>
              </p:cNvPr>
              <p:cNvSpPr/>
              <p:nvPr/>
            </p:nvSpPr>
            <p:spPr>
              <a:xfrm>
                <a:off x="2501208" y="916400"/>
                <a:ext cx="644652" cy="466344"/>
              </a:xfrm>
              <a:custGeom>
                <a:avLst/>
                <a:gdLst>
                  <a:gd name="connsiteX0" fmla="*/ 642080 w 644652"/>
                  <a:gd name="connsiteY0" fmla="*/ 199396 h 466344"/>
                  <a:gd name="connsiteX1" fmla="*/ 407880 w 644652"/>
                  <a:gd name="connsiteY1" fmla="*/ 2572 h 466344"/>
                  <a:gd name="connsiteX2" fmla="*/ 407880 w 644652"/>
                  <a:gd name="connsiteY2" fmla="*/ 85554 h 466344"/>
                  <a:gd name="connsiteX3" fmla="*/ 230257 w 644652"/>
                  <a:gd name="connsiteY3" fmla="*/ 85554 h 466344"/>
                  <a:gd name="connsiteX4" fmla="*/ 2572 w 644652"/>
                  <a:gd name="connsiteY4" fmla="*/ 313239 h 466344"/>
                  <a:gd name="connsiteX5" fmla="*/ 2572 w 644652"/>
                  <a:gd name="connsiteY5" fmla="*/ 465830 h 466344"/>
                  <a:gd name="connsiteX6" fmla="*/ 155162 w 644652"/>
                  <a:gd name="connsiteY6" fmla="*/ 313239 h 466344"/>
                  <a:gd name="connsiteX7" fmla="*/ 408223 w 644652"/>
                  <a:gd name="connsiteY7" fmla="*/ 313239 h 466344"/>
                  <a:gd name="connsiteX8" fmla="*/ 408223 w 644652"/>
                  <a:gd name="connsiteY8" fmla="*/ 396221 h 466344"/>
                  <a:gd name="connsiteX9" fmla="*/ 642080 w 644652"/>
                  <a:gd name="connsiteY9" fmla="*/ 199396 h 46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652" h="466344">
                    <a:moveTo>
                      <a:pt x="642080" y="199396"/>
                    </a:moveTo>
                    <a:lnTo>
                      <a:pt x="407880" y="2572"/>
                    </a:lnTo>
                    <a:lnTo>
                      <a:pt x="407880" y="85554"/>
                    </a:lnTo>
                    <a:lnTo>
                      <a:pt x="230257" y="85554"/>
                    </a:lnTo>
                    <a:cubicBezTo>
                      <a:pt x="105099" y="85554"/>
                      <a:pt x="2572" y="188081"/>
                      <a:pt x="2572" y="313239"/>
                    </a:cubicBezTo>
                    <a:lnTo>
                      <a:pt x="2572" y="465830"/>
                    </a:lnTo>
                    <a:cubicBezTo>
                      <a:pt x="2572" y="381819"/>
                      <a:pt x="71152" y="313239"/>
                      <a:pt x="155162" y="313239"/>
                    </a:cubicBezTo>
                    <a:lnTo>
                      <a:pt x="408223" y="313239"/>
                    </a:lnTo>
                    <a:lnTo>
                      <a:pt x="408223" y="396221"/>
                    </a:lnTo>
                    <a:lnTo>
                      <a:pt x="642080" y="199396"/>
                    </a:lnTo>
                    <a:close/>
                  </a:path>
                </a:pathLst>
              </a:custGeom>
              <a:solidFill>
                <a:srgbClr val="14316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69" name="Freihandform: Form 68">
                <a:extLst>
                  <a:ext uri="{FF2B5EF4-FFF2-40B4-BE49-F238E27FC236}">
                    <a16:creationId xmlns:a16="http://schemas.microsoft.com/office/drawing/2014/main" id="{40B2AB16-F45F-480B-BA78-C02067B2214F}"/>
                  </a:ext>
                </a:extLst>
              </p:cNvPr>
              <p:cNvSpPr/>
              <p:nvPr/>
            </p:nvSpPr>
            <p:spPr>
              <a:xfrm>
                <a:off x="2467261" y="2861672"/>
                <a:ext cx="377190" cy="154305"/>
              </a:xfrm>
              <a:custGeom>
                <a:avLst/>
                <a:gdLst>
                  <a:gd name="connsiteX0" fmla="*/ 301923 w 377190"/>
                  <a:gd name="connsiteY0" fmla="*/ 152076 h 154305"/>
                  <a:gd name="connsiteX1" fmla="*/ 376676 w 377190"/>
                  <a:gd name="connsiteY1" fmla="*/ 77324 h 154305"/>
                  <a:gd name="connsiteX2" fmla="*/ 376676 w 377190"/>
                  <a:gd name="connsiteY2" fmla="*/ 77324 h 154305"/>
                  <a:gd name="connsiteX3" fmla="*/ 301923 w 377190"/>
                  <a:gd name="connsiteY3" fmla="*/ 2572 h 154305"/>
                  <a:gd name="connsiteX4" fmla="*/ 77324 w 377190"/>
                  <a:gd name="connsiteY4" fmla="*/ 2572 h 154305"/>
                  <a:gd name="connsiteX5" fmla="*/ 2572 w 377190"/>
                  <a:gd name="connsiteY5" fmla="*/ 77324 h 154305"/>
                  <a:gd name="connsiteX6" fmla="*/ 2572 w 377190"/>
                  <a:gd name="connsiteY6" fmla="*/ 77324 h 154305"/>
                  <a:gd name="connsiteX7" fmla="*/ 77324 w 377190"/>
                  <a:gd name="connsiteY7" fmla="*/ 152076 h 154305"/>
                  <a:gd name="connsiteX8" fmla="*/ 301923 w 377190"/>
                  <a:gd name="connsiteY8" fmla="*/ 152076 h 15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190" h="154305">
                    <a:moveTo>
                      <a:pt x="301923" y="152076"/>
                    </a:moveTo>
                    <a:cubicBezTo>
                      <a:pt x="343071" y="152076"/>
                      <a:pt x="376676" y="118472"/>
                      <a:pt x="376676" y="77324"/>
                    </a:cubicBezTo>
                    <a:lnTo>
                      <a:pt x="376676" y="77324"/>
                    </a:lnTo>
                    <a:cubicBezTo>
                      <a:pt x="376676" y="36176"/>
                      <a:pt x="343071" y="2572"/>
                      <a:pt x="301923" y="2572"/>
                    </a:cubicBezTo>
                    <a:lnTo>
                      <a:pt x="77324" y="2572"/>
                    </a:lnTo>
                    <a:cubicBezTo>
                      <a:pt x="36176" y="2572"/>
                      <a:pt x="2572" y="36176"/>
                      <a:pt x="2572" y="77324"/>
                    </a:cubicBezTo>
                    <a:lnTo>
                      <a:pt x="2572" y="77324"/>
                    </a:lnTo>
                    <a:cubicBezTo>
                      <a:pt x="2572" y="118472"/>
                      <a:pt x="36176" y="152076"/>
                      <a:pt x="77324" y="152076"/>
                    </a:cubicBezTo>
                    <a:lnTo>
                      <a:pt x="301923" y="152076"/>
                    </a:lnTo>
                    <a:close/>
                  </a:path>
                </a:pathLst>
              </a:custGeom>
              <a:solidFill>
                <a:srgbClr val="829CBA"/>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70" name="Freihandform: Form 69">
                <a:extLst>
                  <a:ext uri="{FF2B5EF4-FFF2-40B4-BE49-F238E27FC236}">
                    <a16:creationId xmlns:a16="http://schemas.microsoft.com/office/drawing/2014/main" id="{9A417948-7C05-44C1-AA90-3B644B277CFA}"/>
                  </a:ext>
                </a:extLst>
              </p:cNvPr>
              <p:cNvSpPr/>
              <p:nvPr/>
            </p:nvSpPr>
            <p:spPr>
              <a:xfrm>
                <a:off x="2892457" y="2861672"/>
                <a:ext cx="192024" cy="154305"/>
              </a:xfrm>
              <a:custGeom>
                <a:avLst/>
                <a:gdLst>
                  <a:gd name="connsiteX0" fmla="*/ 114700 w 192024"/>
                  <a:gd name="connsiteY0" fmla="*/ 152076 h 154305"/>
                  <a:gd name="connsiteX1" fmla="*/ 189452 w 192024"/>
                  <a:gd name="connsiteY1" fmla="*/ 77324 h 154305"/>
                  <a:gd name="connsiteX2" fmla="*/ 189452 w 192024"/>
                  <a:gd name="connsiteY2" fmla="*/ 77324 h 154305"/>
                  <a:gd name="connsiteX3" fmla="*/ 114700 w 192024"/>
                  <a:gd name="connsiteY3" fmla="*/ 2572 h 154305"/>
                  <a:gd name="connsiteX4" fmla="*/ 77324 w 192024"/>
                  <a:gd name="connsiteY4" fmla="*/ 2572 h 154305"/>
                  <a:gd name="connsiteX5" fmla="*/ 2572 w 192024"/>
                  <a:gd name="connsiteY5" fmla="*/ 77324 h 154305"/>
                  <a:gd name="connsiteX6" fmla="*/ 2572 w 192024"/>
                  <a:gd name="connsiteY6" fmla="*/ 77324 h 154305"/>
                  <a:gd name="connsiteX7" fmla="*/ 77324 w 192024"/>
                  <a:gd name="connsiteY7" fmla="*/ 152076 h 154305"/>
                  <a:gd name="connsiteX8" fmla="*/ 114700 w 192024"/>
                  <a:gd name="connsiteY8" fmla="*/ 152076 h 15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024" h="154305">
                    <a:moveTo>
                      <a:pt x="114700" y="152076"/>
                    </a:moveTo>
                    <a:cubicBezTo>
                      <a:pt x="155848" y="152076"/>
                      <a:pt x="189452" y="118472"/>
                      <a:pt x="189452" y="77324"/>
                    </a:cubicBezTo>
                    <a:lnTo>
                      <a:pt x="189452" y="77324"/>
                    </a:lnTo>
                    <a:cubicBezTo>
                      <a:pt x="189452" y="36176"/>
                      <a:pt x="155848" y="2572"/>
                      <a:pt x="114700" y="2572"/>
                    </a:cubicBezTo>
                    <a:lnTo>
                      <a:pt x="77324" y="2572"/>
                    </a:lnTo>
                    <a:cubicBezTo>
                      <a:pt x="36176" y="2572"/>
                      <a:pt x="2572" y="36176"/>
                      <a:pt x="2572" y="77324"/>
                    </a:cubicBezTo>
                    <a:lnTo>
                      <a:pt x="2572" y="77324"/>
                    </a:lnTo>
                    <a:cubicBezTo>
                      <a:pt x="2572" y="118472"/>
                      <a:pt x="36176" y="152076"/>
                      <a:pt x="77324" y="152076"/>
                    </a:cubicBezTo>
                    <a:lnTo>
                      <a:pt x="114700" y="152076"/>
                    </a:lnTo>
                    <a:close/>
                  </a:path>
                </a:pathLst>
              </a:custGeom>
              <a:solidFill>
                <a:srgbClr val="829CBA"/>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71" name="Freihandform: Form 70">
                <a:extLst>
                  <a:ext uri="{FF2B5EF4-FFF2-40B4-BE49-F238E27FC236}">
                    <a16:creationId xmlns:a16="http://schemas.microsoft.com/office/drawing/2014/main" id="{9AC08D3D-4C2A-40C5-836D-1F8F50DF8F0E}"/>
                  </a:ext>
                </a:extLst>
              </p:cNvPr>
              <p:cNvSpPr/>
              <p:nvPr/>
            </p:nvSpPr>
            <p:spPr>
              <a:xfrm>
                <a:off x="7804499" y="4457528"/>
                <a:ext cx="627507" cy="627507"/>
              </a:xfrm>
              <a:custGeom>
                <a:avLst/>
                <a:gdLst>
                  <a:gd name="connsiteX0" fmla="*/ 479888 w 627507"/>
                  <a:gd name="connsiteY0" fmla="*/ 479889 h 627507"/>
                  <a:gd name="connsiteX1" fmla="*/ 626307 w 627507"/>
                  <a:gd name="connsiteY1" fmla="*/ 127387 h 627507"/>
                  <a:gd name="connsiteX2" fmla="*/ 501491 w 627507"/>
                  <a:gd name="connsiteY2" fmla="*/ 2572 h 627507"/>
                  <a:gd name="connsiteX3" fmla="*/ 376676 w 627507"/>
                  <a:gd name="connsiteY3" fmla="*/ 127387 h 627507"/>
                  <a:gd name="connsiteX4" fmla="*/ 303295 w 627507"/>
                  <a:gd name="connsiteY4" fmla="*/ 303295 h 627507"/>
                  <a:gd name="connsiteX5" fmla="*/ 127387 w 627507"/>
                  <a:gd name="connsiteY5" fmla="*/ 376676 h 627507"/>
                  <a:gd name="connsiteX6" fmla="*/ 2572 w 627507"/>
                  <a:gd name="connsiteY6" fmla="*/ 501491 h 627507"/>
                  <a:gd name="connsiteX7" fmla="*/ 127387 w 627507"/>
                  <a:gd name="connsiteY7" fmla="*/ 626307 h 627507"/>
                  <a:gd name="connsiteX8" fmla="*/ 479888 w 627507"/>
                  <a:gd name="connsiteY8" fmla="*/ 479889 h 62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7507" h="627507">
                    <a:moveTo>
                      <a:pt x="479888" y="479889"/>
                    </a:moveTo>
                    <a:cubicBezTo>
                      <a:pt x="570071" y="389706"/>
                      <a:pt x="626307" y="264890"/>
                      <a:pt x="626307" y="127387"/>
                    </a:cubicBezTo>
                    <a:cubicBezTo>
                      <a:pt x="626307" y="58465"/>
                      <a:pt x="570415" y="2572"/>
                      <a:pt x="501491" y="2572"/>
                    </a:cubicBezTo>
                    <a:cubicBezTo>
                      <a:pt x="432568" y="2572"/>
                      <a:pt x="376676" y="58465"/>
                      <a:pt x="376676" y="127387"/>
                    </a:cubicBezTo>
                    <a:cubicBezTo>
                      <a:pt x="376676" y="195967"/>
                      <a:pt x="348558" y="258032"/>
                      <a:pt x="303295" y="303295"/>
                    </a:cubicBezTo>
                    <a:cubicBezTo>
                      <a:pt x="258032" y="348558"/>
                      <a:pt x="195625" y="376676"/>
                      <a:pt x="127387" y="376676"/>
                    </a:cubicBezTo>
                    <a:cubicBezTo>
                      <a:pt x="58465" y="376676"/>
                      <a:pt x="2572" y="432568"/>
                      <a:pt x="2572" y="501491"/>
                    </a:cubicBezTo>
                    <a:cubicBezTo>
                      <a:pt x="2572" y="570415"/>
                      <a:pt x="58465" y="626307"/>
                      <a:pt x="127387" y="626307"/>
                    </a:cubicBezTo>
                    <a:cubicBezTo>
                      <a:pt x="264890" y="626307"/>
                      <a:pt x="389363" y="570415"/>
                      <a:pt x="479888" y="479889"/>
                    </a:cubicBezTo>
                    <a:close/>
                  </a:path>
                </a:pathLst>
              </a:custGeom>
              <a:solidFill>
                <a:srgbClr val="8797A3">
                  <a:lumMod val="60000"/>
                  <a:lumOff val="4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72" name="Freihandform: Form 71">
                <a:extLst>
                  <a:ext uri="{FF2B5EF4-FFF2-40B4-BE49-F238E27FC236}">
                    <a16:creationId xmlns:a16="http://schemas.microsoft.com/office/drawing/2014/main" id="{50C550CA-7010-4666-ABB4-AE95B3E1A553}"/>
                  </a:ext>
                </a:extLst>
              </p:cNvPr>
              <p:cNvSpPr/>
              <p:nvPr/>
            </p:nvSpPr>
            <p:spPr>
              <a:xfrm>
                <a:off x="8357659" y="4100912"/>
                <a:ext cx="510921" cy="500634"/>
              </a:xfrm>
              <a:custGeom>
                <a:avLst/>
                <a:gdLst>
                  <a:gd name="connsiteX0" fmla="*/ 31313 w 510921"/>
                  <a:gd name="connsiteY0" fmla="*/ 491890 h 500634"/>
                  <a:gd name="connsiteX1" fmla="*/ 296031 w 510921"/>
                  <a:gd name="connsiteY1" fmla="*/ 33433 h 500634"/>
                  <a:gd name="connsiteX2" fmla="*/ 495600 w 510921"/>
                  <a:gd name="connsiteY2" fmla="*/ 33433 h 500634"/>
                  <a:gd name="connsiteX3" fmla="*/ 511030 w 510921"/>
                  <a:gd name="connsiteY3" fmla="*/ 18002 h 500634"/>
                  <a:gd name="connsiteX4" fmla="*/ 495600 w 510921"/>
                  <a:gd name="connsiteY4" fmla="*/ 2572 h 500634"/>
                  <a:gd name="connsiteX5" fmla="*/ 278201 w 510921"/>
                  <a:gd name="connsiteY5" fmla="*/ 2572 h 500634"/>
                  <a:gd name="connsiteX6" fmla="*/ 4566 w 510921"/>
                  <a:gd name="connsiteY6" fmla="*/ 476803 h 500634"/>
                  <a:gd name="connsiteX7" fmla="*/ 10396 w 510921"/>
                  <a:gd name="connsiteY7" fmla="*/ 498062 h 500634"/>
                  <a:gd name="connsiteX8" fmla="*/ 31313 w 510921"/>
                  <a:gd name="connsiteY8" fmla="*/ 491890 h 500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921" h="500634">
                    <a:moveTo>
                      <a:pt x="31313" y="491890"/>
                    </a:moveTo>
                    <a:lnTo>
                      <a:pt x="296031" y="33433"/>
                    </a:lnTo>
                    <a:lnTo>
                      <a:pt x="495600" y="33433"/>
                    </a:lnTo>
                    <a:cubicBezTo>
                      <a:pt x="504172" y="33433"/>
                      <a:pt x="511030" y="26575"/>
                      <a:pt x="511030" y="18002"/>
                    </a:cubicBezTo>
                    <a:cubicBezTo>
                      <a:pt x="511030" y="9430"/>
                      <a:pt x="504172" y="2572"/>
                      <a:pt x="495600" y="2572"/>
                    </a:cubicBezTo>
                    <a:lnTo>
                      <a:pt x="278201" y="2572"/>
                    </a:lnTo>
                    <a:lnTo>
                      <a:pt x="4566" y="476803"/>
                    </a:lnTo>
                    <a:cubicBezTo>
                      <a:pt x="452" y="484346"/>
                      <a:pt x="2852" y="493605"/>
                      <a:pt x="10396" y="498062"/>
                    </a:cubicBezTo>
                    <a:cubicBezTo>
                      <a:pt x="17597" y="501835"/>
                      <a:pt x="26855" y="499434"/>
                      <a:pt x="31313" y="491890"/>
                    </a:cubicBezTo>
                    <a:close/>
                  </a:path>
                </a:pathLst>
              </a:custGeom>
              <a:solidFill>
                <a:srgbClr val="91083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73" name="Freihandform: Form 72">
                <a:extLst>
                  <a:ext uri="{FF2B5EF4-FFF2-40B4-BE49-F238E27FC236}">
                    <a16:creationId xmlns:a16="http://schemas.microsoft.com/office/drawing/2014/main" id="{44DAA414-05EE-4173-B15E-F31BF464D1C1}"/>
                  </a:ext>
                </a:extLst>
              </p:cNvPr>
              <p:cNvSpPr/>
              <p:nvPr/>
            </p:nvSpPr>
            <p:spPr>
              <a:xfrm>
                <a:off x="3844347" y="2288000"/>
                <a:ext cx="723519" cy="253746"/>
              </a:xfrm>
              <a:custGeom>
                <a:avLst/>
                <a:gdLst>
                  <a:gd name="connsiteX0" fmla="*/ 597846 w 723519"/>
                  <a:gd name="connsiteY0" fmla="*/ 252203 h 253746"/>
                  <a:gd name="connsiteX1" fmla="*/ 722662 w 723519"/>
                  <a:gd name="connsiteY1" fmla="*/ 127387 h 253746"/>
                  <a:gd name="connsiteX2" fmla="*/ 597846 w 723519"/>
                  <a:gd name="connsiteY2" fmla="*/ 2572 h 253746"/>
                  <a:gd name="connsiteX3" fmla="*/ 127387 w 723519"/>
                  <a:gd name="connsiteY3" fmla="*/ 2572 h 253746"/>
                  <a:gd name="connsiteX4" fmla="*/ 2572 w 723519"/>
                  <a:gd name="connsiteY4" fmla="*/ 127387 h 253746"/>
                  <a:gd name="connsiteX5" fmla="*/ 127387 w 723519"/>
                  <a:gd name="connsiteY5" fmla="*/ 252203 h 253746"/>
                  <a:gd name="connsiteX6" fmla="*/ 597846 w 723519"/>
                  <a:gd name="connsiteY6" fmla="*/ 252203 h 25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19" h="253746">
                    <a:moveTo>
                      <a:pt x="597846" y="252203"/>
                    </a:moveTo>
                    <a:cubicBezTo>
                      <a:pt x="666769" y="252203"/>
                      <a:pt x="722662" y="196310"/>
                      <a:pt x="722662" y="127387"/>
                    </a:cubicBezTo>
                    <a:cubicBezTo>
                      <a:pt x="722662" y="58464"/>
                      <a:pt x="666769" y="2572"/>
                      <a:pt x="597846" y="2572"/>
                    </a:cubicBezTo>
                    <a:lnTo>
                      <a:pt x="127387" y="2572"/>
                    </a:lnTo>
                    <a:cubicBezTo>
                      <a:pt x="58465" y="2572"/>
                      <a:pt x="2572" y="58464"/>
                      <a:pt x="2572" y="127387"/>
                    </a:cubicBezTo>
                    <a:cubicBezTo>
                      <a:pt x="2572" y="196310"/>
                      <a:pt x="58465" y="252203"/>
                      <a:pt x="127387" y="252203"/>
                    </a:cubicBezTo>
                    <a:lnTo>
                      <a:pt x="597846" y="252203"/>
                    </a:lnTo>
                    <a:close/>
                  </a:path>
                </a:pathLst>
              </a:custGeom>
              <a:solidFill>
                <a:srgbClr val="8797A3">
                  <a:lumMod val="60000"/>
                  <a:lumOff val="4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74" name="Freihandform: Form 73">
                <a:extLst>
                  <a:ext uri="{FF2B5EF4-FFF2-40B4-BE49-F238E27FC236}">
                    <a16:creationId xmlns:a16="http://schemas.microsoft.com/office/drawing/2014/main" id="{CD8AA988-AF54-4C44-A4E3-9914259D58FF}"/>
                  </a:ext>
                </a:extLst>
              </p:cNvPr>
              <p:cNvSpPr/>
              <p:nvPr/>
            </p:nvSpPr>
            <p:spPr>
              <a:xfrm>
                <a:off x="4079577" y="2287657"/>
                <a:ext cx="253746" cy="558927"/>
              </a:xfrm>
              <a:custGeom>
                <a:avLst/>
                <a:gdLst>
                  <a:gd name="connsiteX0" fmla="*/ 252203 w 253746"/>
                  <a:gd name="connsiteY0" fmla="*/ 434626 h 558927"/>
                  <a:gd name="connsiteX1" fmla="*/ 252203 w 253746"/>
                  <a:gd name="connsiteY1" fmla="*/ 127387 h 558927"/>
                  <a:gd name="connsiteX2" fmla="*/ 127387 w 253746"/>
                  <a:gd name="connsiteY2" fmla="*/ 2572 h 558927"/>
                  <a:gd name="connsiteX3" fmla="*/ 2572 w 253746"/>
                  <a:gd name="connsiteY3" fmla="*/ 127387 h 558927"/>
                  <a:gd name="connsiteX4" fmla="*/ 2572 w 253746"/>
                  <a:gd name="connsiteY4" fmla="*/ 434626 h 558927"/>
                  <a:gd name="connsiteX5" fmla="*/ 127387 w 253746"/>
                  <a:gd name="connsiteY5" fmla="*/ 559441 h 558927"/>
                  <a:gd name="connsiteX6" fmla="*/ 252203 w 253746"/>
                  <a:gd name="connsiteY6" fmla="*/ 434626 h 5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46" h="558927">
                    <a:moveTo>
                      <a:pt x="252203" y="434626"/>
                    </a:moveTo>
                    <a:lnTo>
                      <a:pt x="252203" y="127387"/>
                    </a:lnTo>
                    <a:cubicBezTo>
                      <a:pt x="252203" y="58464"/>
                      <a:pt x="196310" y="2572"/>
                      <a:pt x="127387" y="2572"/>
                    </a:cubicBezTo>
                    <a:cubicBezTo>
                      <a:pt x="58464" y="2572"/>
                      <a:pt x="2572" y="58464"/>
                      <a:pt x="2572" y="127387"/>
                    </a:cubicBezTo>
                    <a:lnTo>
                      <a:pt x="2572" y="434626"/>
                    </a:lnTo>
                    <a:cubicBezTo>
                      <a:pt x="2572" y="503549"/>
                      <a:pt x="58464" y="559441"/>
                      <a:pt x="127387" y="559441"/>
                    </a:cubicBezTo>
                    <a:cubicBezTo>
                      <a:pt x="196310" y="559441"/>
                      <a:pt x="252203" y="503549"/>
                      <a:pt x="252203" y="434626"/>
                    </a:cubicBezTo>
                    <a:close/>
                  </a:path>
                </a:pathLst>
              </a:custGeom>
              <a:solidFill>
                <a:srgbClr val="8797A3">
                  <a:lumMod val="60000"/>
                  <a:lumOff val="4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75" name="Freihandform: Form 74">
                <a:extLst>
                  <a:ext uri="{FF2B5EF4-FFF2-40B4-BE49-F238E27FC236}">
                    <a16:creationId xmlns:a16="http://schemas.microsoft.com/office/drawing/2014/main" id="{886526BC-74AF-43F5-B0C1-2D2B78B90803}"/>
                  </a:ext>
                </a:extLst>
              </p:cNvPr>
              <p:cNvSpPr/>
              <p:nvPr/>
            </p:nvSpPr>
            <p:spPr>
              <a:xfrm>
                <a:off x="3156833" y="2062092"/>
                <a:ext cx="510921" cy="500634"/>
              </a:xfrm>
              <a:custGeom>
                <a:avLst/>
                <a:gdLst>
                  <a:gd name="connsiteX0" fmla="*/ 235744 w 510921"/>
                  <a:gd name="connsiteY0" fmla="*/ 500057 h 500634"/>
                  <a:gd name="connsiteX1" fmla="*/ 509378 w 510921"/>
                  <a:gd name="connsiteY1" fmla="*/ 25826 h 500634"/>
                  <a:gd name="connsiteX2" fmla="*/ 503549 w 510921"/>
                  <a:gd name="connsiteY2" fmla="*/ 4566 h 500634"/>
                  <a:gd name="connsiteX3" fmla="*/ 482289 w 510921"/>
                  <a:gd name="connsiteY3" fmla="*/ 10396 h 500634"/>
                  <a:gd name="connsiteX4" fmla="*/ 217570 w 510921"/>
                  <a:gd name="connsiteY4" fmla="*/ 468853 h 500634"/>
                  <a:gd name="connsiteX5" fmla="*/ 18002 w 510921"/>
                  <a:gd name="connsiteY5" fmla="*/ 468853 h 500634"/>
                  <a:gd name="connsiteX6" fmla="*/ 2572 w 510921"/>
                  <a:gd name="connsiteY6" fmla="*/ 484283 h 500634"/>
                  <a:gd name="connsiteX7" fmla="*/ 18002 w 510921"/>
                  <a:gd name="connsiteY7" fmla="*/ 499714 h 500634"/>
                  <a:gd name="connsiteX8" fmla="*/ 235744 w 510921"/>
                  <a:gd name="connsiteY8" fmla="*/ 499714 h 500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921" h="500634">
                    <a:moveTo>
                      <a:pt x="235744" y="500057"/>
                    </a:moveTo>
                    <a:lnTo>
                      <a:pt x="509378" y="25826"/>
                    </a:lnTo>
                    <a:cubicBezTo>
                      <a:pt x="513493" y="18282"/>
                      <a:pt x="511093" y="9024"/>
                      <a:pt x="503549" y="4566"/>
                    </a:cubicBezTo>
                    <a:cubicBezTo>
                      <a:pt x="496005" y="452"/>
                      <a:pt x="486747" y="2852"/>
                      <a:pt x="482289" y="10396"/>
                    </a:cubicBezTo>
                    <a:lnTo>
                      <a:pt x="217570" y="468853"/>
                    </a:lnTo>
                    <a:lnTo>
                      <a:pt x="18002" y="468853"/>
                    </a:lnTo>
                    <a:cubicBezTo>
                      <a:pt x="9430" y="468853"/>
                      <a:pt x="2572" y="475711"/>
                      <a:pt x="2572" y="484283"/>
                    </a:cubicBezTo>
                    <a:cubicBezTo>
                      <a:pt x="2572" y="492856"/>
                      <a:pt x="9430" y="499714"/>
                      <a:pt x="18002" y="499714"/>
                    </a:cubicBezTo>
                    <a:lnTo>
                      <a:pt x="235744" y="499714"/>
                    </a:lnTo>
                    <a:close/>
                  </a:path>
                </a:pathLst>
              </a:custGeom>
              <a:solidFill>
                <a:srgbClr val="91083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E5E5D"/>
                  </a:solidFill>
                  <a:effectLst/>
                  <a:uLnTx/>
                  <a:uFillTx/>
                  <a:latin typeface="Trebuchet MS" panose="020B0603020202020204"/>
                </a:endParaRPr>
              </a:p>
            </p:txBody>
          </p:sp>
          <p:sp>
            <p:nvSpPr>
              <p:cNvPr id="76" name="Freihandform: Form 75">
                <a:extLst>
                  <a:ext uri="{FF2B5EF4-FFF2-40B4-BE49-F238E27FC236}">
                    <a16:creationId xmlns:a16="http://schemas.microsoft.com/office/drawing/2014/main" id="{01346B5E-A59D-406A-BCDA-D0D5E45CC1D6}"/>
                  </a:ext>
                </a:extLst>
              </p:cNvPr>
              <p:cNvSpPr/>
              <p:nvPr/>
            </p:nvSpPr>
            <p:spPr>
              <a:xfrm>
                <a:off x="3255245" y="4058393"/>
                <a:ext cx="713232" cy="377190"/>
              </a:xfrm>
              <a:custGeom>
                <a:avLst/>
                <a:gdLst>
                  <a:gd name="connsiteX0" fmla="*/ 524123 w 713232"/>
                  <a:gd name="connsiteY0" fmla="*/ 377018 h 377190"/>
                  <a:gd name="connsiteX1" fmla="*/ 711346 w 713232"/>
                  <a:gd name="connsiteY1" fmla="*/ 189795 h 377190"/>
                  <a:gd name="connsiteX2" fmla="*/ 524123 w 713232"/>
                  <a:gd name="connsiteY2" fmla="*/ 2572 h 377190"/>
                  <a:gd name="connsiteX3" fmla="*/ 189795 w 713232"/>
                  <a:gd name="connsiteY3" fmla="*/ 2572 h 377190"/>
                  <a:gd name="connsiteX4" fmla="*/ 2572 w 713232"/>
                  <a:gd name="connsiteY4" fmla="*/ 189795 h 377190"/>
                  <a:gd name="connsiteX5" fmla="*/ 189795 w 713232"/>
                  <a:gd name="connsiteY5" fmla="*/ 377018 h 377190"/>
                  <a:gd name="connsiteX6" fmla="*/ 524123 w 713232"/>
                  <a:gd name="connsiteY6" fmla="*/ 377018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232" h="377190">
                    <a:moveTo>
                      <a:pt x="524123" y="377018"/>
                    </a:moveTo>
                    <a:cubicBezTo>
                      <a:pt x="626993" y="377018"/>
                      <a:pt x="711346" y="293008"/>
                      <a:pt x="711346" y="189795"/>
                    </a:cubicBezTo>
                    <a:cubicBezTo>
                      <a:pt x="711346" y="86925"/>
                      <a:pt x="627336" y="2572"/>
                      <a:pt x="524123" y="2572"/>
                    </a:cubicBezTo>
                    <a:lnTo>
                      <a:pt x="189795" y="2572"/>
                    </a:lnTo>
                    <a:cubicBezTo>
                      <a:pt x="86925" y="2572"/>
                      <a:pt x="2572" y="86582"/>
                      <a:pt x="2572" y="189795"/>
                    </a:cubicBezTo>
                    <a:cubicBezTo>
                      <a:pt x="2572" y="292665"/>
                      <a:pt x="86582" y="377018"/>
                      <a:pt x="189795" y="377018"/>
                    </a:cubicBezTo>
                    <a:lnTo>
                      <a:pt x="524123" y="377018"/>
                    </a:lnTo>
                    <a:close/>
                  </a:path>
                </a:pathLst>
              </a:custGeom>
              <a:solidFill>
                <a:srgbClr val="8797A3">
                  <a:lumMod val="60000"/>
                  <a:lumOff val="4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77" name="Freihandform: Form 76">
                <a:extLst>
                  <a:ext uri="{FF2B5EF4-FFF2-40B4-BE49-F238E27FC236}">
                    <a16:creationId xmlns:a16="http://schemas.microsoft.com/office/drawing/2014/main" id="{FA928A26-C16E-48E7-920F-1C5AD0146078}"/>
                  </a:ext>
                </a:extLst>
              </p:cNvPr>
              <p:cNvSpPr/>
              <p:nvPr/>
            </p:nvSpPr>
            <p:spPr>
              <a:xfrm>
                <a:off x="4429335" y="3790245"/>
                <a:ext cx="34290" cy="432054"/>
              </a:xfrm>
              <a:custGeom>
                <a:avLst/>
                <a:gdLst>
                  <a:gd name="connsiteX0" fmla="*/ 33433 w 34290"/>
                  <a:gd name="connsiteY0" fmla="*/ 416795 h 432054"/>
                  <a:gd name="connsiteX1" fmla="*/ 33433 w 34290"/>
                  <a:gd name="connsiteY1" fmla="*/ 18002 h 432054"/>
                  <a:gd name="connsiteX2" fmla="*/ 18002 w 34290"/>
                  <a:gd name="connsiteY2" fmla="*/ 2572 h 432054"/>
                  <a:gd name="connsiteX3" fmla="*/ 2572 w 34290"/>
                  <a:gd name="connsiteY3" fmla="*/ 18002 h 432054"/>
                  <a:gd name="connsiteX4" fmla="*/ 2572 w 34290"/>
                  <a:gd name="connsiteY4" fmla="*/ 416795 h 432054"/>
                  <a:gd name="connsiteX5" fmla="*/ 18002 w 34290"/>
                  <a:gd name="connsiteY5" fmla="*/ 432226 h 432054"/>
                  <a:gd name="connsiteX6" fmla="*/ 33433 w 34290"/>
                  <a:gd name="connsiteY6" fmla="*/ 416795 h 43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 h="432054">
                    <a:moveTo>
                      <a:pt x="33433" y="416795"/>
                    </a:moveTo>
                    <a:lnTo>
                      <a:pt x="33433" y="18002"/>
                    </a:lnTo>
                    <a:cubicBezTo>
                      <a:pt x="33433" y="9430"/>
                      <a:pt x="26575" y="2572"/>
                      <a:pt x="18002" y="2572"/>
                    </a:cubicBezTo>
                    <a:cubicBezTo>
                      <a:pt x="9430" y="2572"/>
                      <a:pt x="2572" y="9430"/>
                      <a:pt x="2572" y="18002"/>
                    </a:cubicBezTo>
                    <a:lnTo>
                      <a:pt x="2572" y="416795"/>
                    </a:lnTo>
                    <a:cubicBezTo>
                      <a:pt x="2572" y="425368"/>
                      <a:pt x="9430" y="432226"/>
                      <a:pt x="18002" y="432226"/>
                    </a:cubicBezTo>
                    <a:cubicBezTo>
                      <a:pt x="26575" y="432226"/>
                      <a:pt x="33433" y="425368"/>
                      <a:pt x="33433" y="416795"/>
                    </a:cubicBezTo>
                    <a:close/>
                  </a:path>
                </a:pathLst>
              </a:custGeom>
              <a:solidFill>
                <a:srgbClr val="91083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78" name="Freihandform: Form 77">
                <a:extLst>
                  <a:ext uri="{FF2B5EF4-FFF2-40B4-BE49-F238E27FC236}">
                    <a16:creationId xmlns:a16="http://schemas.microsoft.com/office/drawing/2014/main" id="{AB4DC010-FA29-4D04-9197-A522A101B648}"/>
                  </a:ext>
                </a:extLst>
              </p:cNvPr>
              <p:cNvSpPr/>
              <p:nvPr/>
            </p:nvSpPr>
            <p:spPr>
              <a:xfrm>
                <a:off x="4079577" y="3285839"/>
                <a:ext cx="528066" cy="528066"/>
              </a:xfrm>
              <a:custGeom>
                <a:avLst/>
                <a:gdLst>
                  <a:gd name="connsiteX0" fmla="*/ 526180 w 528066"/>
                  <a:gd name="connsiteY0" fmla="*/ 401365 h 528066"/>
                  <a:gd name="connsiteX1" fmla="*/ 401364 w 528066"/>
                  <a:gd name="connsiteY1" fmla="*/ 276549 h 528066"/>
                  <a:gd name="connsiteX2" fmla="*/ 296094 w 528066"/>
                  <a:gd name="connsiteY2" fmla="*/ 232658 h 528066"/>
                  <a:gd name="connsiteX3" fmla="*/ 252203 w 528066"/>
                  <a:gd name="connsiteY3" fmla="*/ 127387 h 528066"/>
                  <a:gd name="connsiteX4" fmla="*/ 127387 w 528066"/>
                  <a:gd name="connsiteY4" fmla="*/ 2572 h 528066"/>
                  <a:gd name="connsiteX5" fmla="*/ 2572 w 528066"/>
                  <a:gd name="connsiteY5" fmla="*/ 127387 h 528066"/>
                  <a:gd name="connsiteX6" fmla="*/ 119501 w 528066"/>
                  <a:gd name="connsiteY6" fmla="*/ 409251 h 528066"/>
                  <a:gd name="connsiteX7" fmla="*/ 401364 w 528066"/>
                  <a:gd name="connsiteY7" fmla="*/ 526180 h 528066"/>
                  <a:gd name="connsiteX8" fmla="*/ 526180 w 528066"/>
                  <a:gd name="connsiteY8" fmla="*/ 401365 h 52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8066" h="528066">
                    <a:moveTo>
                      <a:pt x="526180" y="401365"/>
                    </a:moveTo>
                    <a:cubicBezTo>
                      <a:pt x="526180" y="332441"/>
                      <a:pt x="470287" y="276549"/>
                      <a:pt x="401364" y="276549"/>
                    </a:cubicBezTo>
                    <a:cubicBezTo>
                      <a:pt x="360559" y="276549"/>
                      <a:pt x="323183" y="259747"/>
                      <a:pt x="296094" y="232658"/>
                    </a:cubicBezTo>
                    <a:cubicBezTo>
                      <a:pt x="269005" y="205569"/>
                      <a:pt x="252203" y="168192"/>
                      <a:pt x="252203" y="127387"/>
                    </a:cubicBezTo>
                    <a:cubicBezTo>
                      <a:pt x="252203" y="58464"/>
                      <a:pt x="196310" y="2572"/>
                      <a:pt x="127387" y="2572"/>
                    </a:cubicBezTo>
                    <a:cubicBezTo>
                      <a:pt x="58464" y="2572"/>
                      <a:pt x="2572" y="58464"/>
                      <a:pt x="2572" y="127387"/>
                    </a:cubicBezTo>
                    <a:cubicBezTo>
                      <a:pt x="2572" y="237115"/>
                      <a:pt x="47492" y="336899"/>
                      <a:pt x="119501" y="409251"/>
                    </a:cubicBezTo>
                    <a:cubicBezTo>
                      <a:pt x="191853" y="481603"/>
                      <a:pt x="291294" y="526180"/>
                      <a:pt x="401364" y="526180"/>
                    </a:cubicBezTo>
                    <a:cubicBezTo>
                      <a:pt x="470287" y="526180"/>
                      <a:pt x="526180" y="470287"/>
                      <a:pt x="526180" y="401365"/>
                    </a:cubicBezTo>
                    <a:close/>
                  </a:path>
                </a:pathLst>
              </a:custGeom>
              <a:solidFill>
                <a:srgbClr val="8797A3">
                  <a:lumMod val="60000"/>
                  <a:lumOff val="4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79" name="Freihandform: Form 78">
                <a:extLst>
                  <a:ext uri="{FF2B5EF4-FFF2-40B4-BE49-F238E27FC236}">
                    <a16:creationId xmlns:a16="http://schemas.microsoft.com/office/drawing/2014/main" id="{AABDA535-7373-4326-A6BB-A23EF50B3C6D}"/>
                  </a:ext>
                </a:extLst>
              </p:cNvPr>
              <p:cNvSpPr/>
              <p:nvPr/>
            </p:nvSpPr>
            <p:spPr>
              <a:xfrm>
                <a:off x="3212382" y="838219"/>
                <a:ext cx="1357884" cy="1357884"/>
              </a:xfrm>
              <a:custGeom>
                <a:avLst/>
                <a:gdLst>
                  <a:gd name="connsiteX0" fmla="*/ 1157459 w 1357884"/>
                  <a:gd name="connsiteY0" fmla="*/ 1157459 h 1357884"/>
                  <a:gd name="connsiteX1" fmla="*/ 1355655 w 1357884"/>
                  <a:gd name="connsiteY1" fmla="*/ 679113 h 1357884"/>
                  <a:gd name="connsiteX2" fmla="*/ 1157459 w 1357884"/>
                  <a:gd name="connsiteY2" fmla="*/ 200768 h 1357884"/>
                  <a:gd name="connsiteX3" fmla="*/ 679113 w 1357884"/>
                  <a:gd name="connsiteY3" fmla="*/ 2572 h 1357884"/>
                  <a:gd name="connsiteX4" fmla="*/ 200768 w 1357884"/>
                  <a:gd name="connsiteY4" fmla="*/ 200768 h 1357884"/>
                  <a:gd name="connsiteX5" fmla="*/ 2572 w 1357884"/>
                  <a:gd name="connsiteY5" fmla="*/ 679113 h 1357884"/>
                  <a:gd name="connsiteX6" fmla="*/ 200768 w 1357884"/>
                  <a:gd name="connsiteY6" fmla="*/ 1157459 h 1357884"/>
                  <a:gd name="connsiteX7" fmla="*/ 679113 w 1357884"/>
                  <a:gd name="connsiteY7" fmla="*/ 1355655 h 1357884"/>
                  <a:gd name="connsiteX8" fmla="*/ 1157459 w 1357884"/>
                  <a:gd name="connsiteY8" fmla="*/ 1157459 h 1357884"/>
                  <a:gd name="connsiteX9" fmla="*/ 158591 w 1357884"/>
                  <a:gd name="connsiteY9" fmla="*/ 679113 h 1357884"/>
                  <a:gd name="connsiteX10" fmla="*/ 311182 w 1357884"/>
                  <a:gd name="connsiteY10" fmla="*/ 310839 h 1357884"/>
                  <a:gd name="connsiteX11" fmla="*/ 679456 w 1357884"/>
                  <a:gd name="connsiteY11" fmla="*/ 158248 h 1357884"/>
                  <a:gd name="connsiteX12" fmla="*/ 1047731 w 1357884"/>
                  <a:gd name="connsiteY12" fmla="*/ 310839 h 1357884"/>
                  <a:gd name="connsiteX13" fmla="*/ 1200321 w 1357884"/>
                  <a:gd name="connsiteY13" fmla="*/ 679113 h 1357884"/>
                  <a:gd name="connsiteX14" fmla="*/ 1047731 w 1357884"/>
                  <a:gd name="connsiteY14" fmla="*/ 1047388 h 1357884"/>
                  <a:gd name="connsiteX15" fmla="*/ 679456 w 1357884"/>
                  <a:gd name="connsiteY15" fmla="*/ 1199979 h 1357884"/>
                  <a:gd name="connsiteX16" fmla="*/ 311182 w 1357884"/>
                  <a:gd name="connsiteY16" fmla="*/ 1047388 h 1357884"/>
                  <a:gd name="connsiteX17" fmla="*/ 158591 w 1357884"/>
                  <a:gd name="connsiteY17" fmla="*/ 679113 h 135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57884" h="1357884">
                    <a:moveTo>
                      <a:pt x="1157459" y="1157459"/>
                    </a:moveTo>
                    <a:cubicBezTo>
                      <a:pt x="1279875" y="1035044"/>
                      <a:pt x="1355655" y="865994"/>
                      <a:pt x="1355655" y="679113"/>
                    </a:cubicBezTo>
                    <a:cubicBezTo>
                      <a:pt x="1355655" y="492233"/>
                      <a:pt x="1279875" y="323183"/>
                      <a:pt x="1157459" y="200768"/>
                    </a:cubicBezTo>
                    <a:cubicBezTo>
                      <a:pt x="1035044" y="78353"/>
                      <a:pt x="865994" y="2572"/>
                      <a:pt x="679113" y="2572"/>
                    </a:cubicBezTo>
                    <a:cubicBezTo>
                      <a:pt x="492233" y="2572"/>
                      <a:pt x="323183" y="78353"/>
                      <a:pt x="200768" y="200768"/>
                    </a:cubicBezTo>
                    <a:cubicBezTo>
                      <a:pt x="78353" y="323183"/>
                      <a:pt x="2572" y="492233"/>
                      <a:pt x="2572" y="679113"/>
                    </a:cubicBezTo>
                    <a:cubicBezTo>
                      <a:pt x="2572" y="865994"/>
                      <a:pt x="78353" y="1035044"/>
                      <a:pt x="200768" y="1157459"/>
                    </a:cubicBezTo>
                    <a:cubicBezTo>
                      <a:pt x="323183" y="1279874"/>
                      <a:pt x="492233" y="1355655"/>
                      <a:pt x="679113" y="1355655"/>
                    </a:cubicBezTo>
                    <a:cubicBezTo>
                      <a:pt x="865994" y="1355655"/>
                      <a:pt x="1035044" y="1279874"/>
                      <a:pt x="1157459" y="1157459"/>
                    </a:cubicBezTo>
                    <a:close/>
                    <a:moveTo>
                      <a:pt x="158591" y="679113"/>
                    </a:moveTo>
                    <a:cubicBezTo>
                      <a:pt x="158591" y="535438"/>
                      <a:pt x="216884" y="405136"/>
                      <a:pt x="311182" y="310839"/>
                    </a:cubicBezTo>
                    <a:cubicBezTo>
                      <a:pt x="405479" y="216541"/>
                      <a:pt x="535438" y="158248"/>
                      <a:pt x="679456" y="158248"/>
                    </a:cubicBezTo>
                    <a:cubicBezTo>
                      <a:pt x="823131" y="158248"/>
                      <a:pt x="953433" y="216541"/>
                      <a:pt x="1047731" y="310839"/>
                    </a:cubicBezTo>
                    <a:cubicBezTo>
                      <a:pt x="1142028" y="405136"/>
                      <a:pt x="1200321" y="535095"/>
                      <a:pt x="1200321" y="679113"/>
                    </a:cubicBezTo>
                    <a:cubicBezTo>
                      <a:pt x="1200321" y="822789"/>
                      <a:pt x="1142028" y="953091"/>
                      <a:pt x="1047731" y="1047388"/>
                    </a:cubicBezTo>
                    <a:cubicBezTo>
                      <a:pt x="953433" y="1141686"/>
                      <a:pt x="823474" y="1199979"/>
                      <a:pt x="679456" y="1199979"/>
                    </a:cubicBezTo>
                    <a:cubicBezTo>
                      <a:pt x="535781" y="1199979"/>
                      <a:pt x="405479" y="1141686"/>
                      <a:pt x="311182" y="1047388"/>
                    </a:cubicBezTo>
                    <a:cubicBezTo>
                      <a:pt x="216884" y="953091"/>
                      <a:pt x="158591" y="823131"/>
                      <a:pt x="158591" y="679113"/>
                    </a:cubicBezTo>
                    <a:close/>
                  </a:path>
                </a:pathLst>
              </a:custGeom>
              <a:solidFill>
                <a:srgbClr val="384452"/>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80" name="Freihandform: Form 79">
                <a:extLst>
                  <a:ext uri="{FF2B5EF4-FFF2-40B4-BE49-F238E27FC236}">
                    <a16:creationId xmlns:a16="http://schemas.microsoft.com/office/drawing/2014/main" id="{2A63AE51-234B-40FE-ACD8-3E279E476B59}"/>
                  </a:ext>
                </a:extLst>
              </p:cNvPr>
              <p:cNvSpPr/>
              <p:nvPr/>
            </p:nvSpPr>
            <p:spPr>
              <a:xfrm>
                <a:off x="3811429" y="838562"/>
                <a:ext cx="157734" cy="1354455"/>
              </a:xfrm>
              <a:custGeom>
                <a:avLst/>
                <a:gdLst>
                  <a:gd name="connsiteX0" fmla="*/ 158248 w 157734"/>
                  <a:gd name="connsiteY0" fmla="*/ 1277474 h 1354455"/>
                  <a:gd name="connsiteX1" fmla="*/ 158248 w 157734"/>
                  <a:gd name="connsiteY1" fmla="*/ 80410 h 1354455"/>
                  <a:gd name="connsiteX2" fmla="*/ 80410 w 157734"/>
                  <a:gd name="connsiteY2" fmla="*/ 2572 h 1354455"/>
                  <a:gd name="connsiteX3" fmla="*/ 2572 w 157734"/>
                  <a:gd name="connsiteY3" fmla="*/ 80410 h 1354455"/>
                  <a:gd name="connsiteX4" fmla="*/ 2572 w 157734"/>
                  <a:gd name="connsiteY4" fmla="*/ 1277474 h 1354455"/>
                  <a:gd name="connsiteX5" fmla="*/ 80410 w 157734"/>
                  <a:gd name="connsiteY5" fmla="*/ 1355312 h 1354455"/>
                  <a:gd name="connsiteX6" fmla="*/ 158248 w 157734"/>
                  <a:gd name="connsiteY6" fmla="*/ 1277474 h 135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734" h="1354455">
                    <a:moveTo>
                      <a:pt x="158248" y="1277474"/>
                    </a:moveTo>
                    <a:lnTo>
                      <a:pt x="158248" y="80410"/>
                    </a:lnTo>
                    <a:cubicBezTo>
                      <a:pt x="158248" y="37205"/>
                      <a:pt x="123273" y="2572"/>
                      <a:pt x="80410" y="2572"/>
                    </a:cubicBezTo>
                    <a:cubicBezTo>
                      <a:pt x="37205" y="2572"/>
                      <a:pt x="2572" y="37548"/>
                      <a:pt x="2572" y="80410"/>
                    </a:cubicBezTo>
                    <a:lnTo>
                      <a:pt x="2572" y="1277474"/>
                    </a:lnTo>
                    <a:cubicBezTo>
                      <a:pt x="2572" y="1320679"/>
                      <a:pt x="37548" y="1355312"/>
                      <a:pt x="80410" y="1355312"/>
                    </a:cubicBezTo>
                    <a:cubicBezTo>
                      <a:pt x="123273" y="1355312"/>
                      <a:pt x="158248" y="1320679"/>
                      <a:pt x="158248" y="1277474"/>
                    </a:cubicBezTo>
                    <a:close/>
                  </a:path>
                </a:pathLst>
              </a:custGeom>
              <a:solidFill>
                <a:srgbClr val="384452"/>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81" name="Freihandform: Form 80">
                <a:extLst>
                  <a:ext uri="{FF2B5EF4-FFF2-40B4-BE49-F238E27FC236}">
                    <a16:creationId xmlns:a16="http://schemas.microsoft.com/office/drawing/2014/main" id="{2DCF2BA6-F213-4E4A-9E9B-88157602E29F}"/>
                  </a:ext>
                </a:extLst>
              </p:cNvPr>
              <p:cNvSpPr/>
              <p:nvPr/>
            </p:nvSpPr>
            <p:spPr>
              <a:xfrm>
                <a:off x="3387690" y="1013527"/>
                <a:ext cx="1004697" cy="1004697"/>
              </a:xfrm>
              <a:custGeom>
                <a:avLst/>
                <a:gdLst>
                  <a:gd name="connsiteX0" fmla="*/ 135874 w 1004697"/>
                  <a:gd name="connsiteY0" fmla="*/ 982151 h 1004697"/>
                  <a:gd name="connsiteX1" fmla="*/ 982494 w 1004697"/>
                  <a:gd name="connsiteY1" fmla="*/ 135531 h 1004697"/>
                  <a:gd name="connsiteX2" fmla="*/ 982494 w 1004697"/>
                  <a:gd name="connsiteY2" fmla="*/ 25460 h 1004697"/>
                  <a:gd name="connsiteX3" fmla="*/ 872423 w 1004697"/>
                  <a:gd name="connsiteY3" fmla="*/ 25460 h 1004697"/>
                  <a:gd name="connsiteX4" fmla="*/ 25460 w 1004697"/>
                  <a:gd name="connsiteY4" fmla="*/ 872081 h 1004697"/>
                  <a:gd name="connsiteX5" fmla="*/ 25460 w 1004697"/>
                  <a:gd name="connsiteY5" fmla="*/ 982151 h 1004697"/>
                  <a:gd name="connsiteX6" fmla="*/ 135874 w 1004697"/>
                  <a:gd name="connsiteY6" fmla="*/ 982151 h 100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697" h="1004697">
                    <a:moveTo>
                      <a:pt x="135874" y="982151"/>
                    </a:moveTo>
                    <a:lnTo>
                      <a:pt x="982494" y="135531"/>
                    </a:lnTo>
                    <a:cubicBezTo>
                      <a:pt x="1013012" y="105013"/>
                      <a:pt x="1013012" y="55635"/>
                      <a:pt x="982494" y="25460"/>
                    </a:cubicBezTo>
                    <a:cubicBezTo>
                      <a:pt x="951976" y="-5058"/>
                      <a:pt x="902599" y="-5058"/>
                      <a:pt x="872423" y="25460"/>
                    </a:cubicBezTo>
                    <a:lnTo>
                      <a:pt x="25460" y="872081"/>
                    </a:lnTo>
                    <a:cubicBezTo>
                      <a:pt x="-5058" y="902598"/>
                      <a:pt x="-5058" y="951976"/>
                      <a:pt x="25460" y="982151"/>
                    </a:cubicBezTo>
                    <a:cubicBezTo>
                      <a:pt x="55978" y="1012670"/>
                      <a:pt x="105356" y="1012670"/>
                      <a:pt x="135874" y="982151"/>
                    </a:cubicBezTo>
                    <a:close/>
                  </a:path>
                </a:pathLst>
              </a:custGeom>
              <a:solidFill>
                <a:srgbClr val="384452"/>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82" name="Freihandform: Form 81">
                <a:extLst>
                  <a:ext uri="{FF2B5EF4-FFF2-40B4-BE49-F238E27FC236}">
                    <a16:creationId xmlns:a16="http://schemas.microsoft.com/office/drawing/2014/main" id="{65804936-EBDE-436A-9503-B2544AA1B5C0}"/>
                  </a:ext>
                </a:extLst>
              </p:cNvPr>
              <p:cNvSpPr/>
              <p:nvPr/>
            </p:nvSpPr>
            <p:spPr>
              <a:xfrm>
                <a:off x="3212725" y="1437265"/>
                <a:ext cx="1357884" cy="157734"/>
              </a:xfrm>
              <a:custGeom>
                <a:avLst/>
                <a:gdLst>
                  <a:gd name="connsiteX0" fmla="*/ 1277474 w 1357884"/>
                  <a:gd name="connsiteY0" fmla="*/ 158248 h 157734"/>
                  <a:gd name="connsiteX1" fmla="*/ 1355312 w 1357884"/>
                  <a:gd name="connsiteY1" fmla="*/ 80410 h 157734"/>
                  <a:gd name="connsiteX2" fmla="*/ 1277474 w 1357884"/>
                  <a:gd name="connsiteY2" fmla="*/ 2572 h 157734"/>
                  <a:gd name="connsiteX3" fmla="*/ 80410 w 1357884"/>
                  <a:gd name="connsiteY3" fmla="*/ 2572 h 157734"/>
                  <a:gd name="connsiteX4" fmla="*/ 2572 w 1357884"/>
                  <a:gd name="connsiteY4" fmla="*/ 80410 h 157734"/>
                  <a:gd name="connsiteX5" fmla="*/ 80410 w 1357884"/>
                  <a:gd name="connsiteY5" fmla="*/ 158248 h 157734"/>
                  <a:gd name="connsiteX6" fmla="*/ 1277474 w 1357884"/>
                  <a:gd name="connsiteY6" fmla="*/ 158248 h 15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7884" h="157734">
                    <a:moveTo>
                      <a:pt x="1277474" y="158248"/>
                    </a:moveTo>
                    <a:cubicBezTo>
                      <a:pt x="1320679" y="158248"/>
                      <a:pt x="1355312" y="123273"/>
                      <a:pt x="1355312" y="80410"/>
                    </a:cubicBezTo>
                    <a:cubicBezTo>
                      <a:pt x="1355312" y="37205"/>
                      <a:pt x="1320336" y="2572"/>
                      <a:pt x="1277474" y="2572"/>
                    </a:cubicBezTo>
                    <a:lnTo>
                      <a:pt x="80410" y="2572"/>
                    </a:lnTo>
                    <a:cubicBezTo>
                      <a:pt x="37205" y="2572"/>
                      <a:pt x="2572" y="37548"/>
                      <a:pt x="2572" y="80410"/>
                    </a:cubicBezTo>
                    <a:cubicBezTo>
                      <a:pt x="2572" y="123616"/>
                      <a:pt x="37547" y="158248"/>
                      <a:pt x="80410" y="158248"/>
                    </a:cubicBezTo>
                    <a:lnTo>
                      <a:pt x="1277474" y="158248"/>
                    </a:lnTo>
                    <a:close/>
                  </a:path>
                </a:pathLst>
              </a:custGeom>
              <a:solidFill>
                <a:srgbClr val="384452"/>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83" name="Freihandform: Form 82">
                <a:extLst>
                  <a:ext uri="{FF2B5EF4-FFF2-40B4-BE49-F238E27FC236}">
                    <a16:creationId xmlns:a16="http://schemas.microsoft.com/office/drawing/2014/main" id="{5F86C893-C3D7-477D-880C-596D6EA83FB0}"/>
                  </a:ext>
                </a:extLst>
              </p:cNvPr>
              <p:cNvSpPr/>
              <p:nvPr/>
            </p:nvSpPr>
            <p:spPr>
              <a:xfrm>
                <a:off x="3388033" y="1013527"/>
                <a:ext cx="1004697" cy="1004697"/>
              </a:xfrm>
              <a:custGeom>
                <a:avLst/>
                <a:gdLst>
                  <a:gd name="connsiteX0" fmla="*/ 981808 w 1004697"/>
                  <a:gd name="connsiteY0" fmla="*/ 982151 h 1004697"/>
                  <a:gd name="connsiteX1" fmla="*/ 981808 w 1004697"/>
                  <a:gd name="connsiteY1" fmla="*/ 872081 h 1004697"/>
                  <a:gd name="connsiteX2" fmla="*/ 135531 w 1004697"/>
                  <a:gd name="connsiteY2" fmla="*/ 25460 h 1004697"/>
                  <a:gd name="connsiteX3" fmla="*/ 25460 w 1004697"/>
                  <a:gd name="connsiteY3" fmla="*/ 25460 h 1004697"/>
                  <a:gd name="connsiteX4" fmla="*/ 25460 w 1004697"/>
                  <a:gd name="connsiteY4" fmla="*/ 135531 h 1004697"/>
                  <a:gd name="connsiteX5" fmla="*/ 871738 w 1004697"/>
                  <a:gd name="connsiteY5" fmla="*/ 982151 h 1004697"/>
                  <a:gd name="connsiteX6" fmla="*/ 981808 w 1004697"/>
                  <a:gd name="connsiteY6" fmla="*/ 982151 h 100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697" h="1004697">
                    <a:moveTo>
                      <a:pt x="981808" y="982151"/>
                    </a:moveTo>
                    <a:cubicBezTo>
                      <a:pt x="1012327" y="951633"/>
                      <a:pt x="1012327" y="902256"/>
                      <a:pt x="981808" y="872081"/>
                    </a:cubicBezTo>
                    <a:lnTo>
                      <a:pt x="135531" y="25460"/>
                    </a:lnTo>
                    <a:cubicBezTo>
                      <a:pt x="105013" y="-5058"/>
                      <a:pt x="55636" y="-5058"/>
                      <a:pt x="25460" y="25460"/>
                    </a:cubicBezTo>
                    <a:cubicBezTo>
                      <a:pt x="-5058" y="55978"/>
                      <a:pt x="-5058" y="105356"/>
                      <a:pt x="25460" y="135531"/>
                    </a:cubicBezTo>
                    <a:lnTo>
                      <a:pt x="871738" y="982151"/>
                    </a:lnTo>
                    <a:cubicBezTo>
                      <a:pt x="902256" y="1012670"/>
                      <a:pt x="951633" y="1012670"/>
                      <a:pt x="981808" y="982151"/>
                    </a:cubicBezTo>
                    <a:close/>
                  </a:path>
                </a:pathLst>
              </a:custGeom>
              <a:solidFill>
                <a:srgbClr val="384452"/>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84" name="Freihandform: Form 83">
                <a:extLst>
                  <a:ext uri="{FF2B5EF4-FFF2-40B4-BE49-F238E27FC236}">
                    <a16:creationId xmlns:a16="http://schemas.microsoft.com/office/drawing/2014/main" id="{380F76F3-3710-4FC2-AEEB-68F11C0FE6D7}"/>
                  </a:ext>
                </a:extLst>
              </p:cNvPr>
              <p:cNvSpPr/>
              <p:nvPr/>
            </p:nvSpPr>
            <p:spPr>
              <a:xfrm>
                <a:off x="3468872" y="1094708"/>
                <a:ext cx="843534" cy="843534"/>
              </a:xfrm>
              <a:custGeom>
                <a:avLst/>
                <a:gdLst>
                  <a:gd name="connsiteX0" fmla="*/ 719576 w 843534"/>
                  <a:gd name="connsiteY0" fmla="*/ 719576 h 843534"/>
                  <a:gd name="connsiteX1" fmla="*/ 842334 w 843534"/>
                  <a:gd name="connsiteY1" fmla="*/ 422624 h 843534"/>
                  <a:gd name="connsiteX2" fmla="*/ 842677 w 843534"/>
                  <a:gd name="connsiteY2" fmla="*/ 422624 h 843534"/>
                  <a:gd name="connsiteX3" fmla="*/ 719576 w 843534"/>
                  <a:gd name="connsiteY3" fmla="*/ 125673 h 843534"/>
                  <a:gd name="connsiteX4" fmla="*/ 422624 w 843534"/>
                  <a:gd name="connsiteY4" fmla="*/ 2572 h 843534"/>
                  <a:gd name="connsiteX5" fmla="*/ 125673 w 843534"/>
                  <a:gd name="connsiteY5" fmla="*/ 125673 h 843534"/>
                  <a:gd name="connsiteX6" fmla="*/ 2572 w 843534"/>
                  <a:gd name="connsiteY6" fmla="*/ 422624 h 843534"/>
                  <a:gd name="connsiteX7" fmla="*/ 125673 w 843534"/>
                  <a:gd name="connsiteY7" fmla="*/ 719576 h 843534"/>
                  <a:gd name="connsiteX8" fmla="*/ 422624 w 843534"/>
                  <a:gd name="connsiteY8" fmla="*/ 842334 h 843534"/>
                  <a:gd name="connsiteX9" fmla="*/ 422624 w 843534"/>
                  <a:gd name="connsiteY9" fmla="*/ 842677 h 843534"/>
                  <a:gd name="connsiteX10" fmla="*/ 719576 w 843534"/>
                  <a:gd name="connsiteY10" fmla="*/ 719576 h 843534"/>
                  <a:gd name="connsiteX11" fmla="*/ 236087 w 843534"/>
                  <a:gd name="connsiteY11" fmla="*/ 609505 h 843534"/>
                  <a:gd name="connsiteX12" fmla="*/ 158934 w 843534"/>
                  <a:gd name="connsiteY12" fmla="*/ 422967 h 843534"/>
                  <a:gd name="connsiteX13" fmla="*/ 236087 w 843534"/>
                  <a:gd name="connsiteY13" fmla="*/ 236430 h 843534"/>
                  <a:gd name="connsiteX14" fmla="*/ 422624 w 843534"/>
                  <a:gd name="connsiteY14" fmla="*/ 159277 h 843534"/>
                  <a:gd name="connsiteX15" fmla="*/ 609162 w 843534"/>
                  <a:gd name="connsiteY15" fmla="*/ 236430 h 843534"/>
                  <a:gd name="connsiteX16" fmla="*/ 686314 w 843534"/>
                  <a:gd name="connsiteY16" fmla="*/ 422967 h 843534"/>
                  <a:gd name="connsiteX17" fmla="*/ 686657 w 843534"/>
                  <a:gd name="connsiteY17" fmla="*/ 422967 h 843534"/>
                  <a:gd name="connsiteX18" fmla="*/ 609162 w 843534"/>
                  <a:gd name="connsiteY18" fmla="*/ 609505 h 843534"/>
                  <a:gd name="connsiteX19" fmla="*/ 422624 w 843534"/>
                  <a:gd name="connsiteY19" fmla="*/ 686657 h 843534"/>
                  <a:gd name="connsiteX20" fmla="*/ 422624 w 843534"/>
                  <a:gd name="connsiteY20" fmla="*/ 687000 h 843534"/>
                  <a:gd name="connsiteX21" fmla="*/ 236087 w 843534"/>
                  <a:gd name="connsiteY21" fmla="*/ 609505 h 84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43534" h="843534">
                    <a:moveTo>
                      <a:pt x="719576" y="719576"/>
                    </a:moveTo>
                    <a:cubicBezTo>
                      <a:pt x="795357" y="643795"/>
                      <a:pt x="842334" y="538867"/>
                      <a:pt x="842334" y="422624"/>
                    </a:cubicBezTo>
                    <a:lnTo>
                      <a:pt x="842677" y="422624"/>
                    </a:lnTo>
                    <a:cubicBezTo>
                      <a:pt x="842677" y="306724"/>
                      <a:pt x="795700" y="201797"/>
                      <a:pt x="719576" y="125673"/>
                    </a:cubicBezTo>
                    <a:cubicBezTo>
                      <a:pt x="643452" y="49549"/>
                      <a:pt x="538525" y="2572"/>
                      <a:pt x="422624" y="2572"/>
                    </a:cubicBezTo>
                    <a:cubicBezTo>
                      <a:pt x="306724" y="2572"/>
                      <a:pt x="201797" y="49549"/>
                      <a:pt x="125673" y="125673"/>
                    </a:cubicBezTo>
                    <a:cubicBezTo>
                      <a:pt x="49549" y="201797"/>
                      <a:pt x="2572" y="306724"/>
                      <a:pt x="2572" y="422624"/>
                    </a:cubicBezTo>
                    <a:cubicBezTo>
                      <a:pt x="2572" y="538524"/>
                      <a:pt x="49549" y="643452"/>
                      <a:pt x="125673" y="719576"/>
                    </a:cubicBezTo>
                    <a:cubicBezTo>
                      <a:pt x="201454" y="795357"/>
                      <a:pt x="306381" y="842334"/>
                      <a:pt x="422624" y="842334"/>
                    </a:cubicBezTo>
                    <a:lnTo>
                      <a:pt x="422624" y="842677"/>
                    </a:lnTo>
                    <a:cubicBezTo>
                      <a:pt x="538525" y="842677"/>
                      <a:pt x="643452" y="795699"/>
                      <a:pt x="719576" y="719576"/>
                    </a:cubicBezTo>
                    <a:close/>
                    <a:moveTo>
                      <a:pt x="236087" y="609505"/>
                    </a:moveTo>
                    <a:cubicBezTo>
                      <a:pt x="188424" y="561842"/>
                      <a:pt x="158934" y="495662"/>
                      <a:pt x="158934" y="422967"/>
                    </a:cubicBezTo>
                    <a:cubicBezTo>
                      <a:pt x="158934" y="349929"/>
                      <a:pt x="188424" y="284093"/>
                      <a:pt x="236087" y="236430"/>
                    </a:cubicBezTo>
                    <a:cubicBezTo>
                      <a:pt x="283750" y="188766"/>
                      <a:pt x="349930" y="159277"/>
                      <a:pt x="422624" y="159277"/>
                    </a:cubicBezTo>
                    <a:cubicBezTo>
                      <a:pt x="495662" y="159277"/>
                      <a:pt x="561499" y="188766"/>
                      <a:pt x="609162" y="236430"/>
                    </a:cubicBezTo>
                    <a:cubicBezTo>
                      <a:pt x="656825" y="284093"/>
                      <a:pt x="686314" y="350272"/>
                      <a:pt x="686314" y="422967"/>
                    </a:cubicBezTo>
                    <a:lnTo>
                      <a:pt x="686657" y="422967"/>
                    </a:lnTo>
                    <a:cubicBezTo>
                      <a:pt x="686657" y="495662"/>
                      <a:pt x="656825" y="561499"/>
                      <a:pt x="609162" y="609505"/>
                    </a:cubicBezTo>
                    <a:cubicBezTo>
                      <a:pt x="561499" y="657168"/>
                      <a:pt x="495319" y="686657"/>
                      <a:pt x="422624" y="686657"/>
                    </a:cubicBezTo>
                    <a:lnTo>
                      <a:pt x="422624" y="687000"/>
                    </a:lnTo>
                    <a:cubicBezTo>
                      <a:pt x="349930" y="687000"/>
                      <a:pt x="284093" y="657168"/>
                      <a:pt x="236087" y="609505"/>
                    </a:cubicBezTo>
                    <a:close/>
                  </a:path>
                </a:pathLst>
              </a:custGeom>
              <a:solidFill>
                <a:srgbClr val="52667D"/>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85" name="Freihandform: Form 84">
                <a:extLst>
                  <a:ext uri="{FF2B5EF4-FFF2-40B4-BE49-F238E27FC236}">
                    <a16:creationId xmlns:a16="http://schemas.microsoft.com/office/drawing/2014/main" id="{D62A50CB-4BDE-4F0D-821F-754C0BA381A9}"/>
                  </a:ext>
                </a:extLst>
              </p:cNvPr>
              <p:cNvSpPr/>
              <p:nvPr/>
            </p:nvSpPr>
            <p:spPr>
              <a:xfrm>
                <a:off x="3212040" y="838562"/>
                <a:ext cx="966978" cy="1357884"/>
              </a:xfrm>
              <a:custGeom>
                <a:avLst/>
                <a:gdLst>
                  <a:gd name="connsiteX0" fmla="*/ 679456 w 966978"/>
                  <a:gd name="connsiteY0" fmla="*/ 158248 h 1357884"/>
                  <a:gd name="connsiteX1" fmla="*/ 772382 w 966978"/>
                  <a:gd name="connsiteY1" fmla="*/ 166478 h 1357884"/>
                  <a:gd name="connsiteX2" fmla="*/ 862222 w 966978"/>
                  <a:gd name="connsiteY2" fmla="*/ 191167 h 1357884"/>
                  <a:gd name="connsiteX3" fmla="*/ 962006 w 966978"/>
                  <a:gd name="connsiteY3" fmla="*/ 145561 h 1357884"/>
                  <a:gd name="connsiteX4" fmla="*/ 916400 w 966978"/>
                  <a:gd name="connsiteY4" fmla="*/ 45777 h 1357884"/>
                  <a:gd name="connsiteX5" fmla="*/ 799471 w 966978"/>
                  <a:gd name="connsiteY5" fmla="*/ 13545 h 1357884"/>
                  <a:gd name="connsiteX6" fmla="*/ 679113 w 966978"/>
                  <a:gd name="connsiteY6" fmla="*/ 2572 h 1357884"/>
                  <a:gd name="connsiteX7" fmla="*/ 200768 w 966978"/>
                  <a:gd name="connsiteY7" fmla="*/ 200768 h 1357884"/>
                  <a:gd name="connsiteX8" fmla="*/ 2572 w 966978"/>
                  <a:gd name="connsiteY8" fmla="*/ 679113 h 1357884"/>
                  <a:gd name="connsiteX9" fmla="*/ 200768 w 966978"/>
                  <a:gd name="connsiteY9" fmla="*/ 1157459 h 1357884"/>
                  <a:gd name="connsiteX10" fmla="*/ 679113 w 966978"/>
                  <a:gd name="connsiteY10" fmla="*/ 1355655 h 1357884"/>
                  <a:gd name="connsiteX11" fmla="*/ 756952 w 966978"/>
                  <a:gd name="connsiteY11" fmla="*/ 1277817 h 1357884"/>
                  <a:gd name="connsiteX12" fmla="*/ 679113 w 966978"/>
                  <a:gd name="connsiteY12" fmla="*/ 1199979 h 1357884"/>
                  <a:gd name="connsiteX13" fmla="*/ 310839 w 966978"/>
                  <a:gd name="connsiteY13" fmla="*/ 1047388 h 1357884"/>
                  <a:gd name="connsiteX14" fmla="*/ 158248 w 966978"/>
                  <a:gd name="connsiteY14" fmla="*/ 679113 h 1357884"/>
                  <a:gd name="connsiteX15" fmla="*/ 310839 w 966978"/>
                  <a:gd name="connsiteY15" fmla="*/ 310839 h 1357884"/>
                  <a:gd name="connsiteX16" fmla="*/ 679456 w 966978"/>
                  <a:gd name="connsiteY16" fmla="*/ 158248 h 135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6978" h="1357884">
                    <a:moveTo>
                      <a:pt x="679456" y="158248"/>
                    </a:moveTo>
                    <a:cubicBezTo>
                      <a:pt x="711689" y="158248"/>
                      <a:pt x="742893" y="160992"/>
                      <a:pt x="772382" y="166478"/>
                    </a:cubicBezTo>
                    <a:cubicBezTo>
                      <a:pt x="802900" y="171964"/>
                      <a:pt x="833076" y="180194"/>
                      <a:pt x="862222" y="191167"/>
                    </a:cubicBezTo>
                    <a:cubicBezTo>
                      <a:pt x="902341" y="206254"/>
                      <a:pt x="947261" y="185680"/>
                      <a:pt x="962006" y="145561"/>
                    </a:cubicBezTo>
                    <a:cubicBezTo>
                      <a:pt x="977094" y="105442"/>
                      <a:pt x="956520" y="60522"/>
                      <a:pt x="916400" y="45777"/>
                    </a:cubicBezTo>
                    <a:cubicBezTo>
                      <a:pt x="878681" y="31718"/>
                      <a:pt x="839591" y="20745"/>
                      <a:pt x="799471" y="13545"/>
                    </a:cubicBezTo>
                    <a:cubicBezTo>
                      <a:pt x="758666" y="6001"/>
                      <a:pt x="718547" y="2572"/>
                      <a:pt x="679113" y="2572"/>
                    </a:cubicBezTo>
                    <a:cubicBezTo>
                      <a:pt x="492233" y="2572"/>
                      <a:pt x="323183" y="78353"/>
                      <a:pt x="200768" y="200768"/>
                    </a:cubicBezTo>
                    <a:cubicBezTo>
                      <a:pt x="78353" y="323183"/>
                      <a:pt x="2572" y="492233"/>
                      <a:pt x="2572" y="679113"/>
                    </a:cubicBezTo>
                    <a:cubicBezTo>
                      <a:pt x="2572" y="865994"/>
                      <a:pt x="78353" y="1035044"/>
                      <a:pt x="200768" y="1157459"/>
                    </a:cubicBezTo>
                    <a:cubicBezTo>
                      <a:pt x="323183" y="1279874"/>
                      <a:pt x="492233" y="1355655"/>
                      <a:pt x="679113" y="1355655"/>
                    </a:cubicBezTo>
                    <a:cubicBezTo>
                      <a:pt x="722319" y="1355655"/>
                      <a:pt x="756952" y="1320679"/>
                      <a:pt x="756952" y="1277817"/>
                    </a:cubicBezTo>
                    <a:cubicBezTo>
                      <a:pt x="756952" y="1234611"/>
                      <a:pt x="721976" y="1199979"/>
                      <a:pt x="679113" y="1199979"/>
                    </a:cubicBezTo>
                    <a:cubicBezTo>
                      <a:pt x="535438" y="1199979"/>
                      <a:pt x="405136" y="1141686"/>
                      <a:pt x="310839" y="1047388"/>
                    </a:cubicBezTo>
                    <a:cubicBezTo>
                      <a:pt x="216541" y="953091"/>
                      <a:pt x="158248" y="823131"/>
                      <a:pt x="158248" y="679113"/>
                    </a:cubicBezTo>
                    <a:cubicBezTo>
                      <a:pt x="158248" y="535438"/>
                      <a:pt x="216541" y="405136"/>
                      <a:pt x="310839" y="310839"/>
                    </a:cubicBezTo>
                    <a:cubicBezTo>
                      <a:pt x="405479" y="216541"/>
                      <a:pt x="535781" y="158248"/>
                      <a:pt x="679456" y="158248"/>
                    </a:cubicBezTo>
                    <a:close/>
                  </a:path>
                </a:pathLst>
              </a:custGeom>
              <a:solidFill>
                <a:srgbClr val="61727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86" name="Freihandform: Form 85">
                <a:extLst>
                  <a:ext uri="{FF2B5EF4-FFF2-40B4-BE49-F238E27FC236}">
                    <a16:creationId xmlns:a16="http://schemas.microsoft.com/office/drawing/2014/main" id="{2B5DFEA0-A86C-492C-AED4-D49AC0C904D7}"/>
                  </a:ext>
                </a:extLst>
              </p:cNvPr>
              <p:cNvSpPr/>
              <p:nvPr/>
            </p:nvSpPr>
            <p:spPr>
              <a:xfrm>
                <a:off x="3226649" y="838905"/>
                <a:ext cx="953262" cy="627507"/>
              </a:xfrm>
              <a:custGeom>
                <a:avLst/>
                <a:gdLst>
                  <a:gd name="connsiteX0" fmla="*/ 156326 w 953262"/>
                  <a:gd name="connsiteY0" fmla="*/ 565614 h 627507"/>
                  <a:gd name="connsiteX1" fmla="*/ 339092 w 953262"/>
                  <a:gd name="connsiteY1" fmla="*/ 272434 h 627507"/>
                  <a:gd name="connsiteX2" fmla="*/ 664847 w 953262"/>
                  <a:gd name="connsiteY2" fmla="*/ 158248 h 627507"/>
                  <a:gd name="connsiteX3" fmla="*/ 757773 w 953262"/>
                  <a:gd name="connsiteY3" fmla="*/ 166478 h 627507"/>
                  <a:gd name="connsiteX4" fmla="*/ 847613 w 953262"/>
                  <a:gd name="connsiteY4" fmla="*/ 191167 h 627507"/>
                  <a:gd name="connsiteX5" fmla="*/ 947396 w 953262"/>
                  <a:gd name="connsiteY5" fmla="*/ 145561 h 627507"/>
                  <a:gd name="connsiteX6" fmla="*/ 901791 w 953262"/>
                  <a:gd name="connsiteY6" fmla="*/ 45777 h 627507"/>
                  <a:gd name="connsiteX7" fmla="*/ 784862 w 953262"/>
                  <a:gd name="connsiteY7" fmla="*/ 13545 h 627507"/>
                  <a:gd name="connsiteX8" fmla="*/ 664504 w 953262"/>
                  <a:gd name="connsiteY8" fmla="*/ 2572 h 627507"/>
                  <a:gd name="connsiteX9" fmla="*/ 241365 w 953262"/>
                  <a:gd name="connsiteY9" fmla="*/ 151733 h 627507"/>
                  <a:gd name="connsiteX10" fmla="*/ 4421 w 953262"/>
                  <a:gd name="connsiteY10" fmla="*/ 532695 h 627507"/>
                  <a:gd name="connsiteX11" fmla="*/ 63400 w 953262"/>
                  <a:gd name="connsiteY11" fmla="*/ 625278 h 627507"/>
                  <a:gd name="connsiteX12" fmla="*/ 156326 w 953262"/>
                  <a:gd name="connsiteY12" fmla="*/ 565614 h 62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3262" h="627507">
                    <a:moveTo>
                      <a:pt x="156326" y="565614"/>
                    </a:moveTo>
                    <a:cubicBezTo>
                      <a:pt x="182729" y="446627"/>
                      <a:pt x="248909" y="344786"/>
                      <a:pt x="339092" y="272434"/>
                    </a:cubicBezTo>
                    <a:cubicBezTo>
                      <a:pt x="428932" y="200425"/>
                      <a:pt x="542774" y="158248"/>
                      <a:pt x="664847" y="158248"/>
                    </a:cubicBezTo>
                    <a:cubicBezTo>
                      <a:pt x="697079" y="158248"/>
                      <a:pt x="728283" y="160992"/>
                      <a:pt x="757773" y="166478"/>
                    </a:cubicBezTo>
                    <a:cubicBezTo>
                      <a:pt x="788291" y="171964"/>
                      <a:pt x="818466" y="180194"/>
                      <a:pt x="847613" y="191167"/>
                    </a:cubicBezTo>
                    <a:cubicBezTo>
                      <a:pt x="887732" y="206254"/>
                      <a:pt x="932652" y="185680"/>
                      <a:pt x="947396" y="145561"/>
                    </a:cubicBezTo>
                    <a:cubicBezTo>
                      <a:pt x="962484" y="105442"/>
                      <a:pt x="941910" y="60522"/>
                      <a:pt x="901791" y="45777"/>
                    </a:cubicBezTo>
                    <a:cubicBezTo>
                      <a:pt x="864072" y="31718"/>
                      <a:pt x="824981" y="20745"/>
                      <a:pt x="784862" y="13545"/>
                    </a:cubicBezTo>
                    <a:cubicBezTo>
                      <a:pt x="744057" y="6001"/>
                      <a:pt x="703937" y="2572"/>
                      <a:pt x="664504" y="2572"/>
                    </a:cubicBezTo>
                    <a:cubicBezTo>
                      <a:pt x="506084" y="2572"/>
                      <a:pt x="358294" y="57779"/>
                      <a:pt x="241365" y="151733"/>
                    </a:cubicBezTo>
                    <a:cubicBezTo>
                      <a:pt x="124779" y="245345"/>
                      <a:pt x="39054" y="377704"/>
                      <a:pt x="4421" y="532695"/>
                    </a:cubicBezTo>
                    <a:cubicBezTo>
                      <a:pt x="-4837" y="574529"/>
                      <a:pt x="21566" y="616020"/>
                      <a:pt x="63400" y="625278"/>
                    </a:cubicBezTo>
                    <a:cubicBezTo>
                      <a:pt x="105920" y="633851"/>
                      <a:pt x="147068" y="607447"/>
                      <a:pt x="156326" y="565614"/>
                    </a:cubicBezTo>
                    <a:close/>
                  </a:path>
                </a:pathLst>
              </a:custGeom>
              <a:solidFill>
                <a:srgbClr val="B7C1C8"/>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87" name="Freihandform: Form 86">
                <a:extLst>
                  <a:ext uri="{FF2B5EF4-FFF2-40B4-BE49-F238E27FC236}">
                    <a16:creationId xmlns:a16="http://schemas.microsoft.com/office/drawing/2014/main" id="{B6EC21A7-DC4E-4BA1-8F0E-4B83B66C6159}"/>
                  </a:ext>
                </a:extLst>
              </p:cNvPr>
              <p:cNvSpPr/>
              <p:nvPr/>
            </p:nvSpPr>
            <p:spPr>
              <a:xfrm>
                <a:off x="2396280" y="5538007"/>
                <a:ext cx="7410069" cy="483489"/>
              </a:xfrm>
              <a:custGeom>
                <a:avLst/>
                <a:gdLst>
                  <a:gd name="connsiteX0" fmla="*/ 7243248 w 7410069"/>
                  <a:gd name="connsiteY0" fmla="*/ 482289 h 483489"/>
                  <a:gd name="connsiteX1" fmla="*/ 7408869 w 7410069"/>
                  <a:gd name="connsiteY1" fmla="*/ 316668 h 483489"/>
                  <a:gd name="connsiteX2" fmla="*/ 7408869 w 7410069"/>
                  <a:gd name="connsiteY2" fmla="*/ 168192 h 483489"/>
                  <a:gd name="connsiteX3" fmla="*/ 7243248 w 7410069"/>
                  <a:gd name="connsiteY3" fmla="*/ 2572 h 483489"/>
                  <a:gd name="connsiteX4" fmla="*/ 168193 w 7410069"/>
                  <a:gd name="connsiteY4" fmla="*/ 2572 h 483489"/>
                  <a:gd name="connsiteX5" fmla="*/ 2572 w 7410069"/>
                  <a:gd name="connsiteY5" fmla="*/ 168192 h 483489"/>
                  <a:gd name="connsiteX6" fmla="*/ 2572 w 7410069"/>
                  <a:gd name="connsiteY6" fmla="*/ 316668 h 483489"/>
                  <a:gd name="connsiteX7" fmla="*/ 168193 w 7410069"/>
                  <a:gd name="connsiteY7" fmla="*/ 482289 h 483489"/>
                  <a:gd name="connsiteX8" fmla="*/ 7243248 w 7410069"/>
                  <a:gd name="connsiteY8" fmla="*/ 482289 h 48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10069" h="483489">
                    <a:moveTo>
                      <a:pt x="7243248" y="482289"/>
                    </a:moveTo>
                    <a:cubicBezTo>
                      <a:pt x="7334460" y="482289"/>
                      <a:pt x="7408869" y="407537"/>
                      <a:pt x="7408869" y="316668"/>
                    </a:cubicBezTo>
                    <a:lnTo>
                      <a:pt x="7408869" y="168192"/>
                    </a:lnTo>
                    <a:cubicBezTo>
                      <a:pt x="7408869" y="76981"/>
                      <a:pt x="7334117" y="2572"/>
                      <a:pt x="7243248" y="2572"/>
                    </a:cubicBezTo>
                    <a:lnTo>
                      <a:pt x="168193" y="2572"/>
                    </a:lnTo>
                    <a:cubicBezTo>
                      <a:pt x="76981" y="2572"/>
                      <a:pt x="2572" y="77324"/>
                      <a:pt x="2572" y="168192"/>
                    </a:cubicBezTo>
                    <a:lnTo>
                      <a:pt x="2572" y="316668"/>
                    </a:lnTo>
                    <a:cubicBezTo>
                      <a:pt x="2572" y="407879"/>
                      <a:pt x="77324" y="482289"/>
                      <a:pt x="168193" y="482289"/>
                    </a:cubicBezTo>
                    <a:lnTo>
                      <a:pt x="7243248" y="482289"/>
                    </a:lnTo>
                    <a:close/>
                  </a:path>
                </a:pathLst>
              </a:custGeom>
              <a:solidFill>
                <a:srgbClr val="143164">
                  <a:lumMod val="5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88" name="Freihandform: Form 87">
                <a:extLst>
                  <a:ext uri="{FF2B5EF4-FFF2-40B4-BE49-F238E27FC236}">
                    <a16:creationId xmlns:a16="http://schemas.microsoft.com/office/drawing/2014/main" id="{310A2E23-8A47-4424-B4FF-3E89D2655823}"/>
                  </a:ext>
                </a:extLst>
              </p:cNvPr>
              <p:cNvSpPr/>
              <p:nvPr/>
            </p:nvSpPr>
            <p:spPr>
              <a:xfrm>
                <a:off x="6099601" y="5538007"/>
                <a:ext cx="3706749" cy="483489"/>
              </a:xfrm>
              <a:custGeom>
                <a:avLst/>
                <a:gdLst>
                  <a:gd name="connsiteX0" fmla="*/ 3539928 w 3706749"/>
                  <a:gd name="connsiteY0" fmla="*/ 482289 h 483489"/>
                  <a:gd name="connsiteX1" fmla="*/ 3705549 w 3706749"/>
                  <a:gd name="connsiteY1" fmla="*/ 316668 h 483489"/>
                  <a:gd name="connsiteX2" fmla="*/ 3705549 w 3706749"/>
                  <a:gd name="connsiteY2" fmla="*/ 168192 h 483489"/>
                  <a:gd name="connsiteX3" fmla="*/ 3539928 w 3706749"/>
                  <a:gd name="connsiteY3" fmla="*/ 2572 h 483489"/>
                  <a:gd name="connsiteX4" fmla="*/ 168192 w 3706749"/>
                  <a:gd name="connsiteY4" fmla="*/ 2572 h 483489"/>
                  <a:gd name="connsiteX5" fmla="*/ 2572 w 3706749"/>
                  <a:gd name="connsiteY5" fmla="*/ 168192 h 483489"/>
                  <a:gd name="connsiteX6" fmla="*/ 2572 w 3706749"/>
                  <a:gd name="connsiteY6" fmla="*/ 316668 h 483489"/>
                  <a:gd name="connsiteX7" fmla="*/ 168192 w 3706749"/>
                  <a:gd name="connsiteY7" fmla="*/ 482289 h 483489"/>
                  <a:gd name="connsiteX8" fmla="*/ 3539928 w 3706749"/>
                  <a:gd name="connsiteY8" fmla="*/ 482289 h 48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6749" h="483489">
                    <a:moveTo>
                      <a:pt x="3539928" y="482289"/>
                    </a:moveTo>
                    <a:cubicBezTo>
                      <a:pt x="3631140" y="482289"/>
                      <a:pt x="3705549" y="407537"/>
                      <a:pt x="3705549" y="316668"/>
                    </a:cubicBezTo>
                    <a:lnTo>
                      <a:pt x="3705549" y="168192"/>
                    </a:lnTo>
                    <a:cubicBezTo>
                      <a:pt x="3705549" y="76981"/>
                      <a:pt x="3630796" y="2572"/>
                      <a:pt x="3539928" y="2572"/>
                    </a:cubicBezTo>
                    <a:lnTo>
                      <a:pt x="168192" y="2572"/>
                    </a:lnTo>
                    <a:cubicBezTo>
                      <a:pt x="76981" y="2572"/>
                      <a:pt x="2572" y="77324"/>
                      <a:pt x="2572" y="168192"/>
                    </a:cubicBezTo>
                    <a:lnTo>
                      <a:pt x="2572" y="316668"/>
                    </a:lnTo>
                    <a:cubicBezTo>
                      <a:pt x="2572" y="407879"/>
                      <a:pt x="77324" y="482289"/>
                      <a:pt x="168192" y="482289"/>
                    </a:cubicBezTo>
                    <a:lnTo>
                      <a:pt x="3539928" y="482289"/>
                    </a:lnTo>
                    <a:close/>
                  </a:path>
                </a:pathLst>
              </a:custGeom>
              <a:solidFill>
                <a:srgbClr val="3E4B59"/>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89" name="Freihandform: Form 88">
                <a:extLst>
                  <a:ext uri="{FF2B5EF4-FFF2-40B4-BE49-F238E27FC236}">
                    <a16:creationId xmlns:a16="http://schemas.microsoft.com/office/drawing/2014/main" id="{B3F01C8A-663E-4830-AB4C-940DF49688FF}"/>
                  </a:ext>
                </a:extLst>
              </p:cNvPr>
              <p:cNvSpPr/>
              <p:nvPr/>
            </p:nvSpPr>
            <p:spPr>
              <a:xfrm>
                <a:off x="7779811" y="5538007"/>
                <a:ext cx="2026539" cy="483489"/>
              </a:xfrm>
              <a:custGeom>
                <a:avLst/>
                <a:gdLst>
                  <a:gd name="connsiteX0" fmla="*/ 1859718 w 2026539"/>
                  <a:gd name="connsiteY0" fmla="*/ 482289 h 483489"/>
                  <a:gd name="connsiteX1" fmla="*/ 2025339 w 2026539"/>
                  <a:gd name="connsiteY1" fmla="*/ 316668 h 483489"/>
                  <a:gd name="connsiteX2" fmla="*/ 2025339 w 2026539"/>
                  <a:gd name="connsiteY2" fmla="*/ 168192 h 483489"/>
                  <a:gd name="connsiteX3" fmla="*/ 1859718 w 2026539"/>
                  <a:gd name="connsiteY3" fmla="*/ 2572 h 483489"/>
                  <a:gd name="connsiteX4" fmla="*/ 168192 w 2026539"/>
                  <a:gd name="connsiteY4" fmla="*/ 2572 h 483489"/>
                  <a:gd name="connsiteX5" fmla="*/ 2572 w 2026539"/>
                  <a:gd name="connsiteY5" fmla="*/ 168192 h 483489"/>
                  <a:gd name="connsiteX6" fmla="*/ 2572 w 2026539"/>
                  <a:gd name="connsiteY6" fmla="*/ 316668 h 483489"/>
                  <a:gd name="connsiteX7" fmla="*/ 168192 w 2026539"/>
                  <a:gd name="connsiteY7" fmla="*/ 482289 h 483489"/>
                  <a:gd name="connsiteX8" fmla="*/ 1859718 w 2026539"/>
                  <a:gd name="connsiteY8" fmla="*/ 482289 h 48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539" h="483489">
                    <a:moveTo>
                      <a:pt x="1859718" y="482289"/>
                    </a:moveTo>
                    <a:cubicBezTo>
                      <a:pt x="1950929" y="482289"/>
                      <a:pt x="2025339" y="407537"/>
                      <a:pt x="2025339" y="316668"/>
                    </a:cubicBezTo>
                    <a:lnTo>
                      <a:pt x="2025339" y="168192"/>
                    </a:lnTo>
                    <a:cubicBezTo>
                      <a:pt x="2025339" y="76981"/>
                      <a:pt x="1950586" y="2572"/>
                      <a:pt x="1859718" y="2572"/>
                    </a:cubicBezTo>
                    <a:lnTo>
                      <a:pt x="168192" y="2572"/>
                    </a:lnTo>
                    <a:cubicBezTo>
                      <a:pt x="76981" y="2572"/>
                      <a:pt x="2572" y="77324"/>
                      <a:pt x="2572" y="168192"/>
                    </a:cubicBezTo>
                    <a:lnTo>
                      <a:pt x="2572" y="316668"/>
                    </a:lnTo>
                    <a:cubicBezTo>
                      <a:pt x="2572" y="407879"/>
                      <a:pt x="77324" y="482289"/>
                      <a:pt x="168192" y="482289"/>
                    </a:cubicBezTo>
                    <a:lnTo>
                      <a:pt x="1859718" y="482289"/>
                    </a:lnTo>
                    <a:close/>
                  </a:path>
                </a:pathLst>
              </a:custGeom>
              <a:solidFill>
                <a:srgbClr val="52667D"/>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90" name="Freihandform: Form 89">
                <a:extLst>
                  <a:ext uri="{FF2B5EF4-FFF2-40B4-BE49-F238E27FC236}">
                    <a16:creationId xmlns:a16="http://schemas.microsoft.com/office/drawing/2014/main" id="{D8609C7B-E110-4809-8BD6-D4D454FCB7AC}"/>
                  </a:ext>
                </a:extLst>
              </p:cNvPr>
              <p:cNvSpPr/>
              <p:nvPr/>
            </p:nvSpPr>
            <p:spPr>
              <a:xfrm>
                <a:off x="8819826" y="2605869"/>
                <a:ext cx="644652" cy="466344"/>
              </a:xfrm>
              <a:custGeom>
                <a:avLst/>
                <a:gdLst>
                  <a:gd name="connsiteX0" fmla="*/ 2572 w 644652"/>
                  <a:gd name="connsiteY0" fmla="*/ 269005 h 466344"/>
                  <a:gd name="connsiteX1" fmla="*/ 236772 w 644652"/>
                  <a:gd name="connsiteY1" fmla="*/ 465830 h 466344"/>
                  <a:gd name="connsiteX2" fmla="*/ 236772 w 644652"/>
                  <a:gd name="connsiteY2" fmla="*/ 382848 h 466344"/>
                  <a:gd name="connsiteX3" fmla="*/ 414394 w 644652"/>
                  <a:gd name="connsiteY3" fmla="*/ 382848 h 466344"/>
                  <a:gd name="connsiteX4" fmla="*/ 642080 w 644652"/>
                  <a:gd name="connsiteY4" fmla="*/ 155162 h 466344"/>
                  <a:gd name="connsiteX5" fmla="*/ 642080 w 644652"/>
                  <a:gd name="connsiteY5" fmla="*/ 2572 h 466344"/>
                  <a:gd name="connsiteX6" fmla="*/ 489490 w 644652"/>
                  <a:gd name="connsiteY6" fmla="*/ 155162 h 466344"/>
                  <a:gd name="connsiteX7" fmla="*/ 236429 w 644652"/>
                  <a:gd name="connsiteY7" fmla="*/ 155162 h 466344"/>
                  <a:gd name="connsiteX8" fmla="*/ 236429 w 644652"/>
                  <a:gd name="connsiteY8" fmla="*/ 72180 h 466344"/>
                  <a:gd name="connsiteX9" fmla="*/ 2572 w 644652"/>
                  <a:gd name="connsiteY9" fmla="*/ 269005 h 46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652" h="466344">
                    <a:moveTo>
                      <a:pt x="2572" y="269005"/>
                    </a:moveTo>
                    <a:lnTo>
                      <a:pt x="236772" y="465830"/>
                    </a:lnTo>
                    <a:lnTo>
                      <a:pt x="236772" y="382848"/>
                    </a:lnTo>
                    <a:lnTo>
                      <a:pt x="414394" y="382848"/>
                    </a:lnTo>
                    <a:cubicBezTo>
                      <a:pt x="539553" y="382848"/>
                      <a:pt x="642080" y="280321"/>
                      <a:pt x="642080" y="155162"/>
                    </a:cubicBezTo>
                    <a:lnTo>
                      <a:pt x="642080" y="2572"/>
                    </a:lnTo>
                    <a:cubicBezTo>
                      <a:pt x="642080" y="86582"/>
                      <a:pt x="573500" y="155162"/>
                      <a:pt x="489490" y="155162"/>
                    </a:cubicBezTo>
                    <a:lnTo>
                      <a:pt x="236429" y="155162"/>
                    </a:lnTo>
                    <a:lnTo>
                      <a:pt x="236429" y="72180"/>
                    </a:lnTo>
                    <a:lnTo>
                      <a:pt x="2572" y="269005"/>
                    </a:lnTo>
                    <a:close/>
                  </a:path>
                </a:pathLst>
              </a:custGeom>
              <a:solidFill>
                <a:srgbClr val="14316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91" name="Freihandform: Form 90">
                <a:extLst>
                  <a:ext uri="{FF2B5EF4-FFF2-40B4-BE49-F238E27FC236}">
                    <a16:creationId xmlns:a16="http://schemas.microsoft.com/office/drawing/2014/main" id="{4F1C0019-DC86-4F88-ABDA-B6E155F34C40}"/>
                  </a:ext>
                </a:extLst>
              </p:cNvPr>
              <p:cNvSpPr/>
              <p:nvPr/>
            </p:nvSpPr>
            <p:spPr>
              <a:xfrm>
                <a:off x="8708472" y="4767853"/>
                <a:ext cx="737235" cy="826389"/>
              </a:xfrm>
              <a:custGeom>
                <a:avLst/>
                <a:gdLst>
                  <a:gd name="connsiteX0" fmla="*/ 12886 w 737235"/>
                  <a:gd name="connsiteY0" fmla="*/ 619449 h 826389"/>
                  <a:gd name="connsiteX1" fmla="*/ 117470 w 737235"/>
                  <a:gd name="connsiteY1" fmla="*/ 647567 h 826389"/>
                  <a:gd name="connsiteX2" fmla="*/ 150389 w 737235"/>
                  <a:gd name="connsiteY2" fmla="*/ 628708 h 826389"/>
                  <a:gd name="connsiteX3" fmla="*/ 292693 w 737235"/>
                  <a:gd name="connsiteY3" fmla="*/ 711004 h 826389"/>
                  <a:gd name="connsiteX4" fmla="*/ 292693 w 737235"/>
                  <a:gd name="connsiteY4" fmla="*/ 748723 h 826389"/>
                  <a:gd name="connsiteX5" fmla="*/ 369502 w 737235"/>
                  <a:gd name="connsiteY5" fmla="*/ 825532 h 826389"/>
                  <a:gd name="connsiteX6" fmla="*/ 446311 w 737235"/>
                  <a:gd name="connsiteY6" fmla="*/ 748723 h 826389"/>
                  <a:gd name="connsiteX7" fmla="*/ 446311 w 737235"/>
                  <a:gd name="connsiteY7" fmla="*/ 711004 h 826389"/>
                  <a:gd name="connsiteX8" fmla="*/ 588615 w 737235"/>
                  <a:gd name="connsiteY8" fmla="*/ 628708 h 826389"/>
                  <a:gd name="connsiteX9" fmla="*/ 621533 w 737235"/>
                  <a:gd name="connsiteY9" fmla="*/ 647567 h 826389"/>
                  <a:gd name="connsiteX10" fmla="*/ 726118 w 737235"/>
                  <a:gd name="connsiteY10" fmla="*/ 619449 h 826389"/>
                  <a:gd name="connsiteX11" fmla="*/ 698000 w 737235"/>
                  <a:gd name="connsiteY11" fmla="*/ 514864 h 826389"/>
                  <a:gd name="connsiteX12" fmla="*/ 665081 w 737235"/>
                  <a:gd name="connsiteY12" fmla="*/ 496005 h 826389"/>
                  <a:gd name="connsiteX13" fmla="*/ 676054 w 737235"/>
                  <a:gd name="connsiteY13" fmla="*/ 414052 h 826389"/>
                  <a:gd name="connsiteX14" fmla="*/ 665081 w 737235"/>
                  <a:gd name="connsiteY14" fmla="*/ 332099 h 826389"/>
                  <a:gd name="connsiteX15" fmla="*/ 698000 w 737235"/>
                  <a:gd name="connsiteY15" fmla="*/ 313240 h 826389"/>
                  <a:gd name="connsiteX16" fmla="*/ 726118 w 737235"/>
                  <a:gd name="connsiteY16" fmla="*/ 208655 h 826389"/>
                  <a:gd name="connsiteX17" fmla="*/ 621533 w 737235"/>
                  <a:gd name="connsiteY17" fmla="*/ 180537 h 826389"/>
                  <a:gd name="connsiteX18" fmla="*/ 588615 w 737235"/>
                  <a:gd name="connsiteY18" fmla="*/ 199396 h 826389"/>
                  <a:gd name="connsiteX19" fmla="*/ 446311 w 737235"/>
                  <a:gd name="connsiteY19" fmla="*/ 117100 h 826389"/>
                  <a:gd name="connsiteX20" fmla="*/ 446311 w 737235"/>
                  <a:gd name="connsiteY20" fmla="*/ 79381 h 826389"/>
                  <a:gd name="connsiteX21" fmla="*/ 369502 w 737235"/>
                  <a:gd name="connsiteY21" fmla="*/ 2572 h 826389"/>
                  <a:gd name="connsiteX22" fmla="*/ 292693 w 737235"/>
                  <a:gd name="connsiteY22" fmla="*/ 79381 h 826389"/>
                  <a:gd name="connsiteX23" fmla="*/ 292693 w 737235"/>
                  <a:gd name="connsiteY23" fmla="*/ 117100 h 826389"/>
                  <a:gd name="connsiteX24" fmla="*/ 150389 w 737235"/>
                  <a:gd name="connsiteY24" fmla="*/ 199396 h 826389"/>
                  <a:gd name="connsiteX25" fmla="*/ 117470 w 737235"/>
                  <a:gd name="connsiteY25" fmla="*/ 180537 h 826389"/>
                  <a:gd name="connsiteX26" fmla="*/ 12886 w 737235"/>
                  <a:gd name="connsiteY26" fmla="*/ 208655 h 826389"/>
                  <a:gd name="connsiteX27" fmla="*/ 41003 w 737235"/>
                  <a:gd name="connsiteY27" fmla="*/ 313240 h 826389"/>
                  <a:gd name="connsiteX28" fmla="*/ 73922 w 737235"/>
                  <a:gd name="connsiteY28" fmla="*/ 332099 h 826389"/>
                  <a:gd name="connsiteX29" fmla="*/ 62950 w 737235"/>
                  <a:gd name="connsiteY29" fmla="*/ 414052 h 826389"/>
                  <a:gd name="connsiteX30" fmla="*/ 73922 w 737235"/>
                  <a:gd name="connsiteY30" fmla="*/ 496005 h 826389"/>
                  <a:gd name="connsiteX31" fmla="*/ 41003 w 737235"/>
                  <a:gd name="connsiteY31" fmla="*/ 514864 h 826389"/>
                  <a:gd name="connsiteX32" fmla="*/ 12886 w 737235"/>
                  <a:gd name="connsiteY32" fmla="*/ 619449 h 826389"/>
                  <a:gd name="connsiteX33" fmla="*/ 369159 w 737235"/>
                  <a:gd name="connsiteY33" fmla="*/ 295066 h 826389"/>
                  <a:gd name="connsiteX34" fmla="*/ 487802 w 737235"/>
                  <a:gd name="connsiteY34" fmla="*/ 413709 h 826389"/>
                  <a:gd name="connsiteX35" fmla="*/ 369159 w 737235"/>
                  <a:gd name="connsiteY35" fmla="*/ 532352 h 826389"/>
                  <a:gd name="connsiteX36" fmla="*/ 250516 w 737235"/>
                  <a:gd name="connsiteY36" fmla="*/ 413709 h 826389"/>
                  <a:gd name="connsiteX37" fmla="*/ 369159 w 737235"/>
                  <a:gd name="connsiteY37" fmla="*/ 295066 h 8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37235" h="826389">
                    <a:moveTo>
                      <a:pt x="12886" y="619449"/>
                    </a:moveTo>
                    <a:cubicBezTo>
                      <a:pt x="33803" y="656140"/>
                      <a:pt x="81123" y="668484"/>
                      <a:pt x="117470" y="647567"/>
                    </a:cubicBezTo>
                    <a:lnTo>
                      <a:pt x="150389" y="628708"/>
                    </a:lnTo>
                    <a:cubicBezTo>
                      <a:pt x="188794" y="667798"/>
                      <a:pt x="237829" y="696601"/>
                      <a:pt x="292693" y="711004"/>
                    </a:cubicBezTo>
                    <a:lnTo>
                      <a:pt x="292693" y="748723"/>
                    </a:lnTo>
                    <a:cubicBezTo>
                      <a:pt x="292693" y="790899"/>
                      <a:pt x="327325" y="825532"/>
                      <a:pt x="369502" y="825532"/>
                    </a:cubicBezTo>
                    <a:cubicBezTo>
                      <a:pt x="411679" y="825532"/>
                      <a:pt x="446311" y="790899"/>
                      <a:pt x="446311" y="748723"/>
                    </a:cubicBezTo>
                    <a:lnTo>
                      <a:pt x="446311" y="711004"/>
                    </a:lnTo>
                    <a:cubicBezTo>
                      <a:pt x="501175" y="696944"/>
                      <a:pt x="549868" y="668141"/>
                      <a:pt x="588615" y="628708"/>
                    </a:cubicBezTo>
                    <a:lnTo>
                      <a:pt x="621533" y="647567"/>
                    </a:lnTo>
                    <a:cubicBezTo>
                      <a:pt x="658223" y="668484"/>
                      <a:pt x="705201" y="656140"/>
                      <a:pt x="726118" y="619449"/>
                    </a:cubicBezTo>
                    <a:cubicBezTo>
                      <a:pt x="747035" y="582759"/>
                      <a:pt x="734690" y="535781"/>
                      <a:pt x="698000" y="514864"/>
                    </a:cubicBezTo>
                    <a:lnTo>
                      <a:pt x="665081" y="496005"/>
                    </a:lnTo>
                    <a:cubicBezTo>
                      <a:pt x="672283" y="469945"/>
                      <a:pt x="676054" y="442513"/>
                      <a:pt x="676054" y="414052"/>
                    </a:cubicBezTo>
                    <a:cubicBezTo>
                      <a:pt x="676054" y="385591"/>
                      <a:pt x="672283" y="358159"/>
                      <a:pt x="665081" y="332099"/>
                    </a:cubicBezTo>
                    <a:lnTo>
                      <a:pt x="698000" y="313240"/>
                    </a:lnTo>
                    <a:cubicBezTo>
                      <a:pt x="734347" y="292322"/>
                      <a:pt x="747035" y="245002"/>
                      <a:pt x="726118" y="208655"/>
                    </a:cubicBezTo>
                    <a:cubicBezTo>
                      <a:pt x="704858" y="172307"/>
                      <a:pt x="657881" y="159620"/>
                      <a:pt x="621533" y="180537"/>
                    </a:cubicBezTo>
                    <a:lnTo>
                      <a:pt x="588615" y="199396"/>
                    </a:lnTo>
                    <a:cubicBezTo>
                      <a:pt x="550210" y="160306"/>
                      <a:pt x="501175" y="131502"/>
                      <a:pt x="446311" y="117100"/>
                    </a:cubicBezTo>
                    <a:lnTo>
                      <a:pt x="446311" y="79381"/>
                    </a:lnTo>
                    <a:cubicBezTo>
                      <a:pt x="446311" y="37205"/>
                      <a:pt x="411679" y="2572"/>
                      <a:pt x="369502" y="2572"/>
                    </a:cubicBezTo>
                    <a:cubicBezTo>
                      <a:pt x="327325" y="2572"/>
                      <a:pt x="292693" y="37205"/>
                      <a:pt x="292693" y="79381"/>
                    </a:cubicBezTo>
                    <a:lnTo>
                      <a:pt x="292693" y="117100"/>
                    </a:lnTo>
                    <a:cubicBezTo>
                      <a:pt x="237829" y="131159"/>
                      <a:pt x="189136" y="159963"/>
                      <a:pt x="150389" y="199396"/>
                    </a:cubicBezTo>
                    <a:lnTo>
                      <a:pt x="117470" y="180537"/>
                    </a:lnTo>
                    <a:cubicBezTo>
                      <a:pt x="80780" y="159620"/>
                      <a:pt x="33803" y="171964"/>
                      <a:pt x="12886" y="208655"/>
                    </a:cubicBezTo>
                    <a:cubicBezTo>
                      <a:pt x="-8031" y="245345"/>
                      <a:pt x="4313" y="292322"/>
                      <a:pt x="41003" y="313240"/>
                    </a:cubicBezTo>
                    <a:lnTo>
                      <a:pt x="73922" y="332099"/>
                    </a:lnTo>
                    <a:cubicBezTo>
                      <a:pt x="66721" y="358159"/>
                      <a:pt x="62950" y="385934"/>
                      <a:pt x="62950" y="414052"/>
                    </a:cubicBezTo>
                    <a:cubicBezTo>
                      <a:pt x="62950" y="442513"/>
                      <a:pt x="66721" y="469945"/>
                      <a:pt x="73922" y="496005"/>
                    </a:cubicBezTo>
                    <a:lnTo>
                      <a:pt x="41003" y="514864"/>
                    </a:lnTo>
                    <a:cubicBezTo>
                      <a:pt x="4313" y="535781"/>
                      <a:pt x="-8374" y="582759"/>
                      <a:pt x="12886" y="619449"/>
                    </a:cubicBezTo>
                    <a:close/>
                    <a:moveTo>
                      <a:pt x="369159" y="295066"/>
                    </a:moveTo>
                    <a:cubicBezTo>
                      <a:pt x="434653" y="295066"/>
                      <a:pt x="487802" y="348215"/>
                      <a:pt x="487802" y="413709"/>
                    </a:cubicBezTo>
                    <a:cubicBezTo>
                      <a:pt x="487802" y="479203"/>
                      <a:pt x="434653" y="532352"/>
                      <a:pt x="369159" y="532352"/>
                    </a:cubicBezTo>
                    <a:cubicBezTo>
                      <a:pt x="303665" y="532352"/>
                      <a:pt x="250516" y="479203"/>
                      <a:pt x="250516" y="413709"/>
                    </a:cubicBezTo>
                    <a:cubicBezTo>
                      <a:pt x="250516" y="348215"/>
                      <a:pt x="303665" y="295066"/>
                      <a:pt x="369159" y="295066"/>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92" name="Freihandform: Form 91">
                <a:extLst>
                  <a:ext uri="{FF2B5EF4-FFF2-40B4-BE49-F238E27FC236}">
                    <a16:creationId xmlns:a16="http://schemas.microsoft.com/office/drawing/2014/main" id="{150C269A-57AB-4D20-B496-754B82398EC0}"/>
                  </a:ext>
                </a:extLst>
              </p:cNvPr>
              <p:cNvSpPr/>
              <p:nvPr/>
            </p:nvSpPr>
            <p:spPr>
              <a:xfrm>
                <a:off x="6509719" y="2647713"/>
                <a:ext cx="997839" cy="723519"/>
              </a:xfrm>
              <a:custGeom>
                <a:avLst/>
                <a:gdLst>
                  <a:gd name="connsiteX0" fmla="*/ 314258 w 997839"/>
                  <a:gd name="connsiteY0" fmla="*/ 700020 h 723519"/>
                  <a:gd name="connsiteX1" fmla="*/ 880043 w 997839"/>
                  <a:gd name="connsiteY1" fmla="*/ 406498 h 723519"/>
                  <a:gd name="connsiteX2" fmla="*/ 972283 w 997839"/>
                  <a:gd name="connsiteY2" fmla="*/ 118462 h 723519"/>
                  <a:gd name="connsiteX3" fmla="*/ 684247 w 997839"/>
                  <a:gd name="connsiteY3" fmla="*/ 26222 h 723519"/>
                  <a:gd name="connsiteX4" fmla="*/ 118462 w 997839"/>
                  <a:gd name="connsiteY4" fmla="*/ 319744 h 723519"/>
                  <a:gd name="connsiteX5" fmla="*/ 26222 w 997839"/>
                  <a:gd name="connsiteY5" fmla="*/ 607780 h 723519"/>
                  <a:gd name="connsiteX6" fmla="*/ 314258 w 997839"/>
                  <a:gd name="connsiteY6" fmla="*/ 700020 h 72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7839" h="723519">
                    <a:moveTo>
                      <a:pt x="314258" y="700020"/>
                    </a:moveTo>
                    <a:lnTo>
                      <a:pt x="880043" y="406498"/>
                    </a:lnTo>
                    <a:cubicBezTo>
                      <a:pt x="984970" y="352320"/>
                      <a:pt x="1026118" y="223389"/>
                      <a:pt x="972283" y="118462"/>
                    </a:cubicBezTo>
                    <a:cubicBezTo>
                      <a:pt x="918447" y="13534"/>
                      <a:pt x="789174" y="-27614"/>
                      <a:pt x="684247" y="26222"/>
                    </a:cubicBezTo>
                    <a:lnTo>
                      <a:pt x="118462" y="319744"/>
                    </a:lnTo>
                    <a:cubicBezTo>
                      <a:pt x="13534" y="373922"/>
                      <a:pt x="-27614" y="502853"/>
                      <a:pt x="26222" y="607780"/>
                    </a:cubicBezTo>
                    <a:cubicBezTo>
                      <a:pt x="80400" y="712707"/>
                      <a:pt x="209330" y="754198"/>
                      <a:pt x="314258" y="700020"/>
                    </a:cubicBezTo>
                    <a:close/>
                  </a:path>
                </a:pathLst>
              </a:custGeom>
              <a:solidFill>
                <a:srgbClr val="E9A2CA"/>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93" name="Freihandform: Form 92">
                <a:extLst>
                  <a:ext uri="{FF2B5EF4-FFF2-40B4-BE49-F238E27FC236}">
                    <a16:creationId xmlns:a16="http://schemas.microsoft.com/office/drawing/2014/main" id="{20BF4533-D0C2-4FDF-B830-BF52316E7A53}"/>
                  </a:ext>
                </a:extLst>
              </p:cNvPr>
              <p:cNvSpPr/>
              <p:nvPr/>
            </p:nvSpPr>
            <p:spPr>
              <a:xfrm>
                <a:off x="5134426" y="991096"/>
                <a:ext cx="2534031" cy="2530602"/>
              </a:xfrm>
              <a:custGeom>
                <a:avLst/>
                <a:gdLst>
                  <a:gd name="connsiteX0" fmla="*/ 708171 w 2534031"/>
                  <a:gd name="connsiteY0" fmla="*/ 707974 h 2530602"/>
                  <a:gd name="connsiteX1" fmla="*/ 271316 w 2534031"/>
                  <a:gd name="connsiteY1" fmla="*/ 707974 h 2530602"/>
                  <a:gd name="connsiteX2" fmla="*/ 24771 w 2534031"/>
                  <a:gd name="connsiteY2" fmla="*/ 461429 h 2530602"/>
                  <a:gd name="connsiteX3" fmla="*/ 185591 w 2534031"/>
                  <a:gd name="connsiteY3" fmla="*/ 1068019 h 2530602"/>
                  <a:gd name="connsiteX4" fmla="*/ 792181 w 2534031"/>
                  <a:gd name="connsiteY4" fmla="*/ 1228839 h 2530602"/>
                  <a:gd name="connsiteX5" fmla="*/ 2004676 w 2534031"/>
                  <a:gd name="connsiteY5" fmla="*/ 2441334 h 2530602"/>
                  <a:gd name="connsiteX6" fmla="*/ 2441530 w 2534031"/>
                  <a:gd name="connsiteY6" fmla="*/ 2441334 h 2530602"/>
                  <a:gd name="connsiteX7" fmla="*/ 2441530 w 2534031"/>
                  <a:gd name="connsiteY7" fmla="*/ 2441334 h 2530602"/>
                  <a:gd name="connsiteX8" fmla="*/ 2441530 w 2534031"/>
                  <a:gd name="connsiteY8" fmla="*/ 2004479 h 2530602"/>
                  <a:gd name="connsiteX9" fmla="*/ 1229036 w 2534031"/>
                  <a:gd name="connsiteY9" fmla="*/ 791985 h 2530602"/>
                  <a:gd name="connsiteX10" fmla="*/ 1068216 w 2534031"/>
                  <a:gd name="connsiteY10" fmla="*/ 185394 h 2530602"/>
                  <a:gd name="connsiteX11" fmla="*/ 461626 w 2534031"/>
                  <a:gd name="connsiteY11" fmla="*/ 24574 h 2530602"/>
                  <a:gd name="connsiteX12" fmla="*/ 708171 w 2534031"/>
                  <a:gd name="connsiteY12" fmla="*/ 271119 h 2530602"/>
                  <a:gd name="connsiteX13" fmla="*/ 708171 w 2534031"/>
                  <a:gd name="connsiteY13" fmla="*/ 707974 h 2530602"/>
                  <a:gd name="connsiteX14" fmla="*/ 708171 w 2534031"/>
                  <a:gd name="connsiteY14" fmla="*/ 707974 h 253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4031" h="2530602">
                    <a:moveTo>
                      <a:pt x="708171" y="707974"/>
                    </a:moveTo>
                    <a:cubicBezTo>
                      <a:pt x="588156" y="827989"/>
                      <a:pt x="391331" y="827989"/>
                      <a:pt x="271316" y="707974"/>
                    </a:cubicBezTo>
                    <a:lnTo>
                      <a:pt x="24771" y="461429"/>
                    </a:lnTo>
                    <a:cubicBezTo>
                      <a:pt x="-32493" y="670598"/>
                      <a:pt x="20999" y="903770"/>
                      <a:pt x="185591" y="1068019"/>
                    </a:cubicBezTo>
                    <a:cubicBezTo>
                      <a:pt x="349840" y="1232268"/>
                      <a:pt x="583012" y="1285761"/>
                      <a:pt x="792181" y="1228839"/>
                    </a:cubicBezTo>
                    <a:lnTo>
                      <a:pt x="2004676" y="2441334"/>
                    </a:lnTo>
                    <a:cubicBezTo>
                      <a:pt x="2124691" y="2561349"/>
                      <a:pt x="2321515" y="2561349"/>
                      <a:pt x="2441530" y="2441334"/>
                    </a:cubicBezTo>
                    <a:lnTo>
                      <a:pt x="2441530" y="2441334"/>
                    </a:lnTo>
                    <a:cubicBezTo>
                      <a:pt x="2561545" y="2321319"/>
                      <a:pt x="2561545" y="2124494"/>
                      <a:pt x="2441530" y="2004479"/>
                    </a:cubicBezTo>
                    <a:lnTo>
                      <a:pt x="1229036" y="791985"/>
                    </a:lnTo>
                    <a:cubicBezTo>
                      <a:pt x="1286300" y="582816"/>
                      <a:pt x="1232808" y="349643"/>
                      <a:pt x="1068216" y="185394"/>
                    </a:cubicBezTo>
                    <a:cubicBezTo>
                      <a:pt x="903967" y="21145"/>
                      <a:pt x="670795" y="-32347"/>
                      <a:pt x="461626" y="24574"/>
                    </a:cubicBezTo>
                    <a:lnTo>
                      <a:pt x="708171" y="271119"/>
                    </a:lnTo>
                    <a:cubicBezTo>
                      <a:pt x="828186" y="391477"/>
                      <a:pt x="828186" y="587959"/>
                      <a:pt x="708171" y="707974"/>
                    </a:cubicBezTo>
                    <a:lnTo>
                      <a:pt x="708171" y="707974"/>
                    </a:lnTo>
                    <a:close/>
                  </a:path>
                </a:pathLst>
              </a:custGeom>
              <a:solidFill>
                <a:srgbClr val="CCCCCC"/>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94" name="Freihandform: Form 93">
                <a:extLst>
                  <a:ext uri="{FF2B5EF4-FFF2-40B4-BE49-F238E27FC236}">
                    <a16:creationId xmlns:a16="http://schemas.microsoft.com/office/drawing/2014/main" id="{9D6567EB-F0DA-466D-B547-9877BE824018}"/>
                  </a:ext>
                </a:extLst>
              </p:cNvPr>
              <p:cNvSpPr/>
              <p:nvPr/>
            </p:nvSpPr>
            <p:spPr>
              <a:xfrm>
                <a:off x="6106801" y="1963274"/>
                <a:ext cx="1248156" cy="1248156"/>
              </a:xfrm>
              <a:custGeom>
                <a:avLst/>
                <a:gdLst>
                  <a:gd name="connsiteX0" fmla="*/ 1202722 w 1248156"/>
                  <a:gd name="connsiteY0" fmla="*/ 1202722 h 1248156"/>
                  <a:gd name="connsiteX1" fmla="*/ 1202722 w 1248156"/>
                  <a:gd name="connsiteY1" fmla="*/ 1202722 h 1248156"/>
                  <a:gd name="connsiteX2" fmla="*/ 1202722 w 1248156"/>
                  <a:gd name="connsiteY2" fmla="*/ 982923 h 1248156"/>
                  <a:gd name="connsiteX3" fmla="*/ 267633 w 1248156"/>
                  <a:gd name="connsiteY3" fmla="*/ 47834 h 1248156"/>
                  <a:gd name="connsiteX4" fmla="*/ 47834 w 1248156"/>
                  <a:gd name="connsiteY4" fmla="*/ 47834 h 1248156"/>
                  <a:gd name="connsiteX5" fmla="*/ 47834 w 1248156"/>
                  <a:gd name="connsiteY5" fmla="*/ 47834 h 1248156"/>
                  <a:gd name="connsiteX6" fmla="*/ 47834 w 1248156"/>
                  <a:gd name="connsiteY6" fmla="*/ 267633 h 1248156"/>
                  <a:gd name="connsiteX7" fmla="*/ 982923 w 1248156"/>
                  <a:gd name="connsiteY7" fmla="*/ 1202722 h 1248156"/>
                  <a:gd name="connsiteX8" fmla="*/ 1202722 w 1248156"/>
                  <a:gd name="connsiteY8" fmla="*/ 1202722 h 124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8156" h="1248156">
                    <a:moveTo>
                      <a:pt x="1202722" y="1202722"/>
                    </a:moveTo>
                    <a:lnTo>
                      <a:pt x="1202722" y="1202722"/>
                    </a:lnTo>
                    <a:cubicBezTo>
                      <a:pt x="1263072" y="1142371"/>
                      <a:pt x="1263072" y="1043616"/>
                      <a:pt x="1202722" y="982923"/>
                    </a:cubicBezTo>
                    <a:lnTo>
                      <a:pt x="267633" y="47834"/>
                    </a:lnTo>
                    <a:cubicBezTo>
                      <a:pt x="207283" y="-12516"/>
                      <a:pt x="108185" y="-12516"/>
                      <a:pt x="47834" y="47834"/>
                    </a:cubicBezTo>
                    <a:lnTo>
                      <a:pt x="47834" y="47834"/>
                    </a:lnTo>
                    <a:cubicBezTo>
                      <a:pt x="-12516" y="108185"/>
                      <a:pt x="-12516" y="207283"/>
                      <a:pt x="47834" y="267633"/>
                    </a:cubicBezTo>
                    <a:lnTo>
                      <a:pt x="982923" y="1202722"/>
                    </a:lnTo>
                    <a:cubicBezTo>
                      <a:pt x="1043273" y="1263072"/>
                      <a:pt x="1142028" y="1263072"/>
                      <a:pt x="1202722" y="1202722"/>
                    </a:cubicBezTo>
                    <a:close/>
                  </a:path>
                </a:pathLst>
              </a:custGeom>
              <a:solidFill>
                <a:srgbClr val="B3B3B3"/>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95" name="Freihandform: Form 94">
                <a:extLst>
                  <a:ext uri="{FF2B5EF4-FFF2-40B4-BE49-F238E27FC236}">
                    <a16:creationId xmlns:a16="http://schemas.microsoft.com/office/drawing/2014/main" id="{FD20AFDF-7D19-4346-9021-187EE6DB57C9}"/>
                  </a:ext>
                </a:extLst>
              </p:cNvPr>
              <p:cNvSpPr/>
              <p:nvPr/>
            </p:nvSpPr>
            <p:spPr>
              <a:xfrm>
                <a:off x="6241904" y="3385280"/>
                <a:ext cx="528066" cy="2173986"/>
              </a:xfrm>
              <a:custGeom>
                <a:avLst/>
                <a:gdLst>
                  <a:gd name="connsiteX0" fmla="*/ 2572 w 528066"/>
                  <a:gd name="connsiteY0" fmla="*/ 2572 h 2173986"/>
                  <a:gd name="connsiteX1" fmla="*/ 526180 w 528066"/>
                  <a:gd name="connsiteY1" fmla="*/ 2572 h 2173986"/>
                  <a:gd name="connsiteX2" fmla="*/ 526180 w 528066"/>
                  <a:gd name="connsiteY2" fmla="*/ 2172443 h 2173986"/>
                  <a:gd name="connsiteX3" fmla="*/ 2572 w 528066"/>
                  <a:gd name="connsiteY3" fmla="*/ 2172443 h 2173986"/>
                </a:gdLst>
                <a:ahLst/>
                <a:cxnLst>
                  <a:cxn ang="0">
                    <a:pos x="connsiteX0" y="connsiteY0"/>
                  </a:cxn>
                  <a:cxn ang="0">
                    <a:pos x="connsiteX1" y="connsiteY1"/>
                  </a:cxn>
                  <a:cxn ang="0">
                    <a:pos x="connsiteX2" y="connsiteY2"/>
                  </a:cxn>
                  <a:cxn ang="0">
                    <a:pos x="connsiteX3" y="connsiteY3"/>
                  </a:cxn>
                </a:cxnLst>
                <a:rect l="l" t="t" r="r" b="b"/>
                <a:pathLst>
                  <a:path w="528066" h="2173986">
                    <a:moveTo>
                      <a:pt x="2572" y="2572"/>
                    </a:moveTo>
                    <a:lnTo>
                      <a:pt x="526180" y="2572"/>
                    </a:lnTo>
                    <a:lnTo>
                      <a:pt x="526180" y="2172443"/>
                    </a:lnTo>
                    <a:lnTo>
                      <a:pt x="2572" y="2172443"/>
                    </a:lnTo>
                    <a:close/>
                  </a:path>
                </a:pathLst>
              </a:custGeom>
              <a:solidFill>
                <a:srgbClr val="143164">
                  <a:lumMod val="5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96" name="Freihandform: Form 95">
                <a:extLst>
                  <a:ext uri="{FF2B5EF4-FFF2-40B4-BE49-F238E27FC236}">
                    <a16:creationId xmlns:a16="http://schemas.microsoft.com/office/drawing/2014/main" id="{4E6E9B61-A78B-4639-BBF4-AD22218D9D5B}"/>
                  </a:ext>
                </a:extLst>
              </p:cNvPr>
              <p:cNvSpPr/>
              <p:nvPr/>
            </p:nvSpPr>
            <p:spPr>
              <a:xfrm>
                <a:off x="6586151" y="4036747"/>
                <a:ext cx="284607" cy="569214"/>
              </a:xfrm>
              <a:custGeom>
                <a:avLst/>
                <a:gdLst>
                  <a:gd name="connsiteX0" fmla="*/ 199421 w 284607"/>
                  <a:gd name="connsiteY0" fmla="*/ 567714 h 569214"/>
                  <a:gd name="connsiteX1" fmla="*/ 273144 w 284607"/>
                  <a:gd name="connsiteY1" fmla="*/ 497763 h 569214"/>
                  <a:gd name="connsiteX2" fmla="*/ 283431 w 284607"/>
                  <a:gd name="connsiteY2" fmla="*/ 81139 h 569214"/>
                  <a:gd name="connsiteX3" fmla="*/ 213137 w 284607"/>
                  <a:gd name="connsiteY3" fmla="*/ 6729 h 569214"/>
                  <a:gd name="connsiteX4" fmla="*/ 86607 w 284607"/>
                  <a:gd name="connsiteY4" fmla="*/ 2615 h 569214"/>
                  <a:gd name="connsiteX5" fmla="*/ 12883 w 284607"/>
                  <a:gd name="connsiteY5" fmla="*/ 72567 h 569214"/>
                  <a:gd name="connsiteX6" fmla="*/ 2596 w 284607"/>
                  <a:gd name="connsiteY6" fmla="*/ 489190 h 569214"/>
                  <a:gd name="connsiteX7" fmla="*/ 72891 w 284607"/>
                  <a:gd name="connsiteY7" fmla="*/ 563599 h 569214"/>
                  <a:gd name="connsiteX8" fmla="*/ 199421 w 284607"/>
                  <a:gd name="connsiteY8" fmla="*/ 567714 h 56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607" h="569214">
                    <a:moveTo>
                      <a:pt x="199421" y="567714"/>
                    </a:moveTo>
                    <a:cubicBezTo>
                      <a:pt x="239197" y="569086"/>
                      <a:pt x="272116" y="537539"/>
                      <a:pt x="273144" y="497763"/>
                    </a:cubicBezTo>
                    <a:lnTo>
                      <a:pt x="283431" y="81139"/>
                    </a:lnTo>
                    <a:cubicBezTo>
                      <a:pt x="284460" y="41363"/>
                      <a:pt x="252913" y="8101"/>
                      <a:pt x="213137" y="6729"/>
                    </a:cubicBezTo>
                    <a:lnTo>
                      <a:pt x="86607" y="2615"/>
                    </a:lnTo>
                    <a:cubicBezTo>
                      <a:pt x="46830" y="1243"/>
                      <a:pt x="13912" y="32790"/>
                      <a:pt x="12883" y="72567"/>
                    </a:cubicBezTo>
                    <a:lnTo>
                      <a:pt x="2596" y="489190"/>
                    </a:lnTo>
                    <a:cubicBezTo>
                      <a:pt x="1568" y="528966"/>
                      <a:pt x="33114" y="562228"/>
                      <a:pt x="72891" y="563599"/>
                    </a:cubicBezTo>
                    <a:lnTo>
                      <a:pt x="199421" y="567714"/>
                    </a:lnTo>
                    <a:close/>
                  </a:path>
                </a:pathLst>
              </a:custGeom>
              <a:solidFill>
                <a:srgbClr val="3E4B59"/>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97" name="Freihandform: Form 96">
                <a:extLst>
                  <a:ext uri="{FF2B5EF4-FFF2-40B4-BE49-F238E27FC236}">
                    <a16:creationId xmlns:a16="http://schemas.microsoft.com/office/drawing/2014/main" id="{ED13DD90-0F33-434C-BF64-D6936C8DDF41}"/>
                  </a:ext>
                </a:extLst>
              </p:cNvPr>
              <p:cNvSpPr/>
              <p:nvPr/>
            </p:nvSpPr>
            <p:spPr>
              <a:xfrm>
                <a:off x="6434716" y="2342280"/>
                <a:ext cx="507492" cy="1032129"/>
              </a:xfrm>
              <a:custGeom>
                <a:avLst/>
                <a:gdLst>
                  <a:gd name="connsiteX0" fmla="*/ 317252 w 507492"/>
                  <a:gd name="connsiteY0" fmla="*/ 1028084 h 1032129"/>
                  <a:gd name="connsiteX1" fmla="*/ 503790 w 507492"/>
                  <a:gd name="connsiteY1" fmla="*/ 789425 h 1032129"/>
                  <a:gd name="connsiteX2" fmla="*/ 429380 w 507492"/>
                  <a:gd name="connsiteY2" fmla="*/ 190722 h 1032129"/>
                  <a:gd name="connsiteX3" fmla="*/ 190722 w 507492"/>
                  <a:gd name="connsiteY3" fmla="*/ 4184 h 1032129"/>
                  <a:gd name="connsiteX4" fmla="*/ 4184 w 507492"/>
                  <a:gd name="connsiteY4" fmla="*/ 242843 h 1032129"/>
                  <a:gd name="connsiteX5" fmla="*/ 78937 w 507492"/>
                  <a:gd name="connsiteY5" fmla="*/ 841546 h 1032129"/>
                  <a:gd name="connsiteX6" fmla="*/ 317252 w 507492"/>
                  <a:gd name="connsiteY6" fmla="*/ 1028084 h 103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2" h="1032129">
                    <a:moveTo>
                      <a:pt x="317252" y="1028084"/>
                    </a:moveTo>
                    <a:cubicBezTo>
                      <a:pt x="434524" y="1013682"/>
                      <a:pt x="518192" y="907040"/>
                      <a:pt x="503790" y="789425"/>
                    </a:cubicBezTo>
                    <a:lnTo>
                      <a:pt x="429380" y="190722"/>
                    </a:lnTo>
                    <a:cubicBezTo>
                      <a:pt x="414979" y="73450"/>
                      <a:pt x="308337" y="-10217"/>
                      <a:pt x="190722" y="4184"/>
                    </a:cubicBezTo>
                    <a:cubicBezTo>
                      <a:pt x="73450" y="18586"/>
                      <a:pt x="-10217" y="125228"/>
                      <a:pt x="4184" y="242843"/>
                    </a:cubicBezTo>
                    <a:lnTo>
                      <a:pt x="78937" y="841546"/>
                    </a:lnTo>
                    <a:cubicBezTo>
                      <a:pt x="92996" y="958818"/>
                      <a:pt x="199980" y="1042143"/>
                      <a:pt x="317252" y="1028084"/>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98" name="Freihandform: Form 97">
                <a:extLst>
                  <a:ext uri="{FF2B5EF4-FFF2-40B4-BE49-F238E27FC236}">
                    <a16:creationId xmlns:a16="http://schemas.microsoft.com/office/drawing/2014/main" id="{568F6FB3-53B3-49FB-AF30-A2782F4A3CFF}"/>
                  </a:ext>
                </a:extLst>
              </p:cNvPr>
              <p:cNvSpPr/>
              <p:nvPr/>
            </p:nvSpPr>
            <p:spPr>
              <a:xfrm>
                <a:off x="5409686" y="3385280"/>
                <a:ext cx="939546" cy="2173986"/>
              </a:xfrm>
              <a:custGeom>
                <a:avLst/>
                <a:gdLst>
                  <a:gd name="connsiteX0" fmla="*/ 939032 w 939546"/>
                  <a:gd name="connsiteY0" fmla="*/ 2572 h 2173986"/>
                  <a:gd name="connsiteX1" fmla="*/ 415081 w 939546"/>
                  <a:gd name="connsiteY1" fmla="*/ 2572 h 2173986"/>
                  <a:gd name="connsiteX2" fmla="*/ 2572 w 939546"/>
                  <a:gd name="connsiteY2" fmla="*/ 2172443 h 2173986"/>
                  <a:gd name="connsiteX3" fmla="*/ 526180 w 939546"/>
                  <a:gd name="connsiteY3" fmla="*/ 2172443 h 2173986"/>
                </a:gdLst>
                <a:ahLst/>
                <a:cxnLst>
                  <a:cxn ang="0">
                    <a:pos x="connsiteX0" y="connsiteY0"/>
                  </a:cxn>
                  <a:cxn ang="0">
                    <a:pos x="connsiteX1" y="connsiteY1"/>
                  </a:cxn>
                  <a:cxn ang="0">
                    <a:pos x="connsiteX2" y="connsiteY2"/>
                  </a:cxn>
                  <a:cxn ang="0">
                    <a:pos x="connsiteX3" y="connsiteY3"/>
                  </a:cxn>
                </a:cxnLst>
                <a:rect l="l" t="t" r="r" b="b"/>
                <a:pathLst>
                  <a:path w="939546" h="2173986">
                    <a:moveTo>
                      <a:pt x="939032" y="2572"/>
                    </a:moveTo>
                    <a:lnTo>
                      <a:pt x="415081" y="2572"/>
                    </a:lnTo>
                    <a:lnTo>
                      <a:pt x="2572" y="2172443"/>
                    </a:lnTo>
                    <a:lnTo>
                      <a:pt x="526180" y="2172443"/>
                    </a:lnTo>
                    <a:close/>
                  </a:path>
                </a:pathLst>
              </a:custGeom>
              <a:solidFill>
                <a:srgbClr val="143164">
                  <a:lumMod val="5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99" name="Freihandform: Form 98">
                <a:extLst>
                  <a:ext uri="{FF2B5EF4-FFF2-40B4-BE49-F238E27FC236}">
                    <a16:creationId xmlns:a16="http://schemas.microsoft.com/office/drawing/2014/main" id="{35639733-7C8B-4D0E-BDC1-C586CE067A20}"/>
                  </a:ext>
                </a:extLst>
              </p:cNvPr>
              <p:cNvSpPr/>
              <p:nvPr/>
            </p:nvSpPr>
            <p:spPr>
              <a:xfrm>
                <a:off x="5643200" y="2505399"/>
                <a:ext cx="1124712" cy="1649349"/>
              </a:xfrm>
              <a:custGeom>
                <a:avLst/>
                <a:gdLst>
                  <a:gd name="connsiteX0" fmla="*/ 563899 w 1124712"/>
                  <a:gd name="connsiteY0" fmla="*/ 1648835 h 1649349"/>
                  <a:gd name="connsiteX1" fmla="*/ 1125226 w 1124712"/>
                  <a:gd name="connsiteY1" fmla="*/ 1087850 h 1649349"/>
                  <a:gd name="connsiteX2" fmla="*/ 1125226 w 1124712"/>
                  <a:gd name="connsiteY2" fmla="*/ 563899 h 1649349"/>
                  <a:gd name="connsiteX3" fmla="*/ 563899 w 1124712"/>
                  <a:gd name="connsiteY3" fmla="*/ 2572 h 1649349"/>
                  <a:gd name="connsiteX4" fmla="*/ 2572 w 1124712"/>
                  <a:gd name="connsiteY4" fmla="*/ 563899 h 1649349"/>
                  <a:gd name="connsiteX5" fmla="*/ 2572 w 1124712"/>
                  <a:gd name="connsiteY5" fmla="*/ 1087507 h 1649349"/>
                  <a:gd name="connsiteX6" fmla="*/ 563899 w 1124712"/>
                  <a:gd name="connsiteY6" fmla="*/ 1648835 h 164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712" h="1649349">
                    <a:moveTo>
                      <a:pt x="563899" y="1648835"/>
                    </a:moveTo>
                    <a:cubicBezTo>
                      <a:pt x="872509" y="1648835"/>
                      <a:pt x="1125226" y="1396460"/>
                      <a:pt x="1125226" y="1087850"/>
                    </a:cubicBezTo>
                    <a:lnTo>
                      <a:pt x="1125226" y="563899"/>
                    </a:lnTo>
                    <a:cubicBezTo>
                      <a:pt x="1125226" y="255289"/>
                      <a:pt x="872852" y="2572"/>
                      <a:pt x="563899" y="2572"/>
                    </a:cubicBezTo>
                    <a:cubicBezTo>
                      <a:pt x="255289" y="2572"/>
                      <a:pt x="2572" y="254946"/>
                      <a:pt x="2572" y="563899"/>
                    </a:cubicBezTo>
                    <a:lnTo>
                      <a:pt x="2572" y="1087507"/>
                    </a:lnTo>
                    <a:cubicBezTo>
                      <a:pt x="2915" y="1396460"/>
                      <a:pt x="255289" y="1648835"/>
                      <a:pt x="563899" y="1648835"/>
                    </a:cubicBezTo>
                    <a:close/>
                  </a:path>
                </a:pathLst>
              </a:custGeom>
              <a:solidFill>
                <a:srgbClr val="384452"/>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00" name="Freihandform: Form 99">
                <a:extLst>
                  <a:ext uri="{FF2B5EF4-FFF2-40B4-BE49-F238E27FC236}">
                    <a16:creationId xmlns:a16="http://schemas.microsoft.com/office/drawing/2014/main" id="{096E244D-23AB-4134-845B-DD337B8FCBA9}"/>
                  </a:ext>
                </a:extLst>
              </p:cNvPr>
              <p:cNvSpPr/>
              <p:nvPr/>
            </p:nvSpPr>
            <p:spPr>
              <a:xfrm>
                <a:off x="5568791" y="3086271"/>
                <a:ext cx="977265" cy="977265"/>
              </a:xfrm>
              <a:custGeom>
                <a:avLst/>
                <a:gdLst>
                  <a:gd name="connsiteX0" fmla="*/ 975036 w 977265"/>
                  <a:gd name="connsiteY0" fmla="*/ 488804 h 977265"/>
                  <a:gd name="connsiteX1" fmla="*/ 488804 w 977265"/>
                  <a:gd name="connsiteY1" fmla="*/ 2572 h 977265"/>
                  <a:gd name="connsiteX2" fmla="*/ 2572 w 977265"/>
                  <a:gd name="connsiteY2" fmla="*/ 488804 h 977265"/>
                  <a:gd name="connsiteX3" fmla="*/ 488804 w 977265"/>
                  <a:gd name="connsiteY3" fmla="*/ 975036 h 977265"/>
                  <a:gd name="connsiteX4" fmla="*/ 975036 w 977265"/>
                  <a:gd name="connsiteY4" fmla="*/ 488804 h 977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65" h="977265">
                    <a:moveTo>
                      <a:pt x="975036" y="488804"/>
                    </a:moveTo>
                    <a:cubicBezTo>
                      <a:pt x="975036" y="220999"/>
                      <a:pt x="756609" y="2572"/>
                      <a:pt x="488804" y="2572"/>
                    </a:cubicBezTo>
                    <a:cubicBezTo>
                      <a:pt x="220999" y="2572"/>
                      <a:pt x="2572" y="220999"/>
                      <a:pt x="2572" y="488804"/>
                    </a:cubicBezTo>
                    <a:cubicBezTo>
                      <a:pt x="2572" y="756609"/>
                      <a:pt x="220999" y="975036"/>
                      <a:pt x="488804" y="975036"/>
                    </a:cubicBezTo>
                    <a:cubicBezTo>
                      <a:pt x="756609" y="975036"/>
                      <a:pt x="975036" y="756609"/>
                      <a:pt x="975036" y="488804"/>
                    </a:cubicBezTo>
                    <a:close/>
                  </a:path>
                </a:pathLst>
              </a:custGeom>
              <a:solidFill>
                <a:srgbClr val="384452"/>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01" name="Freihandform: Form 100">
                <a:extLst>
                  <a:ext uri="{FF2B5EF4-FFF2-40B4-BE49-F238E27FC236}">
                    <a16:creationId xmlns:a16="http://schemas.microsoft.com/office/drawing/2014/main" id="{9E91971E-6ABD-4E3F-AD66-7FD797670941}"/>
                  </a:ext>
                </a:extLst>
              </p:cNvPr>
              <p:cNvSpPr/>
              <p:nvPr/>
            </p:nvSpPr>
            <p:spPr>
              <a:xfrm>
                <a:off x="5649373" y="2206390"/>
                <a:ext cx="1114425" cy="1649349"/>
              </a:xfrm>
              <a:custGeom>
                <a:avLst/>
                <a:gdLst>
                  <a:gd name="connsiteX0" fmla="*/ 557727 w 1114425"/>
                  <a:gd name="connsiteY0" fmla="*/ 1648492 h 1649349"/>
                  <a:gd name="connsiteX1" fmla="*/ 1112882 w 1114425"/>
                  <a:gd name="connsiteY1" fmla="*/ 1093337 h 1649349"/>
                  <a:gd name="connsiteX2" fmla="*/ 1112882 w 1114425"/>
                  <a:gd name="connsiteY2" fmla="*/ 557727 h 1649349"/>
                  <a:gd name="connsiteX3" fmla="*/ 557727 w 1114425"/>
                  <a:gd name="connsiteY3" fmla="*/ 2572 h 1649349"/>
                  <a:gd name="connsiteX4" fmla="*/ 2572 w 1114425"/>
                  <a:gd name="connsiteY4" fmla="*/ 557727 h 1649349"/>
                  <a:gd name="connsiteX5" fmla="*/ 2572 w 1114425"/>
                  <a:gd name="connsiteY5" fmla="*/ 1093680 h 1649349"/>
                  <a:gd name="connsiteX6" fmla="*/ 557727 w 1114425"/>
                  <a:gd name="connsiteY6" fmla="*/ 1648492 h 164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4425" h="1649349">
                    <a:moveTo>
                      <a:pt x="557727" y="1648492"/>
                    </a:moveTo>
                    <a:cubicBezTo>
                      <a:pt x="862908" y="1648492"/>
                      <a:pt x="1112882" y="1398861"/>
                      <a:pt x="1112882" y="1093337"/>
                    </a:cubicBezTo>
                    <a:lnTo>
                      <a:pt x="1112882" y="557727"/>
                    </a:lnTo>
                    <a:cubicBezTo>
                      <a:pt x="1112882" y="252546"/>
                      <a:pt x="863251" y="2572"/>
                      <a:pt x="557727" y="2572"/>
                    </a:cubicBezTo>
                    <a:cubicBezTo>
                      <a:pt x="252546" y="2572"/>
                      <a:pt x="2572" y="252203"/>
                      <a:pt x="2572" y="557727"/>
                    </a:cubicBezTo>
                    <a:lnTo>
                      <a:pt x="2572" y="1093680"/>
                    </a:lnTo>
                    <a:cubicBezTo>
                      <a:pt x="2915" y="1398861"/>
                      <a:pt x="252546" y="1648492"/>
                      <a:pt x="557727" y="1648492"/>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02" name="Freihandform: Form 101">
                <a:extLst>
                  <a:ext uri="{FF2B5EF4-FFF2-40B4-BE49-F238E27FC236}">
                    <a16:creationId xmlns:a16="http://schemas.microsoft.com/office/drawing/2014/main" id="{9C2143D4-945A-4465-9A96-08A57978645A}"/>
                  </a:ext>
                </a:extLst>
              </p:cNvPr>
              <p:cNvSpPr/>
              <p:nvPr/>
            </p:nvSpPr>
            <p:spPr>
              <a:xfrm>
                <a:off x="6472676" y="2219077"/>
                <a:ext cx="226314" cy="826389"/>
              </a:xfrm>
              <a:custGeom>
                <a:avLst/>
                <a:gdLst>
                  <a:gd name="connsiteX0" fmla="*/ 226828 w 226314"/>
                  <a:gd name="connsiteY0" fmla="*/ 713060 h 826389"/>
                  <a:gd name="connsiteX1" fmla="*/ 226828 w 226314"/>
                  <a:gd name="connsiteY1" fmla="*/ 114700 h 826389"/>
                  <a:gd name="connsiteX2" fmla="*/ 114700 w 226314"/>
                  <a:gd name="connsiteY2" fmla="*/ 2572 h 826389"/>
                  <a:gd name="connsiteX3" fmla="*/ 2572 w 226314"/>
                  <a:gd name="connsiteY3" fmla="*/ 114700 h 826389"/>
                  <a:gd name="connsiteX4" fmla="*/ 2572 w 226314"/>
                  <a:gd name="connsiteY4" fmla="*/ 713403 h 826389"/>
                  <a:gd name="connsiteX5" fmla="*/ 114700 w 226314"/>
                  <a:gd name="connsiteY5" fmla="*/ 825532 h 826389"/>
                  <a:gd name="connsiteX6" fmla="*/ 226828 w 226314"/>
                  <a:gd name="connsiteY6" fmla="*/ 713060 h 8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314" h="826389">
                    <a:moveTo>
                      <a:pt x="226828" y="713060"/>
                    </a:moveTo>
                    <a:lnTo>
                      <a:pt x="226828" y="114700"/>
                    </a:lnTo>
                    <a:cubicBezTo>
                      <a:pt x="226828" y="52978"/>
                      <a:pt x="176422" y="2572"/>
                      <a:pt x="114700" y="2572"/>
                    </a:cubicBezTo>
                    <a:cubicBezTo>
                      <a:pt x="52978" y="2572"/>
                      <a:pt x="2572" y="52978"/>
                      <a:pt x="2572" y="114700"/>
                    </a:cubicBezTo>
                    <a:lnTo>
                      <a:pt x="2572" y="713403"/>
                    </a:lnTo>
                    <a:cubicBezTo>
                      <a:pt x="2572" y="775125"/>
                      <a:pt x="52978" y="825532"/>
                      <a:pt x="114700" y="825532"/>
                    </a:cubicBezTo>
                    <a:cubicBezTo>
                      <a:pt x="176079" y="825532"/>
                      <a:pt x="226828" y="774782"/>
                      <a:pt x="226828" y="713060"/>
                    </a:cubicBezTo>
                    <a:close/>
                  </a:path>
                </a:pathLst>
              </a:custGeom>
              <a:solidFill>
                <a:srgbClr val="143164">
                  <a:lumMod val="5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03" name="Freihandform: Form 102">
                <a:extLst>
                  <a:ext uri="{FF2B5EF4-FFF2-40B4-BE49-F238E27FC236}">
                    <a16:creationId xmlns:a16="http://schemas.microsoft.com/office/drawing/2014/main" id="{2951DC5C-96A0-4938-8709-38EA0CE1A52E}"/>
                  </a:ext>
                </a:extLst>
              </p:cNvPr>
              <p:cNvSpPr/>
              <p:nvPr/>
            </p:nvSpPr>
            <p:spPr>
              <a:xfrm>
                <a:off x="5969299" y="1496244"/>
                <a:ext cx="600075" cy="1062990"/>
              </a:xfrm>
              <a:custGeom>
                <a:avLst/>
                <a:gdLst>
                  <a:gd name="connsiteX0" fmla="*/ 300895 w 600075"/>
                  <a:gd name="connsiteY0" fmla="*/ 1063504 h 1062990"/>
                  <a:gd name="connsiteX1" fmla="*/ 599218 w 600075"/>
                  <a:gd name="connsiteY1" fmla="*/ 765181 h 1062990"/>
                  <a:gd name="connsiteX2" fmla="*/ 599218 w 600075"/>
                  <a:gd name="connsiteY2" fmla="*/ 300895 h 1062990"/>
                  <a:gd name="connsiteX3" fmla="*/ 300895 w 600075"/>
                  <a:gd name="connsiteY3" fmla="*/ 2572 h 1062990"/>
                  <a:gd name="connsiteX4" fmla="*/ 300895 w 600075"/>
                  <a:gd name="connsiteY4" fmla="*/ 2572 h 1062990"/>
                  <a:gd name="connsiteX5" fmla="*/ 2572 w 600075"/>
                  <a:gd name="connsiteY5" fmla="*/ 300895 h 1062990"/>
                  <a:gd name="connsiteX6" fmla="*/ 2572 w 600075"/>
                  <a:gd name="connsiteY6" fmla="*/ 765181 h 1062990"/>
                  <a:gd name="connsiteX7" fmla="*/ 300895 w 600075"/>
                  <a:gd name="connsiteY7" fmla="*/ 1063504 h 1062990"/>
                  <a:gd name="connsiteX8" fmla="*/ 300895 w 600075"/>
                  <a:gd name="connsiteY8" fmla="*/ 1063504 h 106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075" h="1062990">
                    <a:moveTo>
                      <a:pt x="300895" y="1063504"/>
                    </a:moveTo>
                    <a:cubicBezTo>
                      <a:pt x="465144" y="1063504"/>
                      <a:pt x="599218" y="929088"/>
                      <a:pt x="599218" y="765181"/>
                    </a:cubicBezTo>
                    <a:lnTo>
                      <a:pt x="599218" y="300895"/>
                    </a:lnTo>
                    <a:cubicBezTo>
                      <a:pt x="599218" y="136646"/>
                      <a:pt x="464801" y="2572"/>
                      <a:pt x="300895" y="2572"/>
                    </a:cubicBezTo>
                    <a:lnTo>
                      <a:pt x="300895" y="2572"/>
                    </a:lnTo>
                    <a:cubicBezTo>
                      <a:pt x="136646" y="2572"/>
                      <a:pt x="2572" y="136988"/>
                      <a:pt x="2572" y="300895"/>
                    </a:cubicBezTo>
                    <a:lnTo>
                      <a:pt x="2572" y="765181"/>
                    </a:lnTo>
                    <a:cubicBezTo>
                      <a:pt x="2572" y="929088"/>
                      <a:pt x="136646" y="1063504"/>
                      <a:pt x="300895" y="1063504"/>
                    </a:cubicBezTo>
                    <a:lnTo>
                      <a:pt x="300895" y="1063504"/>
                    </a:lnTo>
                    <a:close/>
                  </a:path>
                </a:pathLst>
              </a:custGeom>
              <a:solidFill>
                <a:srgbClr val="E77C12">
                  <a:lumMod val="40000"/>
                  <a:lumOff val="6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04" name="Freihandform: Form 103">
                <a:extLst>
                  <a:ext uri="{FF2B5EF4-FFF2-40B4-BE49-F238E27FC236}">
                    <a16:creationId xmlns:a16="http://schemas.microsoft.com/office/drawing/2014/main" id="{8CF2F474-038F-4531-80D7-894582EEADB7}"/>
                  </a:ext>
                </a:extLst>
              </p:cNvPr>
              <p:cNvSpPr/>
              <p:nvPr/>
            </p:nvSpPr>
            <p:spPr>
              <a:xfrm>
                <a:off x="5969299" y="1230497"/>
                <a:ext cx="864108" cy="1131570"/>
              </a:xfrm>
              <a:custGeom>
                <a:avLst/>
                <a:gdLst>
                  <a:gd name="connsiteX0" fmla="*/ 864622 w 864108"/>
                  <a:gd name="connsiteY0" fmla="*/ 699002 h 1131570"/>
                  <a:gd name="connsiteX1" fmla="*/ 864622 w 864108"/>
                  <a:gd name="connsiteY1" fmla="*/ 433597 h 1131570"/>
                  <a:gd name="connsiteX2" fmla="*/ 433597 w 864108"/>
                  <a:gd name="connsiteY2" fmla="*/ 2572 h 1131570"/>
                  <a:gd name="connsiteX3" fmla="*/ 2572 w 864108"/>
                  <a:gd name="connsiteY3" fmla="*/ 433597 h 1131570"/>
                  <a:gd name="connsiteX4" fmla="*/ 2572 w 864108"/>
                  <a:gd name="connsiteY4" fmla="*/ 699002 h 1131570"/>
                  <a:gd name="connsiteX5" fmla="*/ 433597 w 864108"/>
                  <a:gd name="connsiteY5" fmla="*/ 1130027 h 1131570"/>
                  <a:gd name="connsiteX6" fmla="*/ 864622 w 864108"/>
                  <a:gd name="connsiteY6" fmla="*/ 699002 h 113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108" h="1131570">
                    <a:moveTo>
                      <a:pt x="864622" y="699002"/>
                    </a:moveTo>
                    <a:lnTo>
                      <a:pt x="864622" y="433597"/>
                    </a:lnTo>
                    <a:cubicBezTo>
                      <a:pt x="864622" y="196653"/>
                      <a:pt x="670541" y="2572"/>
                      <a:pt x="433597" y="2572"/>
                    </a:cubicBezTo>
                    <a:cubicBezTo>
                      <a:pt x="196653" y="2572"/>
                      <a:pt x="2572" y="196653"/>
                      <a:pt x="2572" y="433597"/>
                    </a:cubicBezTo>
                    <a:lnTo>
                      <a:pt x="2572" y="699002"/>
                    </a:lnTo>
                    <a:cubicBezTo>
                      <a:pt x="2572" y="935946"/>
                      <a:pt x="196653" y="1130027"/>
                      <a:pt x="433597" y="1130027"/>
                    </a:cubicBezTo>
                    <a:cubicBezTo>
                      <a:pt x="670884" y="1130370"/>
                      <a:pt x="864622" y="936289"/>
                      <a:pt x="864622" y="699002"/>
                    </a:cubicBezTo>
                    <a:close/>
                  </a:path>
                </a:pathLst>
              </a:custGeom>
              <a:solidFill>
                <a:srgbClr val="E77C12">
                  <a:lumMod val="40000"/>
                  <a:lumOff val="6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05" name="Freihandform: Form 104">
                <a:extLst>
                  <a:ext uri="{FF2B5EF4-FFF2-40B4-BE49-F238E27FC236}">
                    <a16:creationId xmlns:a16="http://schemas.microsoft.com/office/drawing/2014/main" id="{5358A4A8-B910-40FF-A3D1-ADC25A260BEF}"/>
                  </a:ext>
                </a:extLst>
              </p:cNvPr>
              <p:cNvSpPr/>
              <p:nvPr/>
            </p:nvSpPr>
            <p:spPr>
              <a:xfrm>
                <a:off x="6234703" y="1251414"/>
                <a:ext cx="600075" cy="1090422"/>
              </a:xfrm>
              <a:custGeom>
                <a:avLst/>
                <a:gdLst>
                  <a:gd name="connsiteX0" fmla="*/ 599218 w 600075"/>
                  <a:gd name="connsiteY0" fmla="*/ 678085 h 1090422"/>
                  <a:gd name="connsiteX1" fmla="*/ 599218 w 600075"/>
                  <a:gd name="connsiteY1" fmla="*/ 412680 h 1090422"/>
                  <a:gd name="connsiteX2" fmla="*/ 300895 w 600075"/>
                  <a:gd name="connsiteY2" fmla="*/ 2572 h 1090422"/>
                  <a:gd name="connsiteX3" fmla="*/ 2572 w 600075"/>
                  <a:gd name="connsiteY3" fmla="*/ 412680 h 1090422"/>
                  <a:gd name="connsiteX4" fmla="*/ 2572 w 600075"/>
                  <a:gd name="connsiteY4" fmla="*/ 678085 h 1090422"/>
                  <a:gd name="connsiteX5" fmla="*/ 300895 w 600075"/>
                  <a:gd name="connsiteY5" fmla="*/ 1088193 h 1090422"/>
                  <a:gd name="connsiteX6" fmla="*/ 599218 w 600075"/>
                  <a:gd name="connsiteY6" fmla="*/ 678085 h 109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1090422">
                    <a:moveTo>
                      <a:pt x="599218" y="678085"/>
                    </a:moveTo>
                    <a:lnTo>
                      <a:pt x="599218" y="412680"/>
                    </a:lnTo>
                    <a:cubicBezTo>
                      <a:pt x="599218" y="221685"/>
                      <a:pt x="473374" y="58807"/>
                      <a:pt x="300895" y="2572"/>
                    </a:cubicBezTo>
                    <a:cubicBezTo>
                      <a:pt x="128073" y="58807"/>
                      <a:pt x="2572" y="221685"/>
                      <a:pt x="2572" y="412680"/>
                    </a:cubicBezTo>
                    <a:lnTo>
                      <a:pt x="2572" y="678085"/>
                    </a:lnTo>
                    <a:cubicBezTo>
                      <a:pt x="2572" y="869080"/>
                      <a:pt x="128416" y="1031958"/>
                      <a:pt x="300895" y="1088193"/>
                    </a:cubicBezTo>
                    <a:cubicBezTo>
                      <a:pt x="473716" y="1031958"/>
                      <a:pt x="599218" y="869080"/>
                      <a:pt x="599218" y="678085"/>
                    </a:cubicBezTo>
                    <a:close/>
                  </a:path>
                </a:pathLst>
              </a:custGeom>
              <a:solidFill>
                <a:srgbClr val="E77C12">
                  <a:lumMod val="20000"/>
                  <a:lumOff val="8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06" name="Freihandform: Form 105">
                <a:extLst>
                  <a:ext uri="{FF2B5EF4-FFF2-40B4-BE49-F238E27FC236}">
                    <a16:creationId xmlns:a16="http://schemas.microsoft.com/office/drawing/2014/main" id="{87EF1282-FE53-4D25-A0F1-742028698791}"/>
                  </a:ext>
                </a:extLst>
              </p:cNvPr>
              <p:cNvSpPr/>
              <p:nvPr/>
            </p:nvSpPr>
            <p:spPr>
              <a:xfrm>
                <a:off x="5643544" y="2756745"/>
                <a:ext cx="1124712" cy="1155573"/>
              </a:xfrm>
              <a:custGeom>
                <a:avLst/>
                <a:gdLst>
                  <a:gd name="connsiteX0" fmla="*/ 563556 w 1124712"/>
                  <a:gd name="connsiteY0" fmla="*/ 1155059 h 1155573"/>
                  <a:gd name="connsiteX1" fmla="*/ 1124883 w 1124712"/>
                  <a:gd name="connsiteY1" fmla="*/ 593731 h 1155573"/>
                  <a:gd name="connsiteX2" fmla="*/ 1124883 w 1124712"/>
                  <a:gd name="connsiteY2" fmla="*/ 270377 h 1155573"/>
                  <a:gd name="connsiteX3" fmla="*/ 857078 w 1124712"/>
                  <a:gd name="connsiteY3" fmla="*/ 2572 h 1155573"/>
                  <a:gd name="connsiteX4" fmla="*/ 270377 w 1124712"/>
                  <a:gd name="connsiteY4" fmla="*/ 2572 h 1155573"/>
                  <a:gd name="connsiteX5" fmla="*/ 2572 w 1124712"/>
                  <a:gd name="connsiteY5" fmla="*/ 270377 h 1155573"/>
                  <a:gd name="connsiteX6" fmla="*/ 2572 w 1124712"/>
                  <a:gd name="connsiteY6" fmla="*/ 593731 h 1155573"/>
                  <a:gd name="connsiteX7" fmla="*/ 563556 w 1124712"/>
                  <a:gd name="connsiteY7" fmla="*/ 1155059 h 115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4712" h="1155573">
                    <a:moveTo>
                      <a:pt x="563556" y="1155059"/>
                    </a:moveTo>
                    <a:cubicBezTo>
                      <a:pt x="872166" y="1155059"/>
                      <a:pt x="1124883" y="902684"/>
                      <a:pt x="1124883" y="593731"/>
                    </a:cubicBezTo>
                    <a:lnTo>
                      <a:pt x="1124883" y="270377"/>
                    </a:lnTo>
                    <a:cubicBezTo>
                      <a:pt x="1124883" y="123273"/>
                      <a:pt x="1004525" y="2572"/>
                      <a:pt x="857078" y="2572"/>
                    </a:cubicBezTo>
                    <a:lnTo>
                      <a:pt x="270377" y="2572"/>
                    </a:lnTo>
                    <a:cubicBezTo>
                      <a:pt x="123272" y="2572"/>
                      <a:pt x="2572" y="122930"/>
                      <a:pt x="2572" y="270377"/>
                    </a:cubicBezTo>
                    <a:lnTo>
                      <a:pt x="2572" y="593731"/>
                    </a:lnTo>
                    <a:cubicBezTo>
                      <a:pt x="2572" y="902341"/>
                      <a:pt x="254946" y="1155059"/>
                      <a:pt x="563556" y="1155059"/>
                    </a:cubicBezTo>
                    <a:close/>
                  </a:path>
                </a:pathLst>
              </a:custGeom>
              <a:solidFill>
                <a:srgbClr val="143164">
                  <a:lumMod val="5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07" name="Freihandform: Form 106">
                <a:extLst>
                  <a:ext uri="{FF2B5EF4-FFF2-40B4-BE49-F238E27FC236}">
                    <a16:creationId xmlns:a16="http://schemas.microsoft.com/office/drawing/2014/main" id="{01506971-47A1-4C33-ADF3-6F5279298303}"/>
                  </a:ext>
                </a:extLst>
              </p:cNvPr>
              <p:cNvSpPr/>
              <p:nvPr/>
            </p:nvSpPr>
            <p:spPr>
              <a:xfrm>
                <a:off x="6127718" y="3057125"/>
                <a:ext cx="428625" cy="353187"/>
              </a:xfrm>
              <a:custGeom>
                <a:avLst/>
                <a:gdLst>
                  <a:gd name="connsiteX0" fmla="*/ 252546 w 428625"/>
                  <a:gd name="connsiteY0" fmla="*/ 351301 h 353187"/>
                  <a:gd name="connsiteX1" fmla="*/ 427082 w 428625"/>
                  <a:gd name="connsiteY1" fmla="*/ 176765 h 353187"/>
                  <a:gd name="connsiteX2" fmla="*/ 427082 w 428625"/>
                  <a:gd name="connsiteY2" fmla="*/ 60865 h 353187"/>
                  <a:gd name="connsiteX3" fmla="*/ 368789 w 428625"/>
                  <a:gd name="connsiteY3" fmla="*/ 2572 h 353187"/>
                  <a:gd name="connsiteX4" fmla="*/ 60865 w 428625"/>
                  <a:gd name="connsiteY4" fmla="*/ 2572 h 353187"/>
                  <a:gd name="connsiteX5" fmla="*/ 2572 w 428625"/>
                  <a:gd name="connsiteY5" fmla="*/ 60865 h 353187"/>
                  <a:gd name="connsiteX6" fmla="*/ 2572 w 428625"/>
                  <a:gd name="connsiteY6" fmla="*/ 176765 h 353187"/>
                  <a:gd name="connsiteX7" fmla="*/ 177108 w 428625"/>
                  <a:gd name="connsiteY7" fmla="*/ 351301 h 353187"/>
                  <a:gd name="connsiteX8" fmla="*/ 252546 w 428625"/>
                  <a:gd name="connsiteY8" fmla="*/ 351301 h 35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5" h="353187">
                    <a:moveTo>
                      <a:pt x="252546" y="351301"/>
                    </a:moveTo>
                    <a:cubicBezTo>
                      <a:pt x="348558" y="351301"/>
                      <a:pt x="427082" y="272777"/>
                      <a:pt x="427082" y="176765"/>
                    </a:cubicBezTo>
                    <a:lnTo>
                      <a:pt x="427082" y="60865"/>
                    </a:lnTo>
                    <a:cubicBezTo>
                      <a:pt x="427082" y="28632"/>
                      <a:pt x="400679" y="2572"/>
                      <a:pt x="368789" y="2572"/>
                    </a:cubicBezTo>
                    <a:lnTo>
                      <a:pt x="60865" y="2572"/>
                    </a:lnTo>
                    <a:cubicBezTo>
                      <a:pt x="28632" y="2572"/>
                      <a:pt x="2572" y="28975"/>
                      <a:pt x="2572" y="60865"/>
                    </a:cubicBezTo>
                    <a:lnTo>
                      <a:pt x="2572" y="176765"/>
                    </a:lnTo>
                    <a:cubicBezTo>
                      <a:pt x="2572" y="272777"/>
                      <a:pt x="81096" y="351301"/>
                      <a:pt x="177108" y="351301"/>
                    </a:cubicBezTo>
                    <a:lnTo>
                      <a:pt x="252546" y="351301"/>
                    </a:lnTo>
                    <a:close/>
                  </a:path>
                </a:pathLst>
              </a:custGeom>
              <a:solidFill>
                <a:srgbClr val="8797A3">
                  <a:lumMod val="75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08" name="Freihandform: Form 107">
                <a:extLst>
                  <a:ext uri="{FF2B5EF4-FFF2-40B4-BE49-F238E27FC236}">
                    <a16:creationId xmlns:a16="http://schemas.microsoft.com/office/drawing/2014/main" id="{F77CEE08-6540-4726-BFA2-1B7D95AE0D64}"/>
                  </a:ext>
                </a:extLst>
              </p:cNvPr>
              <p:cNvSpPr/>
              <p:nvPr/>
            </p:nvSpPr>
            <p:spPr>
              <a:xfrm>
                <a:off x="6459988" y="2707024"/>
                <a:ext cx="253746" cy="168021"/>
              </a:xfrm>
              <a:custGeom>
                <a:avLst/>
                <a:gdLst>
                  <a:gd name="connsiteX0" fmla="*/ 195967 w 253746"/>
                  <a:gd name="connsiteY0" fmla="*/ 166135 h 168021"/>
                  <a:gd name="connsiteX1" fmla="*/ 251517 w 253746"/>
                  <a:gd name="connsiteY1" fmla="*/ 110585 h 168021"/>
                  <a:gd name="connsiteX2" fmla="*/ 251517 w 253746"/>
                  <a:gd name="connsiteY2" fmla="*/ 58122 h 168021"/>
                  <a:gd name="connsiteX3" fmla="*/ 195967 w 253746"/>
                  <a:gd name="connsiteY3" fmla="*/ 2572 h 168021"/>
                  <a:gd name="connsiteX4" fmla="*/ 58121 w 253746"/>
                  <a:gd name="connsiteY4" fmla="*/ 2572 h 168021"/>
                  <a:gd name="connsiteX5" fmla="*/ 2572 w 253746"/>
                  <a:gd name="connsiteY5" fmla="*/ 58122 h 168021"/>
                  <a:gd name="connsiteX6" fmla="*/ 2572 w 253746"/>
                  <a:gd name="connsiteY6" fmla="*/ 110585 h 168021"/>
                  <a:gd name="connsiteX7" fmla="*/ 58121 w 253746"/>
                  <a:gd name="connsiteY7" fmla="*/ 166135 h 168021"/>
                  <a:gd name="connsiteX8" fmla="*/ 195967 w 253746"/>
                  <a:gd name="connsiteY8" fmla="*/ 166135 h 16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746" h="168021">
                    <a:moveTo>
                      <a:pt x="195967" y="166135"/>
                    </a:moveTo>
                    <a:cubicBezTo>
                      <a:pt x="226485" y="166135"/>
                      <a:pt x="251517" y="141103"/>
                      <a:pt x="251517" y="110585"/>
                    </a:cubicBezTo>
                    <a:lnTo>
                      <a:pt x="251517" y="58122"/>
                    </a:lnTo>
                    <a:cubicBezTo>
                      <a:pt x="251517" y="27603"/>
                      <a:pt x="226485" y="2572"/>
                      <a:pt x="195967" y="2572"/>
                    </a:cubicBezTo>
                    <a:lnTo>
                      <a:pt x="58121" y="2572"/>
                    </a:lnTo>
                    <a:cubicBezTo>
                      <a:pt x="27603" y="2572"/>
                      <a:pt x="2572" y="27603"/>
                      <a:pt x="2572" y="58122"/>
                    </a:cubicBezTo>
                    <a:lnTo>
                      <a:pt x="2572" y="110585"/>
                    </a:lnTo>
                    <a:cubicBezTo>
                      <a:pt x="2572" y="141103"/>
                      <a:pt x="27603" y="166135"/>
                      <a:pt x="58121" y="166135"/>
                    </a:cubicBezTo>
                    <a:lnTo>
                      <a:pt x="195967" y="166135"/>
                    </a:lnTo>
                    <a:close/>
                  </a:path>
                </a:pathLst>
              </a:custGeom>
              <a:solidFill>
                <a:srgbClr val="CCCCCC"/>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09" name="Freihandform: Form 108">
                <a:extLst>
                  <a:ext uri="{FF2B5EF4-FFF2-40B4-BE49-F238E27FC236}">
                    <a16:creationId xmlns:a16="http://schemas.microsoft.com/office/drawing/2014/main" id="{A2869E44-44D8-4DF0-8FBC-04CA410D3285}"/>
                  </a:ext>
                </a:extLst>
              </p:cNvPr>
              <p:cNvSpPr/>
              <p:nvPr/>
            </p:nvSpPr>
            <p:spPr>
              <a:xfrm>
                <a:off x="5500941" y="4072585"/>
                <a:ext cx="353187" cy="579501"/>
              </a:xfrm>
              <a:custGeom>
                <a:avLst/>
                <a:gdLst>
                  <a:gd name="connsiteX0" fmla="*/ 184265 w 353187"/>
                  <a:gd name="connsiteY0" fmla="*/ 579196 h 579501"/>
                  <a:gd name="connsiteX1" fmla="*/ 268618 w 353187"/>
                  <a:gd name="connsiteY1" fmla="*/ 520561 h 579501"/>
                  <a:gd name="connsiteX2" fmla="*/ 350914 w 353187"/>
                  <a:gd name="connsiteY2" fmla="*/ 105309 h 579501"/>
                  <a:gd name="connsiteX3" fmla="*/ 294336 w 353187"/>
                  <a:gd name="connsiteY3" fmla="*/ 23698 h 579501"/>
                  <a:gd name="connsiteX4" fmla="*/ 170549 w 353187"/>
                  <a:gd name="connsiteY4" fmla="*/ 3467 h 579501"/>
                  <a:gd name="connsiteX5" fmla="*/ 86195 w 353187"/>
                  <a:gd name="connsiteY5" fmla="*/ 62103 h 579501"/>
                  <a:gd name="connsiteX6" fmla="*/ 3899 w 353187"/>
                  <a:gd name="connsiteY6" fmla="*/ 477355 h 579501"/>
                  <a:gd name="connsiteX7" fmla="*/ 60478 w 353187"/>
                  <a:gd name="connsiteY7" fmla="*/ 558965 h 579501"/>
                  <a:gd name="connsiteX8" fmla="*/ 184265 w 353187"/>
                  <a:gd name="connsiteY8" fmla="*/ 579196 h 57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187" h="579501">
                    <a:moveTo>
                      <a:pt x="184265" y="579196"/>
                    </a:moveTo>
                    <a:cubicBezTo>
                      <a:pt x="223012" y="585369"/>
                      <a:pt x="261074" y="558965"/>
                      <a:pt x="268618" y="520561"/>
                    </a:cubicBezTo>
                    <a:lnTo>
                      <a:pt x="350914" y="105309"/>
                    </a:lnTo>
                    <a:cubicBezTo>
                      <a:pt x="358458" y="66561"/>
                      <a:pt x="333083" y="29871"/>
                      <a:pt x="294336" y="23698"/>
                    </a:cubicBezTo>
                    <a:lnTo>
                      <a:pt x="170549" y="3467"/>
                    </a:lnTo>
                    <a:cubicBezTo>
                      <a:pt x="131801" y="-2705"/>
                      <a:pt x="93739" y="23698"/>
                      <a:pt x="86195" y="62103"/>
                    </a:cubicBezTo>
                    <a:lnTo>
                      <a:pt x="3899" y="477355"/>
                    </a:lnTo>
                    <a:cubicBezTo>
                      <a:pt x="-3644" y="515760"/>
                      <a:pt x="21730" y="552793"/>
                      <a:pt x="60478" y="558965"/>
                    </a:cubicBezTo>
                    <a:lnTo>
                      <a:pt x="184265" y="579196"/>
                    </a:lnTo>
                    <a:close/>
                  </a:path>
                </a:pathLst>
              </a:custGeom>
              <a:solidFill>
                <a:srgbClr val="384452"/>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10" name="Freihandform: Form 109">
                <a:extLst>
                  <a:ext uri="{FF2B5EF4-FFF2-40B4-BE49-F238E27FC236}">
                    <a16:creationId xmlns:a16="http://schemas.microsoft.com/office/drawing/2014/main" id="{EA1CCB96-0C05-4734-98BE-E3856309B6B4}"/>
                  </a:ext>
                </a:extLst>
              </p:cNvPr>
              <p:cNvSpPr/>
              <p:nvPr/>
            </p:nvSpPr>
            <p:spPr>
              <a:xfrm>
                <a:off x="6051937" y="1521276"/>
                <a:ext cx="250317" cy="353187"/>
              </a:xfrm>
              <a:custGeom>
                <a:avLst/>
                <a:gdLst>
                  <a:gd name="connsiteX0" fmla="*/ 248431 w 250317"/>
                  <a:gd name="connsiteY0" fmla="*/ 228886 h 353187"/>
                  <a:gd name="connsiteX1" fmla="*/ 248431 w 250317"/>
                  <a:gd name="connsiteY1" fmla="*/ 2572 h 353187"/>
                  <a:gd name="connsiteX2" fmla="*/ 2572 w 250317"/>
                  <a:gd name="connsiteY2" fmla="*/ 2572 h 353187"/>
                  <a:gd name="connsiteX3" fmla="*/ 2572 w 250317"/>
                  <a:gd name="connsiteY3" fmla="*/ 351644 h 353187"/>
                  <a:gd name="connsiteX4" fmla="*/ 125673 w 250317"/>
                  <a:gd name="connsiteY4" fmla="*/ 351644 h 353187"/>
                  <a:gd name="connsiteX5" fmla="*/ 248431 w 250317"/>
                  <a:gd name="connsiteY5" fmla="*/ 228886 h 35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317" h="353187">
                    <a:moveTo>
                      <a:pt x="248431" y="228886"/>
                    </a:moveTo>
                    <a:lnTo>
                      <a:pt x="248431" y="2572"/>
                    </a:lnTo>
                    <a:lnTo>
                      <a:pt x="2572" y="2572"/>
                    </a:lnTo>
                    <a:lnTo>
                      <a:pt x="2572" y="351644"/>
                    </a:lnTo>
                    <a:lnTo>
                      <a:pt x="125673" y="351644"/>
                    </a:lnTo>
                    <a:cubicBezTo>
                      <a:pt x="193224" y="351987"/>
                      <a:pt x="248431" y="296437"/>
                      <a:pt x="248431" y="228886"/>
                    </a:cubicBezTo>
                    <a:close/>
                  </a:path>
                </a:pathLst>
              </a:custGeom>
              <a:solidFill>
                <a:srgbClr val="384452"/>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11" name="Freihandform: Form 110">
                <a:extLst>
                  <a:ext uri="{FF2B5EF4-FFF2-40B4-BE49-F238E27FC236}">
                    <a16:creationId xmlns:a16="http://schemas.microsoft.com/office/drawing/2014/main" id="{C96080AA-92A2-47C9-8A45-5F415A650FAF}"/>
                  </a:ext>
                </a:extLst>
              </p:cNvPr>
              <p:cNvSpPr/>
              <p:nvPr/>
            </p:nvSpPr>
            <p:spPr>
              <a:xfrm>
                <a:off x="5969641" y="1164660"/>
                <a:ext cx="864108" cy="572643"/>
              </a:xfrm>
              <a:custGeom>
                <a:avLst/>
                <a:gdLst>
                  <a:gd name="connsiteX0" fmla="*/ 864279 w 864108"/>
                  <a:gd name="connsiteY0" fmla="*/ 286493 h 572643"/>
                  <a:gd name="connsiteX1" fmla="*/ 580358 w 864108"/>
                  <a:gd name="connsiteY1" fmla="*/ 2572 h 572643"/>
                  <a:gd name="connsiteX2" fmla="*/ 286493 w 864108"/>
                  <a:gd name="connsiteY2" fmla="*/ 2572 h 572643"/>
                  <a:gd name="connsiteX3" fmla="*/ 2572 w 864108"/>
                  <a:gd name="connsiteY3" fmla="*/ 286493 h 572643"/>
                  <a:gd name="connsiteX4" fmla="*/ 2572 w 864108"/>
                  <a:gd name="connsiteY4" fmla="*/ 570414 h 572643"/>
                  <a:gd name="connsiteX5" fmla="*/ 864622 w 864108"/>
                  <a:gd name="connsiteY5" fmla="*/ 570414 h 572643"/>
                  <a:gd name="connsiteX6" fmla="*/ 864622 w 864108"/>
                  <a:gd name="connsiteY6" fmla="*/ 286493 h 57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108" h="572643">
                    <a:moveTo>
                      <a:pt x="864279" y="286493"/>
                    </a:moveTo>
                    <a:cubicBezTo>
                      <a:pt x="864279" y="130131"/>
                      <a:pt x="736378" y="2572"/>
                      <a:pt x="580358" y="2572"/>
                    </a:cubicBezTo>
                    <a:lnTo>
                      <a:pt x="286493" y="2572"/>
                    </a:lnTo>
                    <a:cubicBezTo>
                      <a:pt x="130130" y="2572"/>
                      <a:pt x="2572" y="130474"/>
                      <a:pt x="2572" y="286493"/>
                    </a:cubicBezTo>
                    <a:lnTo>
                      <a:pt x="2572" y="570414"/>
                    </a:lnTo>
                    <a:lnTo>
                      <a:pt x="864622" y="570414"/>
                    </a:lnTo>
                    <a:lnTo>
                      <a:pt x="864622" y="286493"/>
                    </a:lnTo>
                    <a:close/>
                  </a:path>
                </a:pathLst>
              </a:custGeom>
              <a:solidFill>
                <a:srgbClr val="384452"/>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12" name="Freihandform: Form 111">
                <a:extLst>
                  <a:ext uri="{FF2B5EF4-FFF2-40B4-BE49-F238E27FC236}">
                    <a16:creationId xmlns:a16="http://schemas.microsoft.com/office/drawing/2014/main" id="{27E82695-3A00-4195-9A6B-4A54C4203871}"/>
                  </a:ext>
                </a:extLst>
              </p:cNvPr>
              <p:cNvSpPr/>
              <p:nvPr/>
            </p:nvSpPr>
            <p:spPr>
              <a:xfrm>
                <a:off x="6168523" y="1164660"/>
                <a:ext cx="665226" cy="572643"/>
              </a:xfrm>
              <a:custGeom>
                <a:avLst/>
                <a:gdLst>
                  <a:gd name="connsiteX0" fmla="*/ 665397 w 665226"/>
                  <a:gd name="connsiteY0" fmla="*/ 286493 h 572643"/>
                  <a:gd name="connsiteX1" fmla="*/ 381476 w 665226"/>
                  <a:gd name="connsiteY1" fmla="*/ 2572 h 572643"/>
                  <a:gd name="connsiteX2" fmla="*/ 286493 w 665226"/>
                  <a:gd name="connsiteY2" fmla="*/ 2572 h 572643"/>
                  <a:gd name="connsiteX3" fmla="*/ 2572 w 665226"/>
                  <a:gd name="connsiteY3" fmla="*/ 286493 h 572643"/>
                  <a:gd name="connsiteX4" fmla="*/ 2572 w 665226"/>
                  <a:gd name="connsiteY4" fmla="*/ 570414 h 572643"/>
                  <a:gd name="connsiteX5" fmla="*/ 665740 w 665226"/>
                  <a:gd name="connsiteY5" fmla="*/ 570414 h 572643"/>
                  <a:gd name="connsiteX6" fmla="*/ 665740 w 665226"/>
                  <a:gd name="connsiteY6" fmla="*/ 286493 h 57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226" h="572643">
                    <a:moveTo>
                      <a:pt x="665397" y="286493"/>
                    </a:moveTo>
                    <a:cubicBezTo>
                      <a:pt x="665397" y="130131"/>
                      <a:pt x="537496" y="2572"/>
                      <a:pt x="381476" y="2572"/>
                    </a:cubicBezTo>
                    <a:lnTo>
                      <a:pt x="286493" y="2572"/>
                    </a:lnTo>
                    <a:cubicBezTo>
                      <a:pt x="130130" y="2572"/>
                      <a:pt x="2572" y="130474"/>
                      <a:pt x="2572" y="286493"/>
                    </a:cubicBezTo>
                    <a:lnTo>
                      <a:pt x="2572" y="570414"/>
                    </a:lnTo>
                    <a:lnTo>
                      <a:pt x="665740" y="570414"/>
                    </a:lnTo>
                    <a:lnTo>
                      <a:pt x="665740" y="286493"/>
                    </a:lnTo>
                    <a:close/>
                  </a:path>
                </a:pathLst>
              </a:custGeom>
              <a:solidFill>
                <a:srgbClr val="3F5165"/>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13" name="Freihandform: Form 112">
                <a:extLst>
                  <a:ext uri="{FF2B5EF4-FFF2-40B4-BE49-F238E27FC236}">
                    <a16:creationId xmlns:a16="http://schemas.microsoft.com/office/drawing/2014/main" id="{9F4D3C8D-5E67-40DE-B76E-DC29D599EAB7}"/>
                  </a:ext>
                </a:extLst>
              </p:cNvPr>
              <p:cNvSpPr/>
              <p:nvPr/>
            </p:nvSpPr>
            <p:spPr>
              <a:xfrm>
                <a:off x="6110230" y="1628604"/>
                <a:ext cx="922401" cy="106299"/>
              </a:xfrm>
              <a:custGeom>
                <a:avLst/>
                <a:gdLst>
                  <a:gd name="connsiteX0" fmla="*/ 870794 w 922401"/>
                  <a:gd name="connsiteY0" fmla="*/ 106470 h 106299"/>
                  <a:gd name="connsiteX1" fmla="*/ 922915 w 922401"/>
                  <a:gd name="connsiteY1" fmla="*/ 54350 h 106299"/>
                  <a:gd name="connsiteX2" fmla="*/ 922915 w 922401"/>
                  <a:gd name="connsiteY2" fmla="*/ 54350 h 106299"/>
                  <a:gd name="connsiteX3" fmla="*/ 870794 w 922401"/>
                  <a:gd name="connsiteY3" fmla="*/ 2572 h 106299"/>
                  <a:gd name="connsiteX4" fmla="*/ 54692 w 922401"/>
                  <a:gd name="connsiteY4" fmla="*/ 2572 h 106299"/>
                  <a:gd name="connsiteX5" fmla="*/ 2572 w 922401"/>
                  <a:gd name="connsiteY5" fmla="*/ 54350 h 106299"/>
                  <a:gd name="connsiteX6" fmla="*/ 2572 w 922401"/>
                  <a:gd name="connsiteY6" fmla="*/ 54350 h 106299"/>
                  <a:gd name="connsiteX7" fmla="*/ 54692 w 922401"/>
                  <a:gd name="connsiteY7" fmla="*/ 106470 h 106299"/>
                  <a:gd name="connsiteX8" fmla="*/ 870794 w 922401"/>
                  <a:gd name="connsiteY8" fmla="*/ 106470 h 106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2401" h="106299">
                    <a:moveTo>
                      <a:pt x="870794" y="106470"/>
                    </a:moveTo>
                    <a:cubicBezTo>
                      <a:pt x="899255" y="106470"/>
                      <a:pt x="922915" y="83153"/>
                      <a:pt x="922915" y="54350"/>
                    </a:cubicBezTo>
                    <a:lnTo>
                      <a:pt x="922915" y="54350"/>
                    </a:lnTo>
                    <a:cubicBezTo>
                      <a:pt x="922915" y="25889"/>
                      <a:pt x="899598" y="2572"/>
                      <a:pt x="870794" y="2572"/>
                    </a:cubicBezTo>
                    <a:lnTo>
                      <a:pt x="54692" y="2572"/>
                    </a:lnTo>
                    <a:cubicBezTo>
                      <a:pt x="26232" y="2572"/>
                      <a:pt x="2572" y="25889"/>
                      <a:pt x="2572" y="54350"/>
                    </a:cubicBezTo>
                    <a:lnTo>
                      <a:pt x="2572" y="54350"/>
                    </a:lnTo>
                    <a:cubicBezTo>
                      <a:pt x="2572" y="82810"/>
                      <a:pt x="25889" y="106470"/>
                      <a:pt x="54692" y="106470"/>
                    </a:cubicBezTo>
                    <a:lnTo>
                      <a:pt x="870794" y="106470"/>
                    </a:lnTo>
                    <a:close/>
                  </a:path>
                </a:pathLst>
              </a:custGeom>
              <a:solidFill>
                <a:srgbClr val="647991"/>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14" name="Freihandform: Form 113">
                <a:extLst>
                  <a:ext uri="{FF2B5EF4-FFF2-40B4-BE49-F238E27FC236}">
                    <a16:creationId xmlns:a16="http://schemas.microsoft.com/office/drawing/2014/main" id="{863B20B3-0B18-4586-85C4-E1F5C86B763E}"/>
                  </a:ext>
                </a:extLst>
              </p:cNvPr>
              <p:cNvSpPr/>
              <p:nvPr/>
            </p:nvSpPr>
            <p:spPr>
              <a:xfrm>
                <a:off x="6404782" y="1384459"/>
                <a:ext cx="346329" cy="161163"/>
              </a:xfrm>
              <a:custGeom>
                <a:avLst/>
                <a:gdLst>
                  <a:gd name="connsiteX0" fmla="*/ 320440 w 346329"/>
                  <a:gd name="connsiteY0" fmla="*/ 159620 h 161163"/>
                  <a:gd name="connsiteX1" fmla="*/ 343757 w 346329"/>
                  <a:gd name="connsiteY1" fmla="*/ 136303 h 161163"/>
                  <a:gd name="connsiteX2" fmla="*/ 343757 w 346329"/>
                  <a:gd name="connsiteY2" fmla="*/ 25889 h 161163"/>
                  <a:gd name="connsiteX3" fmla="*/ 320440 w 346329"/>
                  <a:gd name="connsiteY3" fmla="*/ 2572 h 161163"/>
                  <a:gd name="connsiteX4" fmla="*/ 25889 w 346329"/>
                  <a:gd name="connsiteY4" fmla="*/ 2572 h 161163"/>
                  <a:gd name="connsiteX5" fmla="*/ 2572 w 346329"/>
                  <a:gd name="connsiteY5" fmla="*/ 25889 h 161163"/>
                  <a:gd name="connsiteX6" fmla="*/ 2572 w 346329"/>
                  <a:gd name="connsiteY6" fmla="*/ 136303 h 161163"/>
                  <a:gd name="connsiteX7" fmla="*/ 25889 w 346329"/>
                  <a:gd name="connsiteY7" fmla="*/ 159620 h 161163"/>
                  <a:gd name="connsiteX8" fmla="*/ 320440 w 346329"/>
                  <a:gd name="connsiteY8" fmla="*/ 159620 h 16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9" h="161163">
                    <a:moveTo>
                      <a:pt x="320440" y="159620"/>
                    </a:moveTo>
                    <a:cubicBezTo>
                      <a:pt x="333127" y="159620"/>
                      <a:pt x="343757" y="148990"/>
                      <a:pt x="343757" y="136303"/>
                    </a:cubicBezTo>
                    <a:lnTo>
                      <a:pt x="343757" y="25889"/>
                    </a:lnTo>
                    <a:cubicBezTo>
                      <a:pt x="343757" y="13202"/>
                      <a:pt x="333127" y="2572"/>
                      <a:pt x="320440" y="2572"/>
                    </a:cubicBezTo>
                    <a:lnTo>
                      <a:pt x="25889" y="2572"/>
                    </a:lnTo>
                    <a:cubicBezTo>
                      <a:pt x="13202" y="2572"/>
                      <a:pt x="2572" y="13202"/>
                      <a:pt x="2572" y="25889"/>
                    </a:cubicBezTo>
                    <a:lnTo>
                      <a:pt x="2572" y="136303"/>
                    </a:lnTo>
                    <a:cubicBezTo>
                      <a:pt x="2572" y="148990"/>
                      <a:pt x="13202" y="159620"/>
                      <a:pt x="25889" y="159620"/>
                    </a:cubicBezTo>
                    <a:lnTo>
                      <a:pt x="320440" y="159620"/>
                    </a:lnTo>
                    <a:close/>
                  </a:path>
                </a:pathLst>
              </a:custGeom>
              <a:solidFill>
                <a:srgbClr val="91083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15" name="Freihandform: Form 114">
                <a:extLst>
                  <a:ext uri="{FF2B5EF4-FFF2-40B4-BE49-F238E27FC236}">
                    <a16:creationId xmlns:a16="http://schemas.microsoft.com/office/drawing/2014/main" id="{C1B2767F-BC71-4550-9D7D-7B55C9445145}"/>
                  </a:ext>
                </a:extLst>
              </p:cNvPr>
              <p:cNvSpPr/>
              <p:nvPr/>
            </p:nvSpPr>
            <p:spPr>
              <a:xfrm>
                <a:off x="5869172" y="1690326"/>
                <a:ext cx="257175" cy="257175"/>
              </a:xfrm>
              <a:custGeom>
                <a:avLst/>
                <a:gdLst>
                  <a:gd name="connsiteX0" fmla="*/ 255632 w 257175"/>
                  <a:gd name="connsiteY0" fmla="*/ 129102 h 257175"/>
                  <a:gd name="connsiteX1" fmla="*/ 129102 w 257175"/>
                  <a:gd name="connsiteY1" fmla="*/ 2572 h 257175"/>
                  <a:gd name="connsiteX2" fmla="*/ 2572 w 257175"/>
                  <a:gd name="connsiteY2" fmla="*/ 129102 h 257175"/>
                  <a:gd name="connsiteX3" fmla="*/ 129102 w 257175"/>
                  <a:gd name="connsiteY3" fmla="*/ 255632 h 257175"/>
                  <a:gd name="connsiteX4" fmla="*/ 255632 w 257175"/>
                  <a:gd name="connsiteY4" fmla="*/ 129102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257175">
                    <a:moveTo>
                      <a:pt x="255632" y="129102"/>
                    </a:moveTo>
                    <a:cubicBezTo>
                      <a:pt x="255632" y="59493"/>
                      <a:pt x="198711" y="2572"/>
                      <a:pt x="129102" y="2572"/>
                    </a:cubicBezTo>
                    <a:cubicBezTo>
                      <a:pt x="59493" y="2572"/>
                      <a:pt x="2572" y="59493"/>
                      <a:pt x="2572" y="129102"/>
                    </a:cubicBezTo>
                    <a:cubicBezTo>
                      <a:pt x="2572" y="198711"/>
                      <a:pt x="59493" y="255632"/>
                      <a:pt x="129102" y="255632"/>
                    </a:cubicBezTo>
                    <a:cubicBezTo>
                      <a:pt x="198711" y="255632"/>
                      <a:pt x="255632" y="198711"/>
                      <a:pt x="255632" y="129102"/>
                    </a:cubicBezTo>
                    <a:close/>
                  </a:path>
                </a:pathLst>
              </a:custGeom>
              <a:solidFill>
                <a:srgbClr val="E77C12">
                  <a:lumMod val="40000"/>
                  <a:lumOff val="6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16" name="Freihandform: Form 115">
                <a:extLst>
                  <a:ext uri="{FF2B5EF4-FFF2-40B4-BE49-F238E27FC236}">
                    <a16:creationId xmlns:a16="http://schemas.microsoft.com/office/drawing/2014/main" id="{1D49F9A1-4348-4C27-B53F-91A68074A5CE}"/>
                  </a:ext>
                </a:extLst>
              </p:cNvPr>
              <p:cNvSpPr/>
              <p:nvPr/>
            </p:nvSpPr>
            <p:spPr>
              <a:xfrm>
                <a:off x="6413354" y="2053114"/>
                <a:ext cx="188595" cy="99441"/>
              </a:xfrm>
              <a:custGeom>
                <a:avLst/>
                <a:gdLst>
                  <a:gd name="connsiteX0" fmla="*/ 2572 w 188595"/>
                  <a:gd name="connsiteY0" fmla="*/ 97212 h 99441"/>
                  <a:gd name="connsiteX1" fmla="*/ 140760 w 188595"/>
                  <a:gd name="connsiteY1" fmla="*/ 97212 h 99441"/>
                  <a:gd name="connsiteX2" fmla="*/ 188081 w 188595"/>
                  <a:gd name="connsiteY2" fmla="*/ 49892 h 99441"/>
                  <a:gd name="connsiteX3" fmla="*/ 188081 w 188595"/>
                  <a:gd name="connsiteY3" fmla="*/ 2572 h 99441"/>
                  <a:gd name="connsiteX4" fmla="*/ 2572 w 188595"/>
                  <a:gd name="connsiteY4" fmla="*/ 2572 h 99441"/>
                  <a:gd name="connsiteX5" fmla="*/ 23146 w 188595"/>
                  <a:gd name="connsiteY5" fmla="*/ 49892 h 99441"/>
                  <a:gd name="connsiteX6" fmla="*/ 23146 w 188595"/>
                  <a:gd name="connsiteY6" fmla="*/ 49892 h 99441"/>
                  <a:gd name="connsiteX7" fmla="*/ 2572 w 188595"/>
                  <a:gd name="connsiteY7" fmla="*/ 97212 h 9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595" h="99441">
                    <a:moveTo>
                      <a:pt x="2572" y="97212"/>
                    </a:moveTo>
                    <a:lnTo>
                      <a:pt x="140760" y="97212"/>
                    </a:lnTo>
                    <a:cubicBezTo>
                      <a:pt x="166821" y="97212"/>
                      <a:pt x="188081" y="75952"/>
                      <a:pt x="188081" y="49892"/>
                    </a:cubicBezTo>
                    <a:lnTo>
                      <a:pt x="188081" y="2572"/>
                    </a:lnTo>
                    <a:lnTo>
                      <a:pt x="2572" y="2572"/>
                    </a:lnTo>
                    <a:cubicBezTo>
                      <a:pt x="15259" y="14573"/>
                      <a:pt x="23146" y="31375"/>
                      <a:pt x="23146" y="49892"/>
                    </a:cubicBezTo>
                    <a:lnTo>
                      <a:pt x="23146" y="49892"/>
                    </a:lnTo>
                    <a:cubicBezTo>
                      <a:pt x="23146" y="68409"/>
                      <a:pt x="15259" y="85554"/>
                      <a:pt x="2572" y="97212"/>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17" name="Freihandform: Form 116">
                <a:extLst>
                  <a:ext uri="{FF2B5EF4-FFF2-40B4-BE49-F238E27FC236}">
                    <a16:creationId xmlns:a16="http://schemas.microsoft.com/office/drawing/2014/main" id="{9ADB17DB-E5EC-413D-9004-9C7E8F1967DE}"/>
                  </a:ext>
                </a:extLst>
              </p:cNvPr>
              <p:cNvSpPr/>
              <p:nvPr/>
            </p:nvSpPr>
            <p:spPr>
              <a:xfrm>
                <a:off x="5217239" y="2273519"/>
                <a:ext cx="792099" cy="1001268"/>
              </a:xfrm>
              <a:custGeom>
                <a:avLst/>
                <a:gdLst>
                  <a:gd name="connsiteX0" fmla="*/ 397672 w 792099"/>
                  <a:gd name="connsiteY0" fmla="*/ 900706 h 1001268"/>
                  <a:gd name="connsiteX1" fmla="*/ 759431 w 792099"/>
                  <a:gd name="connsiteY1" fmla="*/ 331492 h 1001268"/>
                  <a:gd name="connsiteX2" fmla="*/ 693252 w 792099"/>
                  <a:gd name="connsiteY2" fmla="*/ 35912 h 1001268"/>
                  <a:gd name="connsiteX3" fmla="*/ 397672 w 792099"/>
                  <a:gd name="connsiteY3" fmla="*/ 102092 h 1001268"/>
                  <a:gd name="connsiteX4" fmla="*/ 35912 w 792099"/>
                  <a:gd name="connsiteY4" fmla="*/ 671306 h 1001268"/>
                  <a:gd name="connsiteX5" fmla="*/ 102092 w 792099"/>
                  <a:gd name="connsiteY5" fmla="*/ 966886 h 1001268"/>
                  <a:gd name="connsiteX6" fmla="*/ 397672 w 792099"/>
                  <a:gd name="connsiteY6" fmla="*/ 900706 h 100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99" h="1001268">
                    <a:moveTo>
                      <a:pt x="397672" y="900706"/>
                    </a:moveTo>
                    <a:lnTo>
                      <a:pt x="759431" y="331492"/>
                    </a:lnTo>
                    <a:cubicBezTo>
                      <a:pt x="822868" y="231708"/>
                      <a:pt x="793036" y="99349"/>
                      <a:pt x="693252" y="35912"/>
                    </a:cubicBezTo>
                    <a:cubicBezTo>
                      <a:pt x="593468" y="-27524"/>
                      <a:pt x="461108" y="2308"/>
                      <a:pt x="397672" y="102092"/>
                    </a:cubicBezTo>
                    <a:lnTo>
                      <a:pt x="35912" y="671306"/>
                    </a:lnTo>
                    <a:cubicBezTo>
                      <a:pt x="-27524" y="771090"/>
                      <a:pt x="2308" y="903449"/>
                      <a:pt x="102092" y="966886"/>
                    </a:cubicBezTo>
                    <a:cubicBezTo>
                      <a:pt x="201876" y="1029980"/>
                      <a:pt x="334235" y="1000490"/>
                      <a:pt x="397672" y="900706"/>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18" name="Freihandform: Form 117">
                <a:extLst>
                  <a:ext uri="{FF2B5EF4-FFF2-40B4-BE49-F238E27FC236}">
                    <a16:creationId xmlns:a16="http://schemas.microsoft.com/office/drawing/2014/main" id="{8C3AB068-0A87-4716-96C1-811E063AF954}"/>
                  </a:ext>
                </a:extLst>
              </p:cNvPr>
              <p:cNvSpPr/>
              <p:nvPr/>
            </p:nvSpPr>
            <p:spPr>
              <a:xfrm>
                <a:off x="5858885" y="2219077"/>
                <a:ext cx="226314" cy="826389"/>
              </a:xfrm>
              <a:custGeom>
                <a:avLst/>
                <a:gdLst>
                  <a:gd name="connsiteX0" fmla="*/ 226828 w 226314"/>
                  <a:gd name="connsiteY0" fmla="*/ 713060 h 826389"/>
                  <a:gd name="connsiteX1" fmla="*/ 226828 w 226314"/>
                  <a:gd name="connsiteY1" fmla="*/ 114700 h 826389"/>
                  <a:gd name="connsiteX2" fmla="*/ 114700 w 226314"/>
                  <a:gd name="connsiteY2" fmla="*/ 2572 h 826389"/>
                  <a:gd name="connsiteX3" fmla="*/ 2572 w 226314"/>
                  <a:gd name="connsiteY3" fmla="*/ 114700 h 826389"/>
                  <a:gd name="connsiteX4" fmla="*/ 2572 w 226314"/>
                  <a:gd name="connsiteY4" fmla="*/ 713403 h 826389"/>
                  <a:gd name="connsiteX5" fmla="*/ 114700 w 226314"/>
                  <a:gd name="connsiteY5" fmla="*/ 825532 h 826389"/>
                  <a:gd name="connsiteX6" fmla="*/ 226828 w 226314"/>
                  <a:gd name="connsiteY6" fmla="*/ 713060 h 82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314" h="826389">
                    <a:moveTo>
                      <a:pt x="226828" y="713060"/>
                    </a:moveTo>
                    <a:lnTo>
                      <a:pt x="226828" y="114700"/>
                    </a:lnTo>
                    <a:cubicBezTo>
                      <a:pt x="226828" y="52978"/>
                      <a:pt x="176422" y="2572"/>
                      <a:pt x="114700" y="2572"/>
                    </a:cubicBezTo>
                    <a:cubicBezTo>
                      <a:pt x="52978" y="2572"/>
                      <a:pt x="2572" y="52978"/>
                      <a:pt x="2572" y="114700"/>
                    </a:cubicBezTo>
                    <a:lnTo>
                      <a:pt x="2572" y="713403"/>
                    </a:lnTo>
                    <a:cubicBezTo>
                      <a:pt x="2572" y="775125"/>
                      <a:pt x="52978" y="825532"/>
                      <a:pt x="114700" y="825532"/>
                    </a:cubicBezTo>
                    <a:cubicBezTo>
                      <a:pt x="176079" y="825532"/>
                      <a:pt x="226828" y="774782"/>
                      <a:pt x="226828" y="713060"/>
                    </a:cubicBezTo>
                    <a:close/>
                  </a:path>
                </a:pathLst>
              </a:custGeom>
              <a:solidFill>
                <a:srgbClr val="143164">
                  <a:lumMod val="5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19" name="Freihandform: Form 118">
                <a:extLst>
                  <a:ext uri="{FF2B5EF4-FFF2-40B4-BE49-F238E27FC236}">
                    <a16:creationId xmlns:a16="http://schemas.microsoft.com/office/drawing/2014/main" id="{4D275C70-A28A-4883-A8FA-4AF0E494999D}"/>
                  </a:ext>
                </a:extLst>
              </p:cNvPr>
              <p:cNvSpPr/>
              <p:nvPr/>
            </p:nvSpPr>
            <p:spPr>
              <a:xfrm>
                <a:off x="5846197" y="2707024"/>
                <a:ext cx="253746" cy="168021"/>
              </a:xfrm>
              <a:custGeom>
                <a:avLst/>
                <a:gdLst>
                  <a:gd name="connsiteX0" fmla="*/ 195967 w 253746"/>
                  <a:gd name="connsiteY0" fmla="*/ 166135 h 168021"/>
                  <a:gd name="connsiteX1" fmla="*/ 251517 w 253746"/>
                  <a:gd name="connsiteY1" fmla="*/ 110585 h 168021"/>
                  <a:gd name="connsiteX2" fmla="*/ 251517 w 253746"/>
                  <a:gd name="connsiteY2" fmla="*/ 58122 h 168021"/>
                  <a:gd name="connsiteX3" fmla="*/ 195967 w 253746"/>
                  <a:gd name="connsiteY3" fmla="*/ 2572 h 168021"/>
                  <a:gd name="connsiteX4" fmla="*/ 58121 w 253746"/>
                  <a:gd name="connsiteY4" fmla="*/ 2572 h 168021"/>
                  <a:gd name="connsiteX5" fmla="*/ 2572 w 253746"/>
                  <a:gd name="connsiteY5" fmla="*/ 58122 h 168021"/>
                  <a:gd name="connsiteX6" fmla="*/ 2572 w 253746"/>
                  <a:gd name="connsiteY6" fmla="*/ 110585 h 168021"/>
                  <a:gd name="connsiteX7" fmla="*/ 58121 w 253746"/>
                  <a:gd name="connsiteY7" fmla="*/ 166135 h 168021"/>
                  <a:gd name="connsiteX8" fmla="*/ 195967 w 253746"/>
                  <a:gd name="connsiteY8" fmla="*/ 166135 h 16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746" h="168021">
                    <a:moveTo>
                      <a:pt x="195967" y="166135"/>
                    </a:moveTo>
                    <a:cubicBezTo>
                      <a:pt x="226485" y="166135"/>
                      <a:pt x="251517" y="141103"/>
                      <a:pt x="251517" y="110585"/>
                    </a:cubicBezTo>
                    <a:lnTo>
                      <a:pt x="251517" y="58122"/>
                    </a:lnTo>
                    <a:cubicBezTo>
                      <a:pt x="251517" y="27603"/>
                      <a:pt x="226485" y="2572"/>
                      <a:pt x="195967" y="2572"/>
                    </a:cubicBezTo>
                    <a:lnTo>
                      <a:pt x="58121" y="2572"/>
                    </a:lnTo>
                    <a:cubicBezTo>
                      <a:pt x="27603" y="2572"/>
                      <a:pt x="2572" y="27603"/>
                      <a:pt x="2572" y="58122"/>
                    </a:cubicBezTo>
                    <a:lnTo>
                      <a:pt x="2572" y="110585"/>
                    </a:lnTo>
                    <a:cubicBezTo>
                      <a:pt x="2572" y="141103"/>
                      <a:pt x="27603" y="166135"/>
                      <a:pt x="58121" y="166135"/>
                    </a:cubicBezTo>
                    <a:lnTo>
                      <a:pt x="195967" y="166135"/>
                    </a:lnTo>
                    <a:close/>
                  </a:path>
                </a:pathLst>
              </a:custGeom>
              <a:solidFill>
                <a:srgbClr val="CCCCCC"/>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20" name="Freihandform: Form 119">
                <a:extLst>
                  <a:ext uri="{FF2B5EF4-FFF2-40B4-BE49-F238E27FC236}">
                    <a16:creationId xmlns:a16="http://schemas.microsoft.com/office/drawing/2014/main" id="{AD293709-6C71-497E-BC7C-03AEEEF18505}"/>
                  </a:ext>
                </a:extLst>
              </p:cNvPr>
              <p:cNvSpPr/>
              <p:nvPr/>
            </p:nvSpPr>
            <p:spPr>
              <a:xfrm>
                <a:off x="7065207" y="2548261"/>
                <a:ext cx="541782" cy="541782"/>
              </a:xfrm>
              <a:custGeom>
                <a:avLst/>
                <a:gdLst>
                  <a:gd name="connsiteX0" fmla="*/ 540239 w 541782"/>
                  <a:gd name="connsiteY0" fmla="*/ 271405 h 541782"/>
                  <a:gd name="connsiteX1" fmla="*/ 271405 w 541782"/>
                  <a:gd name="connsiteY1" fmla="*/ 2572 h 541782"/>
                  <a:gd name="connsiteX2" fmla="*/ 2572 w 541782"/>
                  <a:gd name="connsiteY2" fmla="*/ 271405 h 541782"/>
                  <a:gd name="connsiteX3" fmla="*/ 271405 w 541782"/>
                  <a:gd name="connsiteY3" fmla="*/ 540239 h 541782"/>
                  <a:gd name="connsiteX4" fmla="*/ 540239 w 541782"/>
                  <a:gd name="connsiteY4" fmla="*/ 271405 h 541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782" h="541782">
                    <a:moveTo>
                      <a:pt x="540239" y="271405"/>
                    </a:moveTo>
                    <a:cubicBezTo>
                      <a:pt x="540239" y="123272"/>
                      <a:pt x="419538" y="2572"/>
                      <a:pt x="271405" y="2572"/>
                    </a:cubicBezTo>
                    <a:cubicBezTo>
                      <a:pt x="123272" y="2572"/>
                      <a:pt x="2572" y="123272"/>
                      <a:pt x="2572" y="271405"/>
                    </a:cubicBezTo>
                    <a:cubicBezTo>
                      <a:pt x="2572" y="419538"/>
                      <a:pt x="123272" y="540239"/>
                      <a:pt x="271405" y="540239"/>
                    </a:cubicBezTo>
                    <a:cubicBezTo>
                      <a:pt x="419538" y="540582"/>
                      <a:pt x="540239" y="419538"/>
                      <a:pt x="540239" y="271405"/>
                    </a:cubicBezTo>
                    <a:close/>
                  </a:path>
                </a:pathLst>
              </a:custGeom>
              <a:solidFill>
                <a:srgbClr val="E77C12">
                  <a:lumMod val="20000"/>
                  <a:lumOff val="8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21" name="Freihandform: Form 120">
                <a:extLst>
                  <a:ext uri="{FF2B5EF4-FFF2-40B4-BE49-F238E27FC236}">
                    <a16:creationId xmlns:a16="http://schemas.microsoft.com/office/drawing/2014/main" id="{7FD21383-867F-4FA6-9312-E01828CC5D75}"/>
                  </a:ext>
                </a:extLst>
              </p:cNvPr>
              <p:cNvSpPr/>
              <p:nvPr/>
            </p:nvSpPr>
            <p:spPr>
              <a:xfrm>
                <a:off x="5839682" y="3498437"/>
                <a:ext cx="949833" cy="178308"/>
              </a:xfrm>
              <a:custGeom>
                <a:avLst/>
                <a:gdLst>
                  <a:gd name="connsiteX0" fmla="*/ 904742 w 949833"/>
                  <a:gd name="connsiteY0" fmla="*/ 178136 h 178308"/>
                  <a:gd name="connsiteX1" fmla="*/ 949661 w 949833"/>
                  <a:gd name="connsiteY1" fmla="*/ 133217 h 178308"/>
                  <a:gd name="connsiteX2" fmla="*/ 949661 w 949833"/>
                  <a:gd name="connsiteY2" fmla="*/ 47492 h 178308"/>
                  <a:gd name="connsiteX3" fmla="*/ 904742 w 949833"/>
                  <a:gd name="connsiteY3" fmla="*/ 2572 h 178308"/>
                  <a:gd name="connsiteX4" fmla="*/ 47492 w 949833"/>
                  <a:gd name="connsiteY4" fmla="*/ 2572 h 178308"/>
                  <a:gd name="connsiteX5" fmla="*/ 2572 w 949833"/>
                  <a:gd name="connsiteY5" fmla="*/ 47492 h 178308"/>
                  <a:gd name="connsiteX6" fmla="*/ 2572 w 949833"/>
                  <a:gd name="connsiteY6" fmla="*/ 133217 h 178308"/>
                  <a:gd name="connsiteX7" fmla="*/ 47492 w 949833"/>
                  <a:gd name="connsiteY7" fmla="*/ 178136 h 178308"/>
                  <a:gd name="connsiteX8" fmla="*/ 904742 w 949833"/>
                  <a:gd name="connsiteY8" fmla="*/ 178136 h 17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833" h="178308">
                    <a:moveTo>
                      <a:pt x="904742" y="178136"/>
                    </a:moveTo>
                    <a:cubicBezTo>
                      <a:pt x="929431" y="178136"/>
                      <a:pt x="949661" y="157906"/>
                      <a:pt x="949661" y="133217"/>
                    </a:cubicBezTo>
                    <a:lnTo>
                      <a:pt x="949661" y="47492"/>
                    </a:lnTo>
                    <a:cubicBezTo>
                      <a:pt x="949661" y="22803"/>
                      <a:pt x="929431" y="2572"/>
                      <a:pt x="904742" y="2572"/>
                    </a:cubicBezTo>
                    <a:lnTo>
                      <a:pt x="47492" y="2572"/>
                    </a:lnTo>
                    <a:cubicBezTo>
                      <a:pt x="22803" y="2572"/>
                      <a:pt x="2572" y="22803"/>
                      <a:pt x="2572" y="47492"/>
                    </a:cubicBezTo>
                    <a:lnTo>
                      <a:pt x="2572" y="133217"/>
                    </a:lnTo>
                    <a:cubicBezTo>
                      <a:pt x="2572" y="157906"/>
                      <a:pt x="22803" y="178136"/>
                      <a:pt x="47492" y="178136"/>
                    </a:cubicBezTo>
                    <a:lnTo>
                      <a:pt x="904742" y="178136"/>
                    </a:lnTo>
                    <a:close/>
                  </a:path>
                </a:pathLst>
              </a:custGeom>
              <a:solidFill>
                <a:srgbClr val="3F5165"/>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22" name="Freihandform: Form 121">
                <a:extLst>
                  <a:ext uri="{FF2B5EF4-FFF2-40B4-BE49-F238E27FC236}">
                    <a16:creationId xmlns:a16="http://schemas.microsoft.com/office/drawing/2014/main" id="{7005033A-DDA0-439C-AC63-F895C47C894D}"/>
                  </a:ext>
                </a:extLst>
              </p:cNvPr>
              <p:cNvSpPr/>
              <p:nvPr/>
            </p:nvSpPr>
            <p:spPr>
              <a:xfrm>
                <a:off x="5457692" y="3460375"/>
                <a:ext cx="678942" cy="428625"/>
              </a:xfrm>
              <a:custGeom>
                <a:avLst/>
                <a:gdLst>
                  <a:gd name="connsiteX0" fmla="*/ 466173 w 678942"/>
                  <a:gd name="connsiteY0" fmla="*/ 427082 h 428625"/>
                  <a:gd name="connsiteX1" fmla="*/ 678428 w 678942"/>
                  <a:gd name="connsiteY1" fmla="*/ 214827 h 428625"/>
                  <a:gd name="connsiteX2" fmla="*/ 678428 w 678942"/>
                  <a:gd name="connsiteY2" fmla="*/ 92069 h 428625"/>
                  <a:gd name="connsiteX3" fmla="*/ 588931 w 678942"/>
                  <a:gd name="connsiteY3" fmla="*/ 2572 h 428625"/>
                  <a:gd name="connsiteX4" fmla="*/ 92069 w 678942"/>
                  <a:gd name="connsiteY4" fmla="*/ 2572 h 428625"/>
                  <a:gd name="connsiteX5" fmla="*/ 2572 w 678942"/>
                  <a:gd name="connsiteY5" fmla="*/ 92069 h 428625"/>
                  <a:gd name="connsiteX6" fmla="*/ 2572 w 678942"/>
                  <a:gd name="connsiteY6" fmla="*/ 241573 h 428625"/>
                  <a:gd name="connsiteX7" fmla="*/ 188081 w 678942"/>
                  <a:gd name="connsiteY7" fmla="*/ 427082 h 428625"/>
                  <a:gd name="connsiteX8" fmla="*/ 466173 w 678942"/>
                  <a:gd name="connsiteY8" fmla="*/ 427082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942" h="428625">
                    <a:moveTo>
                      <a:pt x="466173" y="427082"/>
                    </a:moveTo>
                    <a:cubicBezTo>
                      <a:pt x="583102" y="427082"/>
                      <a:pt x="678428" y="331413"/>
                      <a:pt x="678428" y="214827"/>
                    </a:cubicBezTo>
                    <a:lnTo>
                      <a:pt x="678428" y="92069"/>
                    </a:lnTo>
                    <a:cubicBezTo>
                      <a:pt x="678428" y="42691"/>
                      <a:pt x="637966" y="2572"/>
                      <a:pt x="588931" y="2572"/>
                    </a:cubicBezTo>
                    <a:lnTo>
                      <a:pt x="92069" y="2572"/>
                    </a:lnTo>
                    <a:cubicBezTo>
                      <a:pt x="42691" y="2572"/>
                      <a:pt x="2572" y="43034"/>
                      <a:pt x="2572" y="92069"/>
                    </a:cubicBezTo>
                    <a:lnTo>
                      <a:pt x="2572" y="241573"/>
                    </a:lnTo>
                    <a:cubicBezTo>
                      <a:pt x="2572" y="343414"/>
                      <a:pt x="85897" y="427082"/>
                      <a:pt x="188081" y="427082"/>
                    </a:cubicBezTo>
                    <a:lnTo>
                      <a:pt x="466173" y="427082"/>
                    </a:lnTo>
                    <a:close/>
                  </a:path>
                </a:pathLst>
              </a:custGeom>
              <a:solidFill>
                <a:srgbClr val="4E637A"/>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23" name="Freihandform: Form 122">
                <a:extLst>
                  <a:ext uri="{FF2B5EF4-FFF2-40B4-BE49-F238E27FC236}">
                    <a16:creationId xmlns:a16="http://schemas.microsoft.com/office/drawing/2014/main" id="{0EF54404-4D13-4DAC-B3B5-E5E67DCC6CFD}"/>
                  </a:ext>
                </a:extLst>
              </p:cNvPr>
              <p:cNvSpPr/>
              <p:nvPr/>
            </p:nvSpPr>
            <p:spPr>
              <a:xfrm>
                <a:off x="6202127" y="3492951"/>
                <a:ext cx="294894" cy="188595"/>
              </a:xfrm>
              <a:custGeom>
                <a:avLst/>
                <a:gdLst>
                  <a:gd name="connsiteX0" fmla="*/ 237115 w 294894"/>
                  <a:gd name="connsiteY0" fmla="*/ 187738 h 188595"/>
                  <a:gd name="connsiteX1" fmla="*/ 293008 w 294894"/>
                  <a:gd name="connsiteY1" fmla="*/ 131845 h 188595"/>
                  <a:gd name="connsiteX2" fmla="*/ 293008 w 294894"/>
                  <a:gd name="connsiteY2" fmla="*/ 58464 h 188595"/>
                  <a:gd name="connsiteX3" fmla="*/ 237115 w 294894"/>
                  <a:gd name="connsiteY3" fmla="*/ 2572 h 188595"/>
                  <a:gd name="connsiteX4" fmla="*/ 58465 w 294894"/>
                  <a:gd name="connsiteY4" fmla="*/ 2572 h 188595"/>
                  <a:gd name="connsiteX5" fmla="*/ 2572 w 294894"/>
                  <a:gd name="connsiteY5" fmla="*/ 58464 h 188595"/>
                  <a:gd name="connsiteX6" fmla="*/ 2572 w 294894"/>
                  <a:gd name="connsiteY6" fmla="*/ 131845 h 188595"/>
                  <a:gd name="connsiteX7" fmla="*/ 58465 w 294894"/>
                  <a:gd name="connsiteY7" fmla="*/ 187738 h 188595"/>
                  <a:gd name="connsiteX8" fmla="*/ 237115 w 294894"/>
                  <a:gd name="connsiteY8" fmla="*/ 187738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894" h="188595">
                    <a:moveTo>
                      <a:pt x="237115" y="187738"/>
                    </a:moveTo>
                    <a:cubicBezTo>
                      <a:pt x="267976" y="187738"/>
                      <a:pt x="293008" y="162706"/>
                      <a:pt x="293008" y="131845"/>
                    </a:cubicBezTo>
                    <a:lnTo>
                      <a:pt x="293008" y="58464"/>
                    </a:lnTo>
                    <a:cubicBezTo>
                      <a:pt x="293008" y="27603"/>
                      <a:pt x="267976" y="2572"/>
                      <a:pt x="237115" y="2572"/>
                    </a:cubicBezTo>
                    <a:lnTo>
                      <a:pt x="58465" y="2572"/>
                    </a:lnTo>
                    <a:cubicBezTo>
                      <a:pt x="27604" y="2572"/>
                      <a:pt x="2572" y="27603"/>
                      <a:pt x="2572" y="58464"/>
                    </a:cubicBezTo>
                    <a:lnTo>
                      <a:pt x="2572" y="131845"/>
                    </a:lnTo>
                    <a:cubicBezTo>
                      <a:pt x="2572" y="162706"/>
                      <a:pt x="27604" y="187738"/>
                      <a:pt x="58465" y="187738"/>
                    </a:cubicBezTo>
                    <a:lnTo>
                      <a:pt x="237115" y="187738"/>
                    </a:lnTo>
                    <a:close/>
                  </a:path>
                </a:pathLst>
              </a:custGeom>
              <a:solidFill>
                <a:srgbClr val="3E4B59"/>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24" name="Freihandform: Form 123">
                <a:extLst>
                  <a:ext uri="{FF2B5EF4-FFF2-40B4-BE49-F238E27FC236}">
                    <a16:creationId xmlns:a16="http://schemas.microsoft.com/office/drawing/2014/main" id="{B5A9A5C7-3027-4AFE-A5AE-D46D2164DBEC}"/>
                  </a:ext>
                </a:extLst>
              </p:cNvPr>
              <p:cNvSpPr/>
              <p:nvPr/>
            </p:nvSpPr>
            <p:spPr>
              <a:xfrm>
                <a:off x="7235628" y="3122276"/>
                <a:ext cx="246888" cy="246888"/>
              </a:xfrm>
              <a:custGeom>
                <a:avLst/>
                <a:gdLst>
                  <a:gd name="connsiteX0" fmla="*/ 245345 w 246888"/>
                  <a:gd name="connsiteY0" fmla="*/ 123958 h 246888"/>
                  <a:gd name="connsiteX1" fmla="*/ 123958 w 246888"/>
                  <a:gd name="connsiteY1" fmla="*/ 2572 h 246888"/>
                  <a:gd name="connsiteX2" fmla="*/ 2572 w 246888"/>
                  <a:gd name="connsiteY2" fmla="*/ 123958 h 246888"/>
                  <a:gd name="connsiteX3" fmla="*/ 123958 w 246888"/>
                  <a:gd name="connsiteY3" fmla="*/ 245345 h 246888"/>
                  <a:gd name="connsiteX4" fmla="*/ 245345 w 246888"/>
                  <a:gd name="connsiteY4" fmla="*/ 123958 h 246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88" h="246888">
                    <a:moveTo>
                      <a:pt x="245345" y="123958"/>
                    </a:moveTo>
                    <a:cubicBezTo>
                      <a:pt x="245345" y="57093"/>
                      <a:pt x="190824" y="2572"/>
                      <a:pt x="123958" y="2572"/>
                    </a:cubicBezTo>
                    <a:cubicBezTo>
                      <a:pt x="57093" y="2572"/>
                      <a:pt x="2572" y="57093"/>
                      <a:pt x="2572" y="123958"/>
                    </a:cubicBezTo>
                    <a:cubicBezTo>
                      <a:pt x="2572" y="190824"/>
                      <a:pt x="57093" y="245345"/>
                      <a:pt x="123958" y="245345"/>
                    </a:cubicBezTo>
                    <a:cubicBezTo>
                      <a:pt x="190824" y="245345"/>
                      <a:pt x="245345" y="190824"/>
                      <a:pt x="245345" y="123958"/>
                    </a:cubicBezTo>
                    <a:close/>
                  </a:path>
                </a:pathLst>
              </a:custGeom>
              <a:solidFill>
                <a:srgbClr val="5D728A"/>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25" name="Freihandform: Form 124">
                <a:extLst>
                  <a:ext uri="{FF2B5EF4-FFF2-40B4-BE49-F238E27FC236}">
                    <a16:creationId xmlns:a16="http://schemas.microsoft.com/office/drawing/2014/main" id="{EE631622-765B-4ADC-B065-8128E4968A43}"/>
                  </a:ext>
                </a:extLst>
              </p:cNvPr>
              <p:cNvSpPr/>
              <p:nvPr/>
            </p:nvSpPr>
            <p:spPr>
              <a:xfrm>
                <a:off x="5622626" y="3397968"/>
                <a:ext cx="552069" cy="510921"/>
              </a:xfrm>
              <a:custGeom>
                <a:avLst/>
                <a:gdLst>
                  <a:gd name="connsiteX0" fmla="*/ 550183 w 552069"/>
                  <a:gd name="connsiteY0" fmla="*/ 182594 h 510921"/>
                  <a:gd name="connsiteX1" fmla="*/ 497377 w 552069"/>
                  <a:gd name="connsiteY1" fmla="*/ 55378 h 510921"/>
                  <a:gd name="connsiteX2" fmla="*/ 370161 w 552069"/>
                  <a:gd name="connsiteY2" fmla="*/ 2572 h 510921"/>
                  <a:gd name="connsiteX3" fmla="*/ 182594 w 552069"/>
                  <a:gd name="connsiteY3" fmla="*/ 2572 h 510921"/>
                  <a:gd name="connsiteX4" fmla="*/ 55378 w 552069"/>
                  <a:gd name="connsiteY4" fmla="*/ 55378 h 510921"/>
                  <a:gd name="connsiteX5" fmla="*/ 2572 w 552069"/>
                  <a:gd name="connsiteY5" fmla="*/ 182594 h 510921"/>
                  <a:gd name="connsiteX6" fmla="*/ 2572 w 552069"/>
                  <a:gd name="connsiteY6" fmla="*/ 510750 h 510921"/>
                  <a:gd name="connsiteX7" fmla="*/ 550183 w 552069"/>
                  <a:gd name="connsiteY7" fmla="*/ 510750 h 510921"/>
                  <a:gd name="connsiteX8" fmla="*/ 550183 w 552069"/>
                  <a:gd name="connsiteY8" fmla="*/ 182594 h 510921"/>
                  <a:gd name="connsiteX9" fmla="*/ 425368 w 552069"/>
                  <a:gd name="connsiteY9" fmla="*/ 386277 h 510921"/>
                  <a:gd name="connsiteX10" fmla="*/ 127045 w 552069"/>
                  <a:gd name="connsiteY10" fmla="*/ 386277 h 510921"/>
                  <a:gd name="connsiteX11" fmla="*/ 127045 w 552069"/>
                  <a:gd name="connsiteY11" fmla="*/ 182594 h 510921"/>
                  <a:gd name="connsiteX12" fmla="*/ 143504 w 552069"/>
                  <a:gd name="connsiteY12" fmla="*/ 143504 h 510921"/>
                  <a:gd name="connsiteX13" fmla="*/ 182594 w 552069"/>
                  <a:gd name="connsiteY13" fmla="*/ 127044 h 510921"/>
                  <a:gd name="connsiteX14" fmla="*/ 370161 w 552069"/>
                  <a:gd name="connsiteY14" fmla="*/ 127044 h 510921"/>
                  <a:gd name="connsiteX15" fmla="*/ 409252 w 552069"/>
                  <a:gd name="connsiteY15" fmla="*/ 143504 h 510921"/>
                  <a:gd name="connsiteX16" fmla="*/ 425710 w 552069"/>
                  <a:gd name="connsiteY16" fmla="*/ 182594 h 510921"/>
                  <a:gd name="connsiteX17" fmla="*/ 425710 w 552069"/>
                  <a:gd name="connsiteY17" fmla="*/ 386277 h 51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2069" h="510921">
                    <a:moveTo>
                      <a:pt x="550183" y="182594"/>
                    </a:moveTo>
                    <a:cubicBezTo>
                      <a:pt x="550183" y="132874"/>
                      <a:pt x="529952" y="87954"/>
                      <a:pt x="497377" y="55378"/>
                    </a:cubicBezTo>
                    <a:cubicBezTo>
                      <a:pt x="464801" y="22803"/>
                      <a:pt x="419881" y="2572"/>
                      <a:pt x="370161" y="2572"/>
                    </a:cubicBezTo>
                    <a:lnTo>
                      <a:pt x="182594" y="2572"/>
                    </a:lnTo>
                    <a:cubicBezTo>
                      <a:pt x="132874" y="2572"/>
                      <a:pt x="87954" y="22803"/>
                      <a:pt x="55378" y="55378"/>
                    </a:cubicBezTo>
                    <a:cubicBezTo>
                      <a:pt x="22803" y="87954"/>
                      <a:pt x="2572" y="132874"/>
                      <a:pt x="2572" y="182594"/>
                    </a:cubicBezTo>
                    <a:lnTo>
                      <a:pt x="2572" y="510750"/>
                    </a:lnTo>
                    <a:lnTo>
                      <a:pt x="550183" y="510750"/>
                    </a:lnTo>
                    <a:lnTo>
                      <a:pt x="550183" y="182594"/>
                    </a:lnTo>
                    <a:close/>
                    <a:moveTo>
                      <a:pt x="425368" y="386277"/>
                    </a:moveTo>
                    <a:lnTo>
                      <a:pt x="127045" y="386277"/>
                    </a:lnTo>
                    <a:lnTo>
                      <a:pt x="127045" y="182594"/>
                    </a:lnTo>
                    <a:cubicBezTo>
                      <a:pt x="127045" y="167507"/>
                      <a:pt x="133217" y="153448"/>
                      <a:pt x="143504" y="143504"/>
                    </a:cubicBezTo>
                    <a:cubicBezTo>
                      <a:pt x="153448" y="133560"/>
                      <a:pt x="167507" y="127044"/>
                      <a:pt x="182594" y="127044"/>
                    </a:cubicBezTo>
                    <a:lnTo>
                      <a:pt x="370161" y="127044"/>
                    </a:lnTo>
                    <a:cubicBezTo>
                      <a:pt x="385249" y="127044"/>
                      <a:pt x="399307" y="133217"/>
                      <a:pt x="409252" y="143504"/>
                    </a:cubicBezTo>
                    <a:cubicBezTo>
                      <a:pt x="419195" y="153448"/>
                      <a:pt x="425710" y="167507"/>
                      <a:pt x="425710" y="182594"/>
                    </a:cubicBezTo>
                    <a:lnTo>
                      <a:pt x="425710" y="386277"/>
                    </a:lnTo>
                    <a:close/>
                  </a:path>
                </a:pathLst>
              </a:custGeom>
              <a:solidFill>
                <a:srgbClr val="910830">
                  <a:lumMod val="40000"/>
                  <a:lumOff val="6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26" name="Freihandform: Form 125">
                <a:extLst>
                  <a:ext uri="{FF2B5EF4-FFF2-40B4-BE49-F238E27FC236}">
                    <a16:creationId xmlns:a16="http://schemas.microsoft.com/office/drawing/2014/main" id="{C3634A99-966F-401F-A795-31A855516B01}"/>
                  </a:ext>
                </a:extLst>
              </p:cNvPr>
              <p:cNvSpPr/>
              <p:nvPr/>
            </p:nvSpPr>
            <p:spPr>
              <a:xfrm>
                <a:off x="5263610" y="3727495"/>
                <a:ext cx="1220724" cy="716661"/>
              </a:xfrm>
              <a:custGeom>
                <a:avLst/>
                <a:gdLst>
                  <a:gd name="connsiteX0" fmla="*/ 1088193 w 1220724"/>
                  <a:gd name="connsiteY0" fmla="*/ 714775 h 716661"/>
                  <a:gd name="connsiteX1" fmla="*/ 1218495 w 1220724"/>
                  <a:gd name="connsiteY1" fmla="*/ 584473 h 716661"/>
                  <a:gd name="connsiteX2" fmla="*/ 1218495 w 1220724"/>
                  <a:gd name="connsiteY2" fmla="*/ 132874 h 716661"/>
                  <a:gd name="connsiteX3" fmla="*/ 1088193 w 1220724"/>
                  <a:gd name="connsiteY3" fmla="*/ 2572 h 716661"/>
                  <a:gd name="connsiteX4" fmla="*/ 132874 w 1220724"/>
                  <a:gd name="connsiteY4" fmla="*/ 2572 h 716661"/>
                  <a:gd name="connsiteX5" fmla="*/ 2572 w 1220724"/>
                  <a:gd name="connsiteY5" fmla="*/ 132874 h 716661"/>
                  <a:gd name="connsiteX6" fmla="*/ 2572 w 1220724"/>
                  <a:gd name="connsiteY6" fmla="*/ 584473 h 716661"/>
                  <a:gd name="connsiteX7" fmla="*/ 132874 w 1220724"/>
                  <a:gd name="connsiteY7" fmla="*/ 714775 h 716661"/>
                  <a:gd name="connsiteX8" fmla="*/ 1088193 w 1220724"/>
                  <a:gd name="connsiteY8" fmla="*/ 714775 h 71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724" h="716661">
                    <a:moveTo>
                      <a:pt x="1088193" y="714775"/>
                    </a:moveTo>
                    <a:cubicBezTo>
                      <a:pt x="1159859" y="714775"/>
                      <a:pt x="1218495" y="656139"/>
                      <a:pt x="1218495" y="584473"/>
                    </a:cubicBezTo>
                    <a:lnTo>
                      <a:pt x="1218495" y="132874"/>
                    </a:lnTo>
                    <a:cubicBezTo>
                      <a:pt x="1218495" y="61208"/>
                      <a:pt x="1159859" y="2572"/>
                      <a:pt x="1088193" y="2572"/>
                    </a:cubicBezTo>
                    <a:lnTo>
                      <a:pt x="132874" y="2572"/>
                    </a:lnTo>
                    <a:cubicBezTo>
                      <a:pt x="61208" y="2572"/>
                      <a:pt x="2572" y="61208"/>
                      <a:pt x="2572" y="132874"/>
                    </a:cubicBezTo>
                    <a:lnTo>
                      <a:pt x="2572" y="584473"/>
                    </a:lnTo>
                    <a:cubicBezTo>
                      <a:pt x="2572" y="656139"/>
                      <a:pt x="61208" y="714775"/>
                      <a:pt x="132874" y="714775"/>
                    </a:cubicBezTo>
                    <a:lnTo>
                      <a:pt x="1088193" y="714775"/>
                    </a:lnTo>
                    <a:close/>
                  </a:path>
                </a:pathLst>
              </a:custGeom>
              <a:solidFill>
                <a:srgbClr val="910830">
                  <a:lumMod val="40000"/>
                  <a:lumOff val="6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27" name="Freihandform: Form 126">
                <a:extLst>
                  <a:ext uri="{FF2B5EF4-FFF2-40B4-BE49-F238E27FC236}">
                    <a16:creationId xmlns:a16="http://schemas.microsoft.com/office/drawing/2014/main" id="{F660B59E-A844-4E33-B47E-C7F4C33E4A16}"/>
                  </a:ext>
                </a:extLst>
              </p:cNvPr>
              <p:cNvSpPr/>
              <p:nvPr/>
            </p:nvSpPr>
            <p:spPr>
              <a:xfrm>
                <a:off x="6047137" y="3727837"/>
                <a:ext cx="435483" cy="716661"/>
              </a:xfrm>
              <a:custGeom>
                <a:avLst/>
                <a:gdLst>
                  <a:gd name="connsiteX0" fmla="*/ 304667 w 435483"/>
                  <a:gd name="connsiteY0" fmla="*/ 714432 h 716661"/>
                  <a:gd name="connsiteX1" fmla="*/ 434969 w 435483"/>
                  <a:gd name="connsiteY1" fmla="*/ 584130 h 716661"/>
                  <a:gd name="connsiteX2" fmla="*/ 434969 w 435483"/>
                  <a:gd name="connsiteY2" fmla="*/ 132874 h 716661"/>
                  <a:gd name="connsiteX3" fmla="*/ 304667 w 435483"/>
                  <a:gd name="connsiteY3" fmla="*/ 2572 h 716661"/>
                  <a:gd name="connsiteX4" fmla="*/ 132874 w 435483"/>
                  <a:gd name="connsiteY4" fmla="*/ 2572 h 716661"/>
                  <a:gd name="connsiteX5" fmla="*/ 2572 w 435483"/>
                  <a:gd name="connsiteY5" fmla="*/ 132874 h 716661"/>
                  <a:gd name="connsiteX6" fmla="*/ 2572 w 435483"/>
                  <a:gd name="connsiteY6" fmla="*/ 584130 h 716661"/>
                  <a:gd name="connsiteX7" fmla="*/ 132874 w 435483"/>
                  <a:gd name="connsiteY7" fmla="*/ 714432 h 716661"/>
                  <a:gd name="connsiteX8" fmla="*/ 304667 w 435483"/>
                  <a:gd name="connsiteY8" fmla="*/ 714432 h 71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83" h="716661">
                    <a:moveTo>
                      <a:pt x="304667" y="714432"/>
                    </a:moveTo>
                    <a:cubicBezTo>
                      <a:pt x="376333" y="714432"/>
                      <a:pt x="434969" y="655796"/>
                      <a:pt x="434969" y="584130"/>
                    </a:cubicBezTo>
                    <a:lnTo>
                      <a:pt x="434969" y="132874"/>
                    </a:lnTo>
                    <a:cubicBezTo>
                      <a:pt x="434969" y="61208"/>
                      <a:pt x="376333" y="2572"/>
                      <a:pt x="304667" y="2572"/>
                    </a:cubicBezTo>
                    <a:lnTo>
                      <a:pt x="132874" y="2572"/>
                    </a:lnTo>
                    <a:cubicBezTo>
                      <a:pt x="61208" y="2572"/>
                      <a:pt x="2572" y="61208"/>
                      <a:pt x="2572" y="132874"/>
                    </a:cubicBezTo>
                    <a:lnTo>
                      <a:pt x="2572" y="584130"/>
                    </a:lnTo>
                    <a:cubicBezTo>
                      <a:pt x="2572" y="655796"/>
                      <a:pt x="61208" y="714432"/>
                      <a:pt x="132874" y="714432"/>
                    </a:cubicBezTo>
                    <a:lnTo>
                      <a:pt x="304667" y="714432"/>
                    </a:lnTo>
                    <a:close/>
                  </a:path>
                </a:pathLst>
              </a:custGeom>
              <a:solidFill>
                <a:srgbClr val="91083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28" name="Freihandform: Form 127">
                <a:extLst>
                  <a:ext uri="{FF2B5EF4-FFF2-40B4-BE49-F238E27FC236}">
                    <a16:creationId xmlns:a16="http://schemas.microsoft.com/office/drawing/2014/main" id="{B97AAB27-4F7E-4325-9816-9240F3626379}"/>
                  </a:ext>
                </a:extLst>
              </p:cNvPr>
              <p:cNvSpPr/>
              <p:nvPr/>
            </p:nvSpPr>
            <p:spPr>
              <a:xfrm>
                <a:off x="5266696" y="3980555"/>
                <a:ext cx="1213866" cy="54864"/>
              </a:xfrm>
              <a:custGeom>
                <a:avLst/>
                <a:gdLst>
                  <a:gd name="connsiteX0" fmla="*/ 2572 w 1213866"/>
                  <a:gd name="connsiteY0" fmla="*/ 2572 h 54864"/>
                  <a:gd name="connsiteX1" fmla="*/ 1212666 w 1213866"/>
                  <a:gd name="connsiteY1" fmla="*/ 2572 h 54864"/>
                  <a:gd name="connsiteX2" fmla="*/ 1212666 w 1213866"/>
                  <a:gd name="connsiteY2" fmla="*/ 55036 h 54864"/>
                  <a:gd name="connsiteX3" fmla="*/ 2572 w 1213866"/>
                  <a:gd name="connsiteY3" fmla="*/ 55036 h 54864"/>
                </a:gdLst>
                <a:ahLst/>
                <a:cxnLst>
                  <a:cxn ang="0">
                    <a:pos x="connsiteX0" y="connsiteY0"/>
                  </a:cxn>
                  <a:cxn ang="0">
                    <a:pos x="connsiteX1" y="connsiteY1"/>
                  </a:cxn>
                  <a:cxn ang="0">
                    <a:pos x="connsiteX2" y="connsiteY2"/>
                  </a:cxn>
                  <a:cxn ang="0">
                    <a:pos x="connsiteX3" y="connsiteY3"/>
                  </a:cxn>
                </a:cxnLst>
                <a:rect l="l" t="t" r="r" b="b"/>
                <a:pathLst>
                  <a:path w="1213866" h="54864">
                    <a:moveTo>
                      <a:pt x="2572" y="2572"/>
                    </a:moveTo>
                    <a:lnTo>
                      <a:pt x="1212666" y="2572"/>
                    </a:lnTo>
                    <a:lnTo>
                      <a:pt x="1212666" y="55036"/>
                    </a:lnTo>
                    <a:lnTo>
                      <a:pt x="2572" y="55036"/>
                    </a:lnTo>
                    <a:close/>
                  </a:path>
                </a:pathLst>
              </a:custGeom>
              <a:solidFill>
                <a:srgbClr val="91083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29" name="Freihandform: Form 128">
                <a:extLst>
                  <a:ext uri="{FF2B5EF4-FFF2-40B4-BE49-F238E27FC236}">
                    <a16:creationId xmlns:a16="http://schemas.microsoft.com/office/drawing/2014/main" id="{A4258B48-7B8A-4CA9-BB02-1F5E69867C78}"/>
                  </a:ext>
                </a:extLst>
              </p:cNvPr>
              <p:cNvSpPr/>
              <p:nvPr/>
            </p:nvSpPr>
            <p:spPr>
              <a:xfrm>
                <a:off x="5310587" y="3943178"/>
                <a:ext cx="188595" cy="120015"/>
              </a:xfrm>
              <a:custGeom>
                <a:avLst/>
                <a:gdLst>
                  <a:gd name="connsiteX0" fmla="*/ 158934 w 188595"/>
                  <a:gd name="connsiteY0" fmla="*/ 118129 h 120015"/>
                  <a:gd name="connsiteX1" fmla="*/ 188767 w 188595"/>
                  <a:gd name="connsiteY1" fmla="*/ 88297 h 120015"/>
                  <a:gd name="connsiteX2" fmla="*/ 188767 w 188595"/>
                  <a:gd name="connsiteY2" fmla="*/ 32404 h 120015"/>
                  <a:gd name="connsiteX3" fmla="*/ 158934 w 188595"/>
                  <a:gd name="connsiteY3" fmla="*/ 2572 h 120015"/>
                  <a:gd name="connsiteX4" fmla="*/ 32404 w 188595"/>
                  <a:gd name="connsiteY4" fmla="*/ 2572 h 120015"/>
                  <a:gd name="connsiteX5" fmla="*/ 2572 w 188595"/>
                  <a:gd name="connsiteY5" fmla="*/ 32404 h 120015"/>
                  <a:gd name="connsiteX6" fmla="*/ 2572 w 188595"/>
                  <a:gd name="connsiteY6" fmla="*/ 88297 h 120015"/>
                  <a:gd name="connsiteX7" fmla="*/ 32404 w 188595"/>
                  <a:gd name="connsiteY7" fmla="*/ 118129 h 120015"/>
                  <a:gd name="connsiteX8" fmla="*/ 158934 w 188595"/>
                  <a:gd name="connsiteY8" fmla="*/ 118129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95" h="120015">
                    <a:moveTo>
                      <a:pt x="158934" y="118129"/>
                    </a:moveTo>
                    <a:cubicBezTo>
                      <a:pt x="175393" y="118129"/>
                      <a:pt x="188767" y="104756"/>
                      <a:pt x="188767" y="88297"/>
                    </a:cubicBezTo>
                    <a:lnTo>
                      <a:pt x="188767" y="32404"/>
                    </a:lnTo>
                    <a:cubicBezTo>
                      <a:pt x="188767" y="15945"/>
                      <a:pt x="175393" y="2572"/>
                      <a:pt x="158934" y="2572"/>
                    </a:cubicBezTo>
                    <a:lnTo>
                      <a:pt x="32404" y="2572"/>
                    </a:lnTo>
                    <a:cubicBezTo>
                      <a:pt x="15945" y="2572"/>
                      <a:pt x="2572" y="15945"/>
                      <a:pt x="2572" y="32404"/>
                    </a:cubicBezTo>
                    <a:lnTo>
                      <a:pt x="2572" y="88297"/>
                    </a:lnTo>
                    <a:cubicBezTo>
                      <a:pt x="2572" y="104756"/>
                      <a:pt x="15945" y="118129"/>
                      <a:pt x="32404" y="118129"/>
                    </a:cubicBezTo>
                    <a:lnTo>
                      <a:pt x="158934" y="118129"/>
                    </a:lnTo>
                    <a:close/>
                  </a:path>
                </a:pathLst>
              </a:custGeom>
              <a:solidFill>
                <a:srgbClr val="CCCCCC"/>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30" name="Freihandform: Form 129">
                <a:extLst>
                  <a:ext uri="{FF2B5EF4-FFF2-40B4-BE49-F238E27FC236}">
                    <a16:creationId xmlns:a16="http://schemas.microsoft.com/office/drawing/2014/main" id="{BD048A0D-CEA8-4B5F-BEC5-F6A7D8D2CE7A}"/>
                  </a:ext>
                </a:extLst>
              </p:cNvPr>
              <p:cNvSpPr/>
              <p:nvPr/>
            </p:nvSpPr>
            <p:spPr>
              <a:xfrm>
                <a:off x="5680577" y="3943178"/>
                <a:ext cx="188595" cy="120015"/>
              </a:xfrm>
              <a:custGeom>
                <a:avLst/>
                <a:gdLst>
                  <a:gd name="connsiteX0" fmla="*/ 158934 w 188595"/>
                  <a:gd name="connsiteY0" fmla="*/ 118129 h 120015"/>
                  <a:gd name="connsiteX1" fmla="*/ 188767 w 188595"/>
                  <a:gd name="connsiteY1" fmla="*/ 88297 h 120015"/>
                  <a:gd name="connsiteX2" fmla="*/ 188767 w 188595"/>
                  <a:gd name="connsiteY2" fmla="*/ 32404 h 120015"/>
                  <a:gd name="connsiteX3" fmla="*/ 158934 w 188595"/>
                  <a:gd name="connsiteY3" fmla="*/ 2572 h 120015"/>
                  <a:gd name="connsiteX4" fmla="*/ 32404 w 188595"/>
                  <a:gd name="connsiteY4" fmla="*/ 2572 h 120015"/>
                  <a:gd name="connsiteX5" fmla="*/ 2572 w 188595"/>
                  <a:gd name="connsiteY5" fmla="*/ 32404 h 120015"/>
                  <a:gd name="connsiteX6" fmla="*/ 2572 w 188595"/>
                  <a:gd name="connsiteY6" fmla="*/ 88297 h 120015"/>
                  <a:gd name="connsiteX7" fmla="*/ 32404 w 188595"/>
                  <a:gd name="connsiteY7" fmla="*/ 118129 h 120015"/>
                  <a:gd name="connsiteX8" fmla="*/ 158934 w 188595"/>
                  <a:gd name="connsiteY8" fmla="*/ 118129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95" h="120015">
                    <a:moveTo>
                      <a:pt x="158934" y="118129"/>
                    </a:moveTo>
                    <a:cubicBezTo>
                      <a:pt x="175393" y="118129"/>
                      <a:pt x="188767" y="104756"/>
                      <a:pt x="188767" y="88297"/>
                    </a:cubicBezTo>
                    <a:lnTo>
                      <a:pt x="188767" y="32404"/>
                    </a:lnTo>
                    <a:cubicBezTo>
                      <a:pt x="188767" y="15945"/>
                      <a:pt x="175393" y="2572"/>
                      <a:pt x="158934" y="2572"/>
                    </a:cubicBezTo>
                    <a:lnTo>
                      <a:pt x="32404" y="2572"/>
                    </a:lnTo>
                    <a:cubicBezTo>
                      <a:pt x="15945" y="2572"/>
                      <a:pt x="2572" y="15945"/>
                      <a:pt x="2572" y="32404"/>
                    </a:cubicBezTo>
                    <a:lnTo>
                      <a:pt x="2572" y="88297"/>
                    </a:lnTo>
                    <a:cubicBezTo>
                      <a:pt x="2572" y="104756"/>
                      <a:pt x="15945" y="118129"/>
                      <a:pt x="32404" y="118129"/>
                    </a:cubicBezTo>
                    <a:lnTo>
                      <a:pt x="158934" y="118129"/>
                    </a:lnTo>
                    <a:close/>
                  </a:path>
                </a:pathLst>
              </a:custGeom>
              <a:solidFill>
                <a:srgbClr val="CCCCCC"/>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31" name="Freihandform: Form 130">
                <a:extLst>
                  <a:ext uri="{FF2B5EF4-FFF2-40B4-BE49-F238E27FC236}">
                    <a16:creationId xmlns:a16="http://schemas.microsoft.com/office/drawing/2014/main" id="{94042A9D-F2BC-4140-8C12-D5D4EF895022}"/>
                  </a:ext>
                </a:extLst>
              </p:cNvPr>
              <p:cNvSpPr/>
              <p:nvPr/>
            </p:nvSpPr>
            <p:spPr>
              <a:xfrm>
                <a:off x="5218083" y="2843234"/>
                <a:ext cx="716661" cy="757809"/>
              </a:xfrm>
              <a:custGeom>
                <a:avLst/>
                <a:gdLst>
                  <a:gd name="connsiteX0" fmla="*/ 643373 w 716661"/>
                  <a:gd name="connsiteY0" fmla="*/ 705438 h 757809"/>
                  <a:gd name="connsiteX1" fmla="*/ 663604 w 716661"/>
                  <a:gd name="connsiteY1" fmla="*/ 404029 h 757809"/>
                  <a:gd name="connsiteX2" fmla="*/ 376940 w 716661"/>
                  <a:gd name="connsiteY2" fmla="*/ 75531 h 757809"/>
                  <a:gd name="connsiteX3" fmla="*/ 75531 w 716661"/>
                  <a:gd name="connsiteY3" fmla="*/ 55299 h 757809"/>
                  <a:gd name="connsiteX4" fmla="*/ 55299 w 716661"/>
                  <a:gd name="connsiteY4" fmla="*/ 356709 h 757809"/>
                  <a:gd name="connsiteX5" fmla="*/ 341964 w 716661"/>
                  <a:gd name="connsiteY5" fmla="*/ 685207 h 757809"/>
                  <a:gd name="connsiteX6" fmla="*/ 643373 w 716661"/>
                  <a:gd name="connsiteY6" fmla="*/ 705438 h 75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661" h="757809">
                    <a:moveTo>
                      <a:pt x="643373" y="705438"/>
                    </a:moveTo>
                    <a:cubicBezTo>
                      <a:pt x="732184" y="627600"/>
                      <a:pt x="741099" y="492840"/>
                      <a:pt x="663604" y="404029"/>
                    </a:cubicBezTo>
                    <a:lnTo>
                      <a:pt x="376940" y="75531"/>
                    </a:lnTo>
                    <a:cubicBezTo>
                      <a:pt x="299101" y="-13281"/>
                      <a:pt x="164342" y="-22196"/>
                      <a:pt x="75531" y="55299"/>
                    </a:cubicBezTo>
                    <a:cubicBezTo>
                      <a:pt x="-13281" y="133138"/>
                      <a:pt x="-22196" y="267897"/>
                      <a:pt x="55299" y="356709"/>
                    </a:cubicBezTo>
                    <a:lnTo>
                      <a:pt x="341964" y="685207"/>
                    </a:lnTo>
                    <a:cubicBezTo>
                      <a:pt x="419802" y="774018"/>
                      <a:pt x="554562" y="783276"/>
                      <a:pt x="643373" y="705438"/>
                    </a:cubicBezTo>
                    <a:close/>
                  </a:path>
                </a:pathLst>
              </a:custGeom>
              <a:solidFill>
                <a:srgbClr val="E77C12">
                  <a:lumMod val="40000"/>
                  <a:lumOff val="6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32" name="Freihandform: Form 131">
                <a:extLst>
                  <a:ext uri="{FF2B5EF4-FFF2-40B4-BE49-F238E27FC236}">
                    <a16:creationId xmlns:a16="http://schemas.microsoft.com/office/drawing/2014/main" id="{14DBA219-E90E-49E7-A5D6-067119C528AC}"/>
                  </a:ext>
                </a:extLst>
              </p:cNvPr>
              <p:cNvSpPr/>
              <p:nvPr/>
            </p:nvSpPr>
            <p:spPr>
              <a:xfrm>
                <a:off x="5519414" y="3128791"/>
                <a:ext cx="541782" cy="541782"/>
              </a:xfrm>
              <a:custGeom>
                <a:avLst/>
                <a:gdLst>
                  <a:gd name="connsiteX0" fmla="*/ 540239 w 541782"/>
                  <a:gd name="connsiteY0" fmla="*/ 271405 h 541782"/>
                  <a:gd name="connsiteX1" fmla="*/ 271405 w 541782"/>
                  <a:gd name="connsiteY1" fmla="*/ 2572 h 541782"/>
                  <a:gd name="connsiteX2" fmla="*/ 2572 w 541782"/>
                  <a:gd name="connsiteY2" fmla="*/ 271405 h 541782"/>
                  <a:gd name="connsiteX3" fmla="*/ 271405 w 541782"/>
                  <a:gd name="connsiteY3" fmla="*/ 540239 h 541782"/>
                  <a:gd name="connsiteX4" fmla="*/ 540239 w 541782"/>
                  <a:gd name="connsiteY4" fmla="*/ 271405 h 541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782" h="541782">
                    <a:moveTo>
                      <a:pt x="540239" y="271405"/>
                    </a:moveTo>
                    <a:cubicBezTo>
                      <a:pt x="540239" y="123273"/>
                      <a:pt x="419538" y="2572"/>
                      <a:pt x="271405" y="2572"/>
                    </a:cubicBezTo>
                    <a:cubicBezTo>
                      <a:pt x="123273" y="2572"/>
                      <a:pt x="2572" y="123273"/>
                      <a:pt x="2572" y="271405"/>
                    </a:cubicBezTo>
                    <a:cubicBezTo>
                      <a:pt x="2572" y="419538"/>
                      <a:pt x="123273" y="540239"/>
                      <a:pt x="271405" y="540239"/>
                    </a:cubicBezTo>
                    <a:cubicBezTo>
                      <a:pt x="419195" y="540239"/>
                      <a:pt x="540239" y="419538"/>
                      <a:pt x="540239" y="271405"/>
                    </a:cubicBezTo>
                    <a:close/>
                  </a:path>
                </a:pathLst>
              </a:custGeom>
              <a:solidFill>
                <a:srgbClr val="E77C12">
                  <a:lumMod val="20000"/>
                  <a:lumOff val="8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grpSp>
        <p:sp>
          <p:nvSpPr>
            <p:cNvPr id="6" name="Ellipse 5">
              <a:extLst>
                <a:ext uri="{FF2B5EF4-FFF2-40B4-BE49-F238E27FC236}">
                  <a16:creationId xmlns:a16="http://schemas.microsoft.com/office/drawing/2014/main" id="{F1839DD5-253F-4453-B6A4-C9D46C6705A3}"/>
                </a:ext>
              </a:extLst>
            </p:cNvPr>
            <p:cNvSpPr/>
            <p:nvPr/>
          </p:nvSpPr>
          <p:spPr>
            <a:xfrm>
              <a:off x="2016839" y="1863954"/>
              <a:ext cx="1260000" cy="1260000"/>
            </a:xfrm>
            <a:prstGeom prst="ellipse">
              <a:avLst/>
            </a:prstGeom>
            <a:solidFill>
              <a:srgbClr val="FFFFFF"/>
            </a:solidFill>
            <a:ln w="12700" cap="flat" cmpd="sng" algn="ctr">
              <a:solidFill>
                <a:srgbClr val="91083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Trebuchet MS" panose="020B0603020202020204"/>
                <a:ea typeface="+mn-ea"/>
                <a:cs typeface="+mn-cs"/>
              </a:endParaRPr>
            </a:p>
          </p:txBody>
        </p:sp>
        <p:sp>
          <p:nvSpPr>
            <p:cNvPr id="7" name="Ellipse 6">
              <a:extLst>
                <a:ext uri="{FF2B5EF4-FFF2-40B4-BE49-F238E27FC236}">
                  <a16:creationId xmlns:a16="http://schemas.microsoft.com/office/drawing/2014/main" id="{75AEB18A-BD12-4C14-9649-E8BCF3151465}"/>
                </a:ext>
              </a:extLst>
            </p:cNvPr>
            <p:cNvSpPr/>
            <p:nvPr/>
          </p:nvSpPr>
          <p:spPr>
            <a:xfrm>
              <a:off x="3956834" y="4177655"/>
              <a:ext cx="993723" cy="993723"/>
            </a:xfrm>
            <a:prstGeom prst="ellipse">
              <a:avLst/>
            </a:prstGeom>
            <a:solidFill>
              <a:srgbClr val="FFFFFF"/>
            </a:solidFill>
            <a:ln w="12700" cap="flat" cmpd="sng" algn="ctr">
              <a:solidFill>
                <a:srgbClr val="91083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panose="020B0603020202020204"/>
                <a:ea typeface="+mn-ea"/>
                <a:cs typeface="+mn-cs"/>
              </a:endParaRPr>
            </a:p>
          </p:txBody>
        </p:sp>
        <p:grpSp>
          <p:nvGrpSpPr>
            <p:cNvPr id="8" name="Gruppieren 7">
              <a:extLst>
                <a:ext uri="{FF2B5EF4-FFF2-40B4-BE49-F238E27FC236}">
                  <a16:creationId xmlns:a16="http://schemas.microsoft.com/office/drawing/2014/main" id="{A9DD7EEB-8C2B-4032-B58E-DD1B85ECF442}"/>
                </a:ext>
              </a:extLst>
            </p:cNvPr>
            <p:cNvGrpSpPr/>
            <p:nvPr/>
          </p:nvGrpSpPr>
          <p:grpSpPr>
            <a:xfrm>
              <a:off x="3962071" y="4191509"/>
              <a:ext cx="985873" cy="985873"/>
              <a:chOff x="3094148" y="404975"/>
              <a:chExt cx="2379306" cy="2379306"/>
            </a:xfrm>
          </p:grpSpPr>
          <p:sp>
            <p:nvSpPr>
              <p:cNvPr id="38" name="Freihandform: Form 37">
                <a:extLst>
                  <a:ext uri="{FF2B5EF4-FFF2-40B4-BE49-F238E27FC236}">
                    <a16:creationId xmlns:a16="http://schemas.microsoft.com/office/drawing/2014/main" id="{4D0D87F8-C6AA-4874-8321-0294E2DE0841}"/>
                  </a:ext>
                </a:extLst>
              </p:cNvPr>
              <p:cNvSpPr/>
              <p:nvPr/>
            </p:nvSpPr>
            <p:spPr>
              <a:xfrm>
                <a:off x="3997584" y="1006100"/>
                <a:ext cx="755780" cy="755780"/>
              </a:xfrm>
              <a:custGeom>
                <a:avLst/>
                <a:gdLst>
                  <a:gd name="connsiteX0" fmla="*/ 5248 w 755779"/>
                  <a:gd name="connsiteY0" fmla="*/ 5248 h 755779"/>
                  <a:gd name="connsiteX1" fmla="*/ 751931 w 755779"/>
                  <a:gd name="connsiteY1" fmla="*/ 5248 h 755779"/>
                  <a:gd name="connsiteX2" fmla="*/ 751931 w 755779"/>
                  <a:gd name="connsiteY2" fmla="*/ 751931 h 755779"/>
                  <a:gd name="connsiteX3" fmla="*/ 5248 w 755779"/>
                  <a:gd name="connsiteY3" fmla="*/ 751931 h 755779"/>
                </a:gdLst>
                <a:ahLst/>
                <a:cxnLst>
                  <a:cxn ang="0">
                    <a:pos x="connsiteX0" y="connsiteY0"/>
                  </a:cxn>
                  <a:cxn ang="0">
                    <a:pos x="connsiteX1" y="connsiteY1"/>
                  </a:cxn>
                  <a:cxn ang="0">
                    <a:pos x="connsiteX2" y="connsiteY2"/>
                  </a:cxn>
                  <a:cxn ang="0">
                    <a:pos x="connsiteX3" y="connsiteY3"/>
                  </a:cxn>
                </a:cxnLst>
                <a:rect l="l" t="t" r="r" b="b"/>
                <a:pathLst>
                  <a:path w="755779" h="755779">
                    <a:moveTo>
                      <a:pt x="5248" y="5248"/>
                    </a:moveTo>
                    <a:lnTo>
                      <a:pt x="751931" y="5248"/>
                    </a:lnTo>
                    <a:lnTo>
                      <a:pt x="751931" y="751931"/>
                    </a:lnTo>
                    <a:lnTo>
                      <a:pt x="5248" y="751931"/>
                    </a:lnTo>
                    <a:close/>
                  </a:path>
                </a:pathLst>
              </a:custGeom>
              <a:solidFill>
                <a:srgbClr val="91083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39" name="Freihandform: Form 38">
                <a:extLst>
                  <a:ext uri="{FF2B5EF4-FFF2-40B4-BE49-F238E27FC236}">
                    <a16:creationId xmlns:a16="http://schemas.microsoft.com/office/drawing/2014/main" id="{018F155D-1CE3-45D8-B59B-E983847361AE}"/>
                  </a:ext>
                </a:extLst>
              </p:cNvPr>
              <p:cNvSpPr/>
              <p:nvPr/>
            </p:nvSpPr>
            <p:spPr>
              <a:xfrm>
                <a:off x="3884917" y="1903938"/>
                <a:ext cx="286916" cy="286916"/>
              </a:xfrm>
              <a:custGeom>
                <a:avLst/>
                <a:gdLst>
                  <a:gd name="connsiteX0" fmla="*/ 5249 w 286916"/>
                  <a:gd name="connsiteY0" fmla="*/ 5248 h 286916"/>
                  <a:gd name="connsiteX1" fmla="*/ 283068 w 286916"/>
                  <a:gd name="connsiteY1" fmla="*/ 5248 h 286916"/>
                  <a:gd name="connsiteX2" fmla="*/ 283068 w 286916"/>
                  <a:gd name="connsiteY2" fmla="*/ 283067 h 286916"/>
                  <a:gd name="connsiteX3" fmla="*/ 5249 w 286916"/>
                  <a:gd name="connsiteY3" fmla="*/ 283067 h 286916"/>
                </a:gdLst>
                <a:ahLst/>
                <a:cxnLst>
                  <a:cxn ang="0">
                    <a:pos x="connsiteX0" y="connsiteY0"/>
                  </a:cxn>
                  <a:cxn ang="0">
                    <a:pos x="connsiteX1" y="connsiteY1"/>
                  </a:cxn>
                  <a:cxn ang="0">
                    <a:pos x="connsiteX2" y="connsiteY2"/>
                  </a:cxn>
                  <a:cxn ang="0">
                    <a:pos x="connsiteX3" y="connsiteY3"/>
                  </a:cxn>
                </a:cxnLst>
                <a:rect l="l" t="t" r="r" b="b"/>
                <a:pathLst>
                  <a:path w="286916" h="286916">
                    <a:moveTo>
                      <a:pt x="5249" y="5248"/>
                    </a:moveTo>
                    <a:lnTo>
                      <a:pt x="283068" y="5248"/>
                    </a:lnTo>
                    <a:lnTo>
                      <a:pt x="283068" y="283067"/>
                    </a:lnTo>
                    <a:lnTo>
                      <a:pt x="5249" y="283067"/>
                    </a:lnTo>
                    <a:close/>
                  </a:path>
                </a:pathLst>
              </a:custGeom>
              <a:solidFill>
                <a:srgbClr val="8797A3"/>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40" name="Freihandform: Form 39">
                <a:extLst>
                  <a:ext uri="{FF2B5EF4-FFF2-40B4-BE49-F238E27FC236}">
                    <a16:creationId xmlns:a16="http://schemas.microsoft.com/office/drawing/2014/main" id="{94E70391-311D-4E42-9F61-8D9A4B72BCEA}"/>
                  </a:ext>
                </a:extLst>
              </p:cNvPr>
              <p:cNvSpPr/>
              <p:nvPr/>
            </p:nvSpPr>
            <p:spPr>
              <a:xfrm>
                <a:off x="4962603" y="1669507"/>
                <a:ext cx="286916" cy="286916"/>
              </a:xfrm>
              <a:custGeom>
                <a:avLst/>
                <a:gdLst>
                  <a:gd name="connsiteX0" fmla="*/ 5249 w 286916"/>
                  <a:gd name="connsiteY0" fmla="*/ 5248 h 286916"/>
                  <a:gd name="connsiteX1" fmla="*/ 283068 w 286916"/>
                  <a:gd name="connsiteY1" fmla="*/ 5248 h 286916"/>
                  <a:gd name="connsiteX2" fmla="*/ 283068 w 286916"/>
                  <a:gd name="connsiteY2" fmla="*/ 283067 h 286916"/>
                  <a:gd name="connsiteX3" fmla="*/ 5249 w 286916"/>
                  <a:gd name="connsiteY3" fmla="*/ 283067 h 286916"/>
                </a:gdLst>
                <a:ahLst/>
                <a:cxnLst>
                  <a:cxn ang="0">
                    <a:pos x="connsiteX0" y="connsiteY0"/>
                  </a:cxn>
                  <a:cxn ang="0">
                    <a:pos x="connsiteX1" y="connsiteY1"/>
                  </a:cxn>
                  <a:cxn ang="0">
                    <a:pos x="connsiteX2" y="connsiteY2"/>
                  </a:cxn>
                  <a:cxn ang="0">
                    <a:pos x="connsiteX3" y="connsiteY3"/>
                  </a:cxn>
                </a:cxnLst>
                <a:rect l="l" t="t" r="r" b="b"/>
                <a:pathLst>
                  <a:path w="286916" h="286916">
                    <a:moveTo>
                      <a:pt x="5249" y="5248"/>
                    </a:moveTo>
                    <a:lnTo>
                      <a:pt x="283068" y="5248"/>
                    </a:lnTo>
                    <a:lnTo>
                      <a:pt x="283068" y="283067"/>
                    </a:lnTo>
                    <a:lnTo>
                      <a:pt x="5249" y="283067"/>
                    </a:lnTo>
                    <a:close/>
                  </a:path>
                </a:pathLst>
              </a:custGeom>
              <a:solidFill>
                <a:srgbClr val="14316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41" name="Freihandform: Form 40">
                <a:extLst>
                  <a:ext uri="{FF2B5EF4-FFF2-40B4-BE49-F238E27FC236}">
                    <a16:creationId xmlns:a16="http://schemas.microsoft.com/office/drawing/2014/main" id="{02861D58-8869-4672-B4B3-31707B0E030C}"/>
                  </a:ext>
                </a:extLst>
              </p:cNvPr>
              <p:cNvSpPr/>
              <p:nvPr/>
            </p:nvSpPr>
            <p:spPr>
              <a:xfrm>
                <a:off x="3532220" y="1129964"/>
                <a:ext cx="398884" cy="398884"/>
              </a:xfrm>
              <a:custGeom>
                <a:avLst/>
                <a:gdLst>
                  <a:gd name="connsiteX0" fmla="*/ 5248 w 398883"/>
                  <a:gd name="connsiteY0" fmla="*/ 5248 h 398883"/>
                  <a:gd name="connsiteX1" fmla="*/ 393635 w 398883"/>
                  <a:gd name="connsiteY1" fmla="*/ 5248 h 398883"/>
                  <a:gd name="connsiteX2" fmla="*/ 393635 w 398883"/>
                  <a:gd name="connsiteY2" fmla="*/ 393635 h 398883"/>
                  <a:gd name="connsiteX3" fmla="*/ 5248 w 398883"/>
                  <a:gd name="connsiteY3" fmla="*/ 393635 h 398883"/>
                </a:gdLst>
                <a:ahLst/>
                <a:cxnLst>
                  <a:cxn ang="0">
                    <a:pos x="connsiteX0" y="connsiteY0"/>
                  </a:cxn>
                  <a:cxn ang="0">
                    <a:pos x="connsiteX1" y="connsiteY1"/>
                  </a:cxn>
                  <a:cxn ang="0">
                    <a:pos x="connsiteX2" y="connsiteY2"/>
                  </a:cxn>
                  <a:cxn ang="0">
                    <a:pos x="connsiteX3" y="connsiteY3"/>
                  </a:cxn>
                </a:cxnLst>
                <a:rect l="l" t="t" r="r" b="b"/>
                <a:pathLst>
                  <a:path w="398883" h="398883">
                    <a:moveTo>
                      <a:pt x="5248" y="5248"/>
                    </a:moveTo>
                    <a:lnTo>
                      <a:pt x="393635" y="5248"/>
                    </a:lnTo>
                    <a:lnTo>
                      <a:pt x="393635" y="393635"/>
                    </a:lnTo>
                    <a:lnTo>
                      <a:pt x="5248" y="393635"/>
                    </a:lnTo>
                    <a:close/>
                  </a:path>
                </a:pathLst>
              </a:custGeom>
              <a:solidFill>
                <a:srgbClr val="143164">
                  <a:lumMod val="40000"/>
                  <a:lumOff val="6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42" name="Freihandform: Form 41">
                <a:extLst>
                  <a:ext uri="{FF2B5EF4-FFF2-40B4-BE49-F238E27FC236}">
                    <a16:creationId xmlns:a16="http://schemas.microsoft.com/office/drawing/2014/main" id="{E23F9D4C-C0C8-42E6-A3BC-DC0873E7A724}"/>
                  </a:ext>
                </a:extLst>
              </p:cNvPr>
              <p:cNvSpPr/>
              <p:nvPr/>
            </p:nvSpPr>
            <p:spPr>
              <a:xfrm>
                <a:off x="4398567" y="1865449"/>
                <a:ext cx="475861" cy="475861"/>
              </a:xfrm>
              <a:custGeom>
                <a:avLst/>
                <a:gdLst>
                  <a:gd name="connsiteX0" fmla="*/ 5248 w 475861"/>
                  <a:gd name="connsiteY0" fmla="*/ 5248 h 475861"/>
                  <a:gd name="connsiteX1" fmla="*/ 476211 w 475861"/>
                  <a:gd name="connsiteY1" fmla="*/ 5248 h 475861"/>
                  <a:gd name="connsiteX2" fmla="*/ 476211 w 475861"/>
                  <a:gd name="connsiteY2" fmla="*/ 476211 h 475861"/>
                  <a:gd name="connsiteX3" fmla="*/ 5248 w 475861"/>
                  <a:gd name="connsiteY3" fmla="*/ 476211 h 475861"/>
                </a:gdLst>
                <a:ahLst/>
                <a:cxnLst>
                  <a:cxn ang="0">
                    <a:pos x="connsiteX0" y="connsiteY0"/>
                  </a:cxn>
                  <a:cxn ang="0">
                    <a:pos x="connsiteX1" y="connsiteY1"/>
                  </a:cxn>
                  <a:cxn ang="0">
                    <a:pos x="connsiteX2" y="connsiteY2"/>
                  </a:cxn>
                  <a:cxn ang="0">
                    <a:pos x="connsiteX3" y="connsiteY3"/>
                  </a:cxn>
                </a:cxnLst>
                <a:rect l="l" t="t" r="r" b="b"/>
                <a:pathLst>
                  <a:path w="475861" h="475861">
                    <a:moveTo>
                      <a:pt x="5248" y="5248"/>
                    </a:moveTo>
                    <a:lnTo>
                      <a:pt x="476211" y="5248"/>
                    </a:lnTo>
                    <a:lnTo>
                      <a:pt x="476211" y="476211"/>
                    </a:lnTo>
                    <a:lnTo>
                      <a:pt x="5248" y="476211"/>
                    </a:lnTo>
                    <a:close/>
                  </a:path>
                </a:pathLst>
              </a:custGeom>
              <a:solidFill>
                <a:srgbClr val="E77C12">
                  <a:lumMod val="60000"/>
                  <a:lumOff val="4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43" name="Freihandform: Form 42">
                <a:extLst>
                  <a:ext uri="{FF2B5EF4-FFF2-40B4-BE49-F238E27FC236}">
                    <a16:creationId xmlns:a16="http://schemas.microsoft.com/office/drawing/2014/main" id="{28048A1A-D485-48E8-B21D-B1EA3D939AF0}"/>
                  </a:ext>
                </a:extLst>
              </p:cNvPr>
              <p:cNvSpPr/>
              <p:nvPr/>
            </p:nvSpPr>
            <p:spPr>
              <a:xfrm>
                <a:off x="3427251" y="737378"/>
                <a:ext cx="1714500" cy="1714500"/>
              </a:xfrm>
              <a:custGeom>
                <a:avLst/>
                <a:gdLst>
                  <a:gd name="connsiteX0" fmla="*/ 859699 w 1714500"/>
                  <a:gd name="connsiteY0" fmla="*/ 1711351 h 1714500"/>
                  <a:gd name="connsiteX1" fmla="*/ 849902 w 1714500"/>
                  <a:gd name="connsiteY1" fmla="*/ 1701554 h 1714500"/>
                  <a:gd name="connsiteX2" fmla="*/ 859699 w 1714500"/>
                  <a:gd name="connsiteY2" fmla="*/ 1691757 h 1714500"/>
                  <a:gd name="connsiteX3" fmla="*/ 977965 w 1714500"/>
                  <a:gd name="connsiteY3" fmla="*/ 1683359 h 1714500"/>
                  <a:gd name="connsiteX4" fmla="*/ 989161 w 1714500"/>
                  <a:gd name="connsiteY4" fmla="*/ 1691757 h 1714500"/>
                  <a:gd name="connsiteX5" fmla="*/ 980764 w 1714500"/>
                  <a:gd name="connsiteY5" fmla="*/ 1702954 h 1714500"/>
                  <a:gd name="connsiteX6" fmla="*/ 859699 w 1714500"/>
                  <a:gd name="connsiteY6" fmla="*/ 1711351 h 1714500"/>
                  <a:gd name="connsiteX7" fmla="*/ 859699 w 1714500"/>
                  <a:gd name="connsiteY7" fmla="*/ 1711351 h 1714500"/>
                  <a:gd name="connsiteX8" fmla="*/ 739335 w 1714500"/>
                  <a:gd name="connsiteY8" fmla="*/ 1702954 h 1714500"/>
                  <a:gd name="connsiteX9" fmla="*/ 737935 w 1714500"/>
                  <a:gd name="connsiteY9" fmla="*/ 1702954 h 1714500"/>
                  <a:gd name="connsiteX10" fmla="*/ 618970 w 1714500"/>
                  <a:gd name="connsiteY10" fmla="*/ 1677061 h 1714500"/>
                  <a:gd name="connsiteX11" fmla="*/ 611972 w 1714500"/>
                  <a:gd name="connsiteY11" fmla="*/ 1664465 h 1714500"/>
                  <a:gd name="connsiteX12" fmla="*/ 624568 w 1714500"/>
                  <a:gd name="connsiteY12" fmla="*/ 1657467 h 1714500"/>
                  <a:gd name="connsiteX13" fmla="*/ 740734 w 1714500"/>
                  <a:gd name="connsiteY13" fmla="*/ 1682659 h 1714500"/>
                  <a:gd name="connsiteX14" fmla="*/ 749131 w 1714500"/>
                  <a:gd name="connsiteY14" fmla="*/ 1693856 h 1714500"/>
                  <a:gd name="connsiteX15" fmla="*/ 739335 w 1714500"/>
                  <a:gd name="connsiteY15" fmla="*/ 1702954 h 1714500"/>
                  <a:gd name="connsiteX16" fmla="*/ 1096930 w 1714500"/>
                  <a:gd name="connsiteY16" fmla="*/ 1677061 h 1714500"/>
                  <a:gd name="connsiteX17" fmla="*/ 1087133 w 1714500"/>
                  <a:gd name="connsiteY17" fmla="*/ 1670063 h 1714500"/>
                  <a:gd name="connsiteX18" fmla="*/ 1094131 w 1714500"/>
                  <a:gd name="connsiteY18" fmla="*/ 1657467 h 1714500"/>
                  <a:gd name="connsiteX19" fmla="*/ 1205399 w 1714500"/>
                  <a:gd name="connsiteY19" fmla="*/ 1616179 h 1714500"/>
                  <a:gd name="connsiteX20" fmla="*/ 1218695 w 1714500"/>
                  <a:gd name="connsiteY20" fmla="*/ 1621077 h 1714500"/>
                  <a:gd name="connsiteX21" fmla="*/ 1213796 w 1714500"/>
                  <a:gd name="connsiteY21" fmla="*/ 1634373 h 1714500"/>
                  <a:gd name="connsiteX22" fmla="*/ 1099730 w 1714500"/>
                  <a:gd name="connsiteY22" fmla="*/ 1677061 h 1714500"/>
                  <a:gd name="connsiteX23" fmla="*/ 1096930 w 1714500"/>
                  <a:gd name="connsiteY23" fmla="*/ 1677061 h 1714500"/>
                  <a:gd name="connsiteX24" fmla="*/ 509102 w 1714500"/>
                  <a:gd name="connsiteY24" fmla="*/ 1635773 h 1714500"/>
                  <a:gd name="connsiteX25" fmla="*/ 504903 w 1714500"/>
                  <a:gd name="connsiteY25" fmla="*/ 1635073 h 1714500"/>
                  <a:gd name="connsiteX26" fmla="*/ 397834 w 1714500"/>
                  <a:gd name="connsiteY26" fmla="*/ 1576990 h 1714500"/>
                  <a:gd name="connsiteX27" fmla="*/ 395035 w 1714500"/>
                  <a:gd name="connsiteY27" fmla="*/ 1562994 h 1714500"/>
                  <a:gd name="connsiteX28" fmla="*/ 409031 w 1714500"/>
                  <a:gd name="connsiteY28" fmla="*/ 1560195 h 1714500"/>
                  <a:gd name="connsiteX29" fmla="*/ 513300 w 1714500"/>
                  <a:gd name="connsiteY29" fmla="*/ 1616878 h 1714500"/>
                  <a:gd name="connsiteX30" fmla="*/ 518199 w 1714500"/>
                  <a:gd name="connsiteY30" fmla="*/ 1630175 h 1714500"/>
                  <a:gd name="connsiteX31" fmla="*/ 509102 w 1714500"/>
                  <a:gd name="connsiteY31" fmla="*/ 1635773 h 1714500"/>
                  <a:gd name="connsiteX32" fmla="*/ 1315267 w 1714500"/>
                  <a:gd name="connsiteY32" fmla="*/ 1577690 h 1714500"/>
                  <a:gd name="connsiteX33" fmla="*/ 1306869 w 1714500"/>
                  <a:gd name="connsiteY33" fmla="*/ 1572791 h 1714500"/>
                  <a:gd name="connsiteX34" fmla="*/ 1309668 w 1714500"/>
                  <a:gd name="connsiteY34" fmla="*/ 1558796 h 1714500"/>
                  <a:gd name="connsiteX35" fmla="*/ 1404840 w 1714500"/>
                  <a:gd name="connsiteY35" fmla="*/ 1487416 h 1714500"/>
                  <a:gd name="connsiteX36" fmla="*/ 1418836 w 1714500"/>
                  <a:gd name="connsiteY36" fmla="*/ 1488116 h 1714500"/>
                  <a:gd name="connsiteX37" fmla="*/ 1418137 w 1714500"/>
                  <a:gd name="connsiteY37" fmla="*/ 1502112 h 1714500"/>
                  <a:gd name="connsiteX38" fmla="*/ 1320865 w 1714500"/>
                  <a:gd name="connsiteY38" fmla="*/ 1574891 h 1714500"/>
                  <a:gd name="connsiteX39" fmla="*/ 1315267 w 1714500"/>
                  <a:gd name="connsiteY39" fmla="*/ 1577690 h 1714500"/>
                  <a:gd name="connsiteX40" fmla="*/ 307560 w 1714500"/>
                  <a:gd name="connsiteY40" fmla="*/ 1506311 h 1714500"/>
                  <a:gd name="connsiteX41" fmla="*/ 301262 w 1714500"/>
                  <a:gd name="connsiteY41" fmla="*/ 1504211 h 1714500"/>
                  <a:gd name="connsiteX42" fmla="*/ 215187 w 1714500"/>
                  <a:gd name="connsiteY42" fmla="*/ 1418137 h 1714500"/>
                  <a:gd name="connsiteX43" fmla="*/ 215887 w 1714500"/>
                  <a:gd name="connsiteY43" fmla="*/ 1404141 h 1714500"/>
                  <a:gd name="connsiteX44" fmla="*/ 229883 w 1714500"/>
                  <a:gd name="connsiteY44" fmla="*/ 1404840 h 1714500"/>
                  <a:gd name="connsiteX45" fmla="*/ 313858 w 1714500"/>
                  <a:gd name="connsiteY45" fmla="*/ 1488816 h 1714500"/>
                  <a:gd name="connsiteX46" fmla="*/ 314558 w 1714500"/>
                  <a:gd name="connsiteY46" fmla="*/ 1502812 h 1714500"/>
                  <a:gd name="connsiteX47" fmla="*/ 307560 w 1714500"/>
                  <a:gd name="connsiteY47" fmla="*/ 1506311 h 1714500"/>
                  <a:gd name="connsiteX48" fmla="*/ 1496513 w 1714500"/>
                  <a:gd name="connsiteY48" fmla="*/ 1420236 h 1714500"/>
                  <a:gd name="connsiteX49" fmla="*/ 1490216 w 1714500"/>
                  <a:gd name="connsiteY49" fmla="*/ 1418137 h 1714500"/>
                  <a:gd name="connsiteX50" fmla="*/ 1489516 w 1714500"/>
                  <a:gd name="connsiteY50" fmla="*/ 1404141 h 1714500"/>
                  <a:gd name="connsiteX51" fmla="*/ 1560895 w 1714500"/>
                  <a:gd name="connsiteY51" fmla="*/ 1308968 h 1714500"/>
                  <a:gd name="connsiteX52" fmla="*/ 1574891 w 1714500"/>
                  <a:gd name="connsiteY52" fmla="*/ 1306169 h 1714500"/>
                  <a:gd name="connsiteX53" fmla="*/ 1577690 w 1714500"/>
                  <a:gd name="connsiteY53" fmla="*/ 1320165 h 1714500"/>
                  <a:gd name="connsiteX54" fmla="*/ 1504911 w 1714500"/>
                  <a:gd name="connsiteY54" fmla="*/ 1417437 h 1714500"/>
                  <a:gd name="connsiteX55" fmla="*/ 1496513 w 1714500"/>
                  <a:gd name="connsiteY55" fmla="*/ 1420236 h 1714500"/>
                  <a:gd name="connsiteX56" fmla="*/ 150106 w 1714500"/>
                  <a:gd name="connsiteY56" fmla="*/ 1325064 h 1714500"/>
                  <a:gd name="connsiteX57" fmla="*/ 141709 w 1714500"/>
                  <a:gd name="connsiteY57" fmla="*/ 1320165 h 1714500"/>
                  <a:gd name="connsiteX58" fmla="*/ 82926 w 1714500"/>
                  <a:gd name="connsiteY58" fmla="*/ 1213796 h 1714500"/>
                  <a:gd name="connsiteX59" fmla="*/ 87824 w 1714500"/>
                  <a:gd name="connsiteY59" fmla="*/ 1200500 h 1714500"/>
                  <a:gd name="connsiteX60" fmla="*/ 101121 w 1714500"/>
                  <a:gd name="connsiteY60" fmla="*/ 1205399 h 1714500"/>
                  <a:gd name="connsiteX61" fmla="*/ 158504 w 1714500"/>
                  <a:gd name="connsiteY61" fmla="*/ 1309668 h 1714500"/>
                  <a:gd name="connsiteX62" fmla="*/ 155705 w 1714500"/>
                  <a:gd name="connsiteY62" fmla="*/ 1323664 h 1714500"/>
                  <a:gd name="connsiteX63" fmla="*/ 150106 w 1714500"/>
                  <a:gd name="connsiteY63" fmla="*/ 1325064 h 1714500"/>
                  <a:gd name="connsiteX64" fmla="*/ 1625976 w 1714500"/>
                  <a:gd name="connsiteY64" fmla="*/ 1218695 h 1714500"/>
                  <a:gd name="connsiteX65" fmla="*/ 1621777 w 1714500"/>
                  <a:gd name="connsiteY65" fmla="*/ 1217995 h 1714500"/>
                  <a:gd name="connsiteX66" fmla="*/ 1616878 w 1714500"/>
                  <a:gd name="connsiteY66" fmla="*/ 1204699 h 1714500"/>
                  <a:gd name="connsiteX67" fmla="*/ 1658167 w 1714500"/>
                  <a:gd name="connsiteY67" fmla="*/ 1093431 h 1714500"/>
                  <a:gd name="connsiteX68" fmla="*/ 1670763 w 1714500"/>
                  <a:gd name="connsiteY68" fmla="*/ 1086433 h 1714500"/>
                  <a:gd name="connsiteX69" fmla="*/ 1677761 w 1714500"/>
                  <a:gd name="connsiteY69" fmla="*/ 1099030 h 1714500"/>
                  <a:gd name="connsiteX70" fmla="*/ 1635073 w 1714500"/>
                  <a:gd name="connsiteY70" fmla="*/ 1213096 h 1714500"/>
                  <a:gd name="connsiteX71" fmla="*/ 1625976 w 1714500"/>
                  <a:gd name="connsiteY71" fmla="*/ 1218695 h 1714500"/>
                  <a:gd name="connsiteX72" fmla="*/ 49336 w 1714500"/>
                  <a:gd name="connsiteY72" fmla="*/ 1107427 h 1714500"/>
                  <a:gd name="connsiteX73" fmla="*/ 39538 w 1714500"/>
                  <a:gd name="connsiteY73" fmla="*/ 1100429 h 1714500"/>
                  <a:gd name="connsiteX74" fmla="*/ 13646 w 1714500"/>
                  <a:gd name="connsiteY74" fmla="*/ 981464 h 1714500"/>
                  <a:gd name="connsiteX75" fmla="*/ 22044 w 1714500"/>
                  <a:gd name="connsiteY75" fmla="*/ 970267 h 1714500"/>
                  <a:gd name="connsiteX76" fmla="*/ 33240 w 1714500"/>
                  <a:gd name="connsiteY76" fmla="*/ 978665 h 1714500"/>
                  <a:gd name="connsiteX77" fmla="*/ 58433 w 1714500"/>
                  <a:gd name="connsiteY77" fmla="*/ 1094831 h 1714500"/>
                  <a:gd name="connsiteX78" fmla="*/ 51435 w 1714500"/>
                  <a:gd name="connsiteY78" fmla="*/ 1107427 h 1714500"/>
                  <a:gd name="connsiteX79" fmla="*/ 49336 w 1714500"/>
                  <a:gd name="connsiteY79" fmla="*/ 1107427 h 1714500"/>
                  <a:gd name="connsiteX80" fmla="*/ 1693856 w 1714500"/>
                  <a:gd name="connsiteY80" fmla="*/ 988462 h 1714500"/>
                  <a:gd name="connsiteX81" fmla="*/ 1692456 w 1714500"/>
                  <a:gd name="connsiteY81" fmla="*/ 988462 h 1714500"/>
                  <a:gd name="connsiteX82" fmla="*/ 1684059 w 1714500"/>
                  <a:gd name="connsiteY82" fmla="*/ 977265 h 1714500"/>
                  <a:gd name="connsiteX83" fmla="*/ 1692456 w 1714500"/>
                  <a:gd name="connsiteY83" fmla="*/ 859000 h 1714500"/>
                  <a:gd name="connsiteX84" fmla="*/ 1692456 w 1714500"/>
                  <a:gd name="connsiteY84" fmla="*/ 855501 h 1714500"/>
                  <a:gd name="connsiteX85" fmla="*/ 1702254 w 1714500"/>
                  <a:gd name="connsiteY85" fmla="*/ 845703 h 1714500"/>
                  <a:gd name="connsiteX86" fmla="*/ 1712051 w 1714500"/>
                  <a:gd name="connsiteY86" fmla="*/ 855501 h 1714500"/>
                  <a:gd name="connsiteX87" fmla="*/ 1712051 w 1714500"/>
                  <a:gd name="connsiteY87" fmla="*/ 859000 h 1714500"/>
                  <a:gd name="connsiteX88" fmla="*/ 1703653 w 1714500"/>
                  <a:gd name="connsiteY88" fmla="*/ 980764 h 1714500"/>
                  <a:gd name="connsiteX89" fmla="*/ 1693856 w 1714500"/>
                  <a:gd name="connsiteY89" fmla="*/ 988462 h 1714500"/>
                  <a:gd name="connsiteX90" fmla="*/ 15046 w 1714500"/>
                  <a:gd name="connsiteY90" fmla="*/ 868797 h 1714500"/>
                  <a:gd name="connsiteX91" fmla="*/ 5248 w 1714500"/>
                  <a:gd name="connsiteY91" fmla="*/ 859699 h 1714500"/>
                  <a:gd name="connsiteX92" fmla="*/ 5248 w 1714500"/>
                  <a:gd name="connsiteY92" fmla="*/ 858300 h 1714500"/>
                  <a:gd name="connsiteX93" fmla="*/ 13646 w 1714500"/>
                  <a:gd name="connsiteY93" fmla="*/ 738635 h 1714500"/>
                  <a:gd name="connsiteX94" fmla="*/ 24843 w 1714500"/>
                  <a:gd name="connsiteY94" fmla="*/ 730237 h 1714500"/>
                  <a:gd name="connsiteX95" fmla="*/ 33240 w 1714500"/>
                  <a:gd name="connsiteY95" fmla="*/ 741434 h 1714500"/>
                  <a:gd name="connsiteX96" fmla="*/ 24843 w 1714500"/>
                  <a:gd name="connsiteY96" fmla="*/ 858300 h 1714500"/>
                  <a:gd name="connsiteX97" fmla="*/ 15046 w 1714500"/>
                  <a:gd name="connsiteY97" fmla="*/ 868797 h 1714500"/>
                  <a:gd name="connsiteX98" fmla="*/ 1693156 w 1714500"/>
                  <a:gd name="connsiteY98" fmla="*/ 744933 h 1714500"/>
                  <a:gd name="connsiteX99" fmla="*/ 1683359 w 1714500"/>
                  <a:gd name="connsiteY99" fmla="*/ 736535 h 1714500"/>
                  <a:gd name="connsiteX100" fmla="*/ 1657467 w 1714500"/>
                  <a:gd name="connsiteY100" fmla="*/ 620369 h 1714500"/>
                  <a:gd name="connsiteX101" fmla="*/ 1664465 w 1714500"/>
                  <a:gd name="connsiteY101" fmla="*/ 607773 h 1714500"/>
                  <a:gd name="connsiteX102" fmla="*/ 1677061 w 1714500"/>
                  <a:gd name="connsiteY102" fmla="*/ 614771 h 1714500"/>
                  <a:gd name="connsiteX103" fmla="*/ 1702953 w 1714500"/>
                  <a:gd name="connsiteY103" fmla="*/ 733736 h 1714500"/>
                  <a:gd name="connsiteX104" fmla="*/ 1694556 w 1714500"/>
                  <a:gd name="connsiteY104" fmla="*/ 744933 h 1714500"/>
                  <a:gd name="connsiteX105" fmla="*/ 1693156 w 1714500"/>
                  <a:gd name="connsiteY105" fmla="*/ 744933 h 1714500"/>
                  <a:gd name="connsiteX106" fmla="*/ 48636 w 1714500"/>
                  <a:gd name="connsiteY106" fmla="*/ 632266 h 1714500"/>
                  <a:gd name="connsiteX107" fmla="*/ 45837 w 1714500"/>
                  <a:gd name="connsiteY107" fmla="*/ 631566 h 1714500"/>
                  <a:gd name="connsiteX108" fmla="*/ 38839 w 1714500"/>
                  <a:gd name="connsiteY108" fmla="*/ 618970 h 1714500"/>
                  <a:gd name="connsiteX109" fmla="*/ 80826 w 1714500"/>
                  <a:gd name="connsiteY109" fmla="*/ 504903 h 1714500"/>
                  <a:gd name="connsiteX110" fmla="*/ 94123 w 1714500"/>
                  <a:gd name="connsiteY110" fmla="*/ 500004 h 1714500"/>
                  <a:gd name="connsiteX111" fmla="*/ 99021 w 1714500"/>
                  <a:gd name="connsiteY111" fmla="*/ 513300 h 1714500"/>
                  <a:gd name="connsiteX112" fmla="*/ 57733 w 1714500"/>
                  <a:gd name="connsiteY112" fmla="*/ 624568 h 1714500"/>
                  <a:gd name="connsiteX113" fmla="*/ 48636 w 1714500"/>
                  <a:gd name="connsiteY113" fmla="*/ 632266 h 1714500"/>
                  <a:gd name="connsiteX114" fmla="*/ 1624576 w 1714500"/>
                  <a:gd name="connsiteY114" fmla="*/ 514700 h 1714500"/>
                  <a:gd name="connsiteX115" fmla="*/ 1615479 w 1714500"/>
                  <a:gd name="connsiteY115" fmla="*/ 509102 h 1714500"/>
                  <a:gd name="connsiteX116" fmla="*/ 1558096 w 1714500"/>
                  <a:gd name="connsiteY116" fmla="*/ 404832 h 1714500"/>
                  <a:gd name="connsiteX117" fmla="*/ 1560895 w 1714500"/>
                  <a:gd name="connsiteY117" fmla="*/ 390836 h 1714500"/>
                  <a:gd name="connsiteX118" fmla="*/ 1574891 w 1714500"/>
                  <a:gd name="connsiteY118" fmla="*/ 393635 h 1714500"/>
                  <a:gd name="connsiteX119" fmla="*/ 1633674 w 1714500"/>
                  <a:gd name="connsiteY119" fmla="*/ 500004 h 1714500"/>
                  <a:gd name="connsiteX120" fmla="*/ 1628775 w 1714500"/>
                  <a:gd name="connsiteY120" fmla="*/ 513300 h 1714500"/>
                  <a:gd name="connsiteX121" fmla="*/ 1624576 w 1714500"/>
                  <a:gd name="connsiteY121" fmla="*/ 514700 h 1714500"/>
                  <a:gd name="connsiteX122" fmla="*/ 148007 w 1714500"/>
                  <a:gd name="connsiteY122" fmla="*/ 413929 h 1714500"/>
                  <a:gd name="connsiteX123" fmla="*/ 142409 w 1714500"/>
                  <a:gd name="connsiteY123" fmla="*/ 412530 h 1714500"/>
                  <a:gd name="connsiteX124" fmla="*/ 139609 w 1714500"/>
                  <a:gd name="connsiteY124" fmla="*/ 398534 h 1714500"/>
                  <a:gd name="connsiteX125" fmla="*/ 212388 w 1714500"/>
                  <a:gd name="connsiteY125" fmla="*/ 301262 h 1714500"/>
                  <a:gd name="connsiteX126" fmla="*/ 226384 w 1714500"/>
                  <a:gd name="connsiteY126" fmla="*/ 300562 h 1714500"/>
                  <a:gd name="connsiteX127" fmla="*/ 227084 w 1714500"/>
                  <a:gd name="connsiteY127" fmla="*/ 314558 h 1714500"/>
                  <a:gd name="connsiteX128" fmla="*/ 155705 w 1714500"/>
                  <a:gd name="connsiteY128" fmla="*/ 409730 h 1714500"/>
                  <a:gd name="connsiteX129" fmla="*/ 148007 w 1714500"/>
                  <a:gd name="connsiteY129" fmla="*/ 413929 h 1714500"/>
                  <a:gd name="connsiteX130" fmla="*/ 1494414 w 1714500"/>
                  <a:gd name="connsiteY130" fmla="*/ 313858 h 1714500"/>
                  <a:gd name="connsiteX131" fmla="*/ 1486717 w 1714500"/>
                  <a:gd name="connsiteY131" fmla="*/ 310359 h 1714500"/>
                  <a:gd name="connsiteX132" fmla="*/ 1402041 w 1714500"/>
                  <a:gd name="connsiteY132" fmla="*/ 226384 h 1714500"/>
                  <a:gd name="connsiteX133" fmla="*/ 1401341 w 1714500"/>
                  <a:gd name="connsiteY133" fmla="*/ 212388 h 1714500"/>
                  <a:gd name="connsiteX134" fmla="*/ 1415337 w 1714500"/>
                  <a:gd name="connsiteY134" fmla="*/ 210988 h 1714500"/>
                  <a:gd name="connsiteX135" fmla="*/ 1501412 w 1714500"/>
                  <a:gd name="connsiteY135" fmla="*/ 297063 h 1714500"/>
                  <a:gd name="connsiteX136" fmla="*/ 1500713 w 1714500"/>
                  <a:gd name="connsiteY136" fmla="*/ 311059 h 1714500"/>
                  <a:gd name="connsiteX137" fmla="*/ 1494414 w 1714500"/>
                  <a:gd name="connsiteY137" fmla="*/ 313858 h 1714500"/>
                  <a:gd name="connsiteX138" fmla="*/ 304761 w 1714500"/>
                  <a:gd name="connsiteY138" fmla="*/ 231982 h 1714500"/>
                  <a:gd name="connsiteX139" fmla="*/ 297063 w 1714500"/>
                  <a:gd name="connsiteY139" fmla="*/ 228483 h 1714500"/>
                  <a:gd name="connsiteX140" fmla="*/ 297763 w 1714500"/>
                  <a:gd name="connsiteY140" fmla="*/ 214487 h 1714500"/>
                  <a:gd name="connsiteX141" fmla="*/ 395035 w 1714500"/>
                  <a:gd name="connsiteY141" fmla="*/ 141009 h 1714500"/>
                  <a:gd name="connsiteX142" fmla="*/ 409031 w 1714500"/>
                  <a:gd name="connsiteY142" fmla="*/ 143808 h 1714500"/>
                  <a:gd name="connsiteX143" fmla="*/ 406231 w 1714500"/>
                  <a:gd name="connsiteY143" fmla="*/ 157804 h 1714500"/>
                  <a:gd name="connsiteX144" fmla="*/ 311059 w 1714500"/>
                  <a:gd name="connsiteY144" fmla="*/ 229183 h 1714500"/>
                  <a:gd name="connsiteX145" fmla="*/ 304761 w 1714500"/>
                  <a:gd name="connsiteY145" fmla="*/ 231982 h 1714500"/>
                  <a:gd name="connsiteX146" fmla="*/ 1312467 w 1714500"/>
                  <a:gd name="connsiteY146" fmla="*/ 157104 h 1714500"/>
                  <a:gd name="connsiteX147" fmla="*/ 1306869 w 1714500"/>
                  <a:gd name="connsiteY147" fmla="*/ 155705 h 1714500"/>
                  <a:gd name="connsiteX148" fmla="*/ 1202599 w 1714500"/>
                  <a:gd name="connsiteY148" fmla="*/ 99021 h 1714500"/>
                  <a:gd name="connsiteX149" fmla="*/ 1197701 w 1714500"/>
                  <a:gd name="connsiteY149" fmla="*/ 85725 h 1714500"/>
                  <a:gd name="connsiteX150" fmla="*/ 1210997 w 1714500"/>
                  <a:gd name="connsiteY150" fmla="*/ 80826 h 1714500"/>
                  <a:gd name="connsiteX151" fmla="*/ 1318066 w 1714500"/>
                  <a:gd name="connsiteY151" fmla="*/ 138909 h 1714500"/>
                  <a:gd name="connsiteX152" fmla="*/ 1320865 w 1714500"/>
                  <a:gd name="connsiteY152" fmla="*/ 152905 h 1714500"/>
                  <a:gd name="connsiteX153" fmla="*/ 1312467 w 1714500"/>
                  <a:gd name="connsiteY153" fmla="*/ 157104 h 1714500"/>
                  <a:gd name="connsiteX154" fmla="*/ 506302 w 1714500"/>
                  <a:gd name="connsiteY154" fmla="*/ 101820 h 1714500"/>
                  <a:gd name="connsiteX155" fmla="*/ 497205 w 1714500"/>
                  <a:gd name="connsiteY155" fmla="*/ 96222 h 1714500"/>
                  <a:gd name="connsiteX156" fmla="*/ 502104 w 1714500"/>
                  <a:gd name="connsiteY156" fmla="*/ 82926 h 1714500"/>
                  <a:gd name="connsiteX157" fmla="*/ 616170 w 1714500"/>
                  <a:gd name="connsiteY157" fmla="*/ 40238 h 1714500"/>
                  <a:gd name="connsiteX158" fmla="*/ 628767 w 1714500"/>
                  <a:gd name="connsiteY158" fmla="*/ 47236 h 1714500"/>
                  <a:gd name="connsiteX159" fmla="*/ 621769 w 1714500"/>
                  <a:gd name="connsiteY159" fmla="*/ 59833 h 1714500"/>
                  <a:gd name="connsiteX160" fmla="*/ 510501 w 1714500"/>
                  <a:gd name="connsiteY160" fmla="*/ 101820 h 1714500"/>
                  <a:gd name="connsiteX161" fmla="*/ 506302 w 1714500"/>
                  <a:gd name="connsiteY161" fmla="*/ 101820 h 1714500"/>
                  <a:gd name="connsiteX162" fmla="*/ 1093431 w 1714500"/>
                  <a:gd name="connsiteY162" fmla="*/ 57733 h 1714500"/>
                  <a:gd name="connsiteX163" fmla="*/ 1090632 w 1714500"/>
                  <a:gd name="connsiteY163" fmla="*/ 57033 h 1714500"/>
                  <a:gd name="connsiteX164" fmla="*/ 974466 w 1714500"/>
                  <a:gd name="connsiteY164" fmla="*/ 32541 h 1714500"/>
                  <a:gd name="connsiteX165" fmla="*/ 966068 w 1714500"/>
                  <a:gd name="connsiteY165" fmla="*/ 21344 h 1714500"/>
                  <a:gd name="connsiteX166" fmla="*/ 977265 w 1714500"/>
                  <a:gd name="connsiteY166" fmla="*/ 12946 h 1714500"/>
                  <a:gd name="connsiteX167" fmla="*/ 1096231 w 1714500"/>
                  <a:gd name="connsiteY167" fmla="*/ 38139 h 1714500"/>
                  <a:gd name="connsiteX168" fmla="*/ 1103229 w 1714500"/>
                  <a:gd name="connsiteY168" fmla="*/ 50735 h 1714500"/>
                  <a:gd name="connsiteX169" fmla="*/ 1093431 w 1714500"/>
                  <a:gd name="connsiteY169" fmla="*/ 57733 h 1714500"/>
                  <a:gd name="connsiteX170" fmla="*/ 735836 w 1714500"/>
                  <a:gd name="connsiteY170" fmla="*/ 33940 h 1714500"/>
                  <a:gd name="connsiteX171" fmla="*/ 726038 w 1714500"/>
                  <a:gd name="connsiteY171" fmla="*/ 25543 h 1714500"/>
                  <a:gd name="connsiteX172" fmla="*/ 734436 w 1714500"/>
                  <a:gd name="connsiteY172" fmla="*/ 14346 h 1714500"/>
                  <a:gd name="connsiteX173" fmla="*/ 855501 w 1714500"/>
                  <a:gd name="connsiteY173" fmla="*/ 5248 h 1714500"/>
                  <a:gd name="connsiteX174" fmla="*/ 855501 w 1714500"/>
                  <a:gd name="connsiteY174" fmla="*/ 5248 h 1714500"/>
                  <a:gd name="connsiteX175" fmla="*/ 865298 w 1714500"/>
                  <a:gd name="connsiteY175" fmla="*/ 15046 h 1714500"/>
                  <a:gd name="connsiteX176" fmla="*/ 855501 w 1714500"/>
                  <a:gd name="connsiteY176" fmla="*/ 24843 h 1714500"/>
                  <a:gd name="connsiteX177" fmla="*/ 737235 w 1714500"/>
                  <a:gd name="connsiteY177" fmla="*/ 33240 h 1714500"/>
                  <a:gd name="connsiteX178" fmla="*/ 735836 w 1714500"/>
                  <a:gd name="connsiteY178" fmla="*/ 3394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714500" h="1714500">
                    <a:moveTo>
                      <a:pt x="859699" y="1711351"/>
                    </a:moveTo>
                    <a:cubicBezTo>
                      <a:pt x="854101" y="1711351"/>
                      <a:pt x="849902" y="1707152"/>
                      <a:pt x="849902" y="1701554"/>
                    </a:cubicBezTo>
                    <a:cubicBezTo>
                      <a:pt x="849902" y="1695956"/>
                      <a:pt x="854101" y="1691757"/>
                      <a:pt x="859699" y="1691757"/>
                    </a:cubicBezTo>
                    <a:cubicBezTo>
                      <a:pt x="899588" y="1691757"/>
                      <a:pt x="939476" y="1688958"/>
                      <a:pt x="977965" y="1683359"/>
                    </a:cubicBezTo>
                    <a:cubicBezTo>
                      <a:pt x="983563" y="1682659"/>
                      <a:pt x="988462" y="1686158"/>
                      <a:pt x="989161" y="1691757"/>
                    </a:cubicBezTo>
                    <a:cubicBezTo>
                      <a:pt x="989861" y="1697355"/>
                      <a:pt x="986362" y="1702254"/>
                      <a:pt x="980764" y="1702954"/>
                    </a:cubicBezTo>
                    <a:cubicBezTo>
                      <a:pt x="940876" y="1708552"/>
                      <a:pt x="900288" y="1711351"/>
                      <a:pt x="859699" y="1711351"/>
                    </a:cubicBezTo>
                    <a:lnTo>
                      <a:pt x="859699" y="1711351"/>
                    </a:lnTo>
                    <a:close/>
                    <a:moveTo>
                      <a:pt x="739335" y="1702954"/>
                    </a:moveTo>
                    <a:cubicBezTo>
                      <a:pt x="738635" y="1702954"/>
                      <a:pt x="738635" y="1702954"/>
                      <a:pt x="737935" y="1702954"/>
                    </a:cubicBezTo>
                    <a:cubicBezTo>
                      <a:pt x="698046" y="1697355"/>
                      <a:pt x="657458" y="1688958"/>
                      <a:pt x="618970" y="1677061"/>
                    </a:cubicBezTo>
                    <a:cubicBezTo>
                      <a:pt x="613371" y="1675661"/>
                      <a:pt x="610572" y="1670063"/>
                      <a:pt x="611972" y="1664465"/>
                    </a:cubicBezTo>
                    <a:cubicBezTo>
                      <a:pt x="613371" y="1658866"/>
                      <a:pt x="618970" y="1656067"/>
                      <a:pt x="624568" y="1657467"/>
                    </a:cubicBezTo>
                    <a:cubicBezTo>
                      <a:pt x="662357" y="1668663"/>
                      <a:pt x="701545" y="1677061"/>
                      <a:pt x="740734" y="1682659"/>
                    </a:cubicBezTo>
                    <a:cubicBezTo>
                      <a:pt x="746333" y="1683359"/>
                      <a:pt x="749832" y="1688258"/>
                      <a:pt x="749131" y="1693856"/>
                    </a:cubicBezTo>
                    <a:cubicBezTo>
                      <a:pt x="748432" y="1699455"/>
                      <a:pt x="744233" y="1702954"/>
                      <a:pt x="739335" y="1702954"/>
                    </a:cubicBezTo>
                    <a:close/>
                    <a:moveTo>
                      <a:pt x="1096930" y="1677061"/>
                    </a:moveTo>
                    <a:cubicBezTo>
                      <a:pt x="1092732" y="1677061"/>
                      <a:pt x="1088533" y="1674262"/>
                      <a:pt x="1087133" y="1670063"/>
                    </a:cubicBezTo>
                    <a:cubicBezTo>
                      <a:pt x="1085734" y="1664465"/>
                      <a:pt x="1088533" y="1659566"/>
                      <a:pt x="1094131" y="1657467"/>
                    </a:cubicBezTo>
                    <a:cubicBezTo>
                      <a:pt x="1131920" y="1646270"/>
                      <a:pt x="1169709" y="1632274"/>
                      <a:pt x="1205399" y="1616179"/>
                    </a:cubicBezTo>
                    <a:cubicBezTo>
                      <a:pt x="1210297" y="1614079"/>
                      <a:pt x="1216595" y="1616179"/>
                      <a:pt x="1218695" y="1621077"/>
                    </a:cubicBezTo>
                    <a:cubicBezTo>
                      <a:pt x="1220794" y="1625976"/>
                      <a:pt x="1218695" y="1632274"/>
                      <a:pt x="1213796" y="1634373"/>
                    </a:cubicBezTo>
                    <a:cubicBezTo>
                      <a:pt x="1176707" y="1651168"/>
                      <a:pt x="1138918" y="1665864"/>
                      <a:pt x="1099730" y="1677061"/>
                    </a:cubicBezTo>
                    <a:cubicBezTo>
                      <a:pt x="1099029" y="1677061"/>
                      <a:pt x="1097630" y="1677061"/>
                      <a:pt x="1096930" y="1677061"/>
                    </a:cubicBezTo>
                    <a:close/>
                    <a:moveTo>
                      <a:pt x="509102" y="1635773"/>
                    </a:moveTo>
                    <a:cubicBezTo>
                      <a:pt x="507702" y="1635773"/>
                      <a:pt x="506302" y="1635773"/>
                      <a:pt x="504903" y="1635073"/>
                    </a:cubicBezTo>
                    <a:cubicBezTo>
                      <a:pt x="467813" y="1618278"/>
                      <a:pt x="432124" y="1598684"/>
                      <a:pt x="397834" y="1576990"/>
                    </a:cubicBezTo>
                    <a:cubicBezTo>
                      <a:pt x="392936" y="1574191"/>
                      <a:pt x="391536" y="1567893"/>
                      <a:pt x="395035" y="1562994"/>
                    </a:cubicBezTo>
                    <a:cubicBezTo>
                      <a:pt x="397834" y="1558096"/>
                      <a:pt x="404132" y="1556696"/>
                      <a:pt x="409031" y="1560195"/>
                    </a:cubicBezTo>
                    <a:cubicBezTo>
                      <a:pt x="442621" y="1581889"/>
                      <a:pt x="477611" y="1600783"/>
                      <a:pt x="513300" y="1616878"/>
                    </a:cubicBezTo>
                    <a:cubicBezTo>
                      <a:pt x="518199" y="1618978"/>
                      <a:pt x="520298" y="1625276"/>
                      <a:pt x="518199" y="1630175"/>
                    </a:cubicBezTo>
                    <a:cubicBezTo>
                      <a:pt x="516799" y="1633674"/>
                      <a:pt x="512601" y="1635773"/>
                      <a:pt x="509102" y="1635773"/>
                    </a:cubicBezTo>
                    <a:close/>
                    <a:moveTo>
                      <a:pt x="1315267" y="1577690"/>
                    </a:moveTo>
                    <a:cubicBezTo>
                      <a:pt x="1311768" y="1577690"/>
                      <a:pt x="1308968" y="1576290"/>
                      <a:pt x="1306869" y="1572791"/>
                    </a:cubicBezTo>
                    <a:cubicBezTo>
                      <a:pt x="1304070" y="1567893"/>
                      <a:pt x="1305469" y="1562295"/>
                      <a:pt x="1309668" y="1558796"/>
                    </a:cubicBezTo>
                    <a:cubicBezTo>
                      <a:pt x="1342558" y="1537102"/>
                      <a:pt x="1374749" y="1513309"/>
                      <a:pt x="1404840" y="1487416"/>
                    </a:cubicBezTo>
                    <a:cubicBezTo>
                      <a:pt x="1409039" y="1483917"/>
                      <a:pt x="1415337" y="1483917"/>
                      <a:pt x="1418836" y="1488116"/>
                    </a:cubicBezTo>
                    <a:cubicBezTo>
                      <a:pt x="1422335" y="1492315"/>
                      <a:pt x="1422335" y="1498613"/>
                      <a:pt x="1418137" y="1502112"/>
                    </a:cubicBezTo>
                    <a:cubicBezTo>
                      <a:pt x="1387345" y="1528704"/>
                      <a:pt x="1355155" y="1553197"/>
                      <a:pt x="1320865" y="1574891"/>
                    </a:cubicBezTo>
                    <a:cubicBezTo>
                      <a:pt x="1318766" y="1576990"/>
                      <a:pt x="1316666" y="1577690"/>
                      <a:pt x="1315267" y="1577690"/>
                    </a:cubicBezTo>
                    <a:close/>
                    <a:moveTo>
                      <a:pt x="307560" y="1506311"/>
                    </a:moveTo>
                    <a:cubicBezTo>
                      <a:pt x="305461" y="1506311"/>
                      <a:pt x="302662" y="1505611"/>
                      <a:pt x="301262" y="1504211"/>
                    </a:cubicBezTo>
                    <a:cubicBezTo>
                      <a:pt x="270471" y="1477619"/>
                      <a:pt x="241779" y="1448927"/>
                      <a:pt x="215187" y="1418137"/>
                    </a:cubicBezTo>
                    <a:cubicBezTo>
                      <a:pt x="211688" y="1413938"/>
                      <a:pt x="211688" y="1407640"/>
                      <a:pt x="215887" y="1404141"/>
                    </a:cubicBezTo>
                    <a:cubicBezTo>
                      <a:pt x="220086" y="1400642"/>
                      <a:pt x="226384" y="1400642"/>
                      <a:pt x="229883" y="1404840"/>
                    </a:cubicBezTo>
                    <a:cubicBezTo>
                      <a:pt x="255775" y="1434932"/>
                      <a:pt x="284467" y="1462923"/>
                      <a:pt x="313858" y="1488816"/>
                    </a:cubicBezTo>
                    <a:cubicBezTo>
                      <a:pt x="318057" y="1492315"/>
                      <a:pt x="318757" y="1498613"/>
                      <a:pt x="314558" y="1502812"/>
                    </a:cubicBezTo>
                    <a:cubicBezTo>
                      <a:pt x="312459" y="1504911"/>
                      <a:pt x="309660" y="1506311"/>
                      <a:pt x="307560" y="1506311"/>
                    </a:cubicBezTo>
                    <a:close/>
                    <a:moveTo>
                      <a:pt x="1496513" y="1420236"/>
                    </a:moveTo>
                    <a:cubicBezTo>
                      <a:pt x="1494414" y="1420236"/>
                      <a:pt x="1491615" y="1419536"/>
                      <a:pt x="1490216" y="1418137"/>
                    </a:cubicBezTo>
                    <a:cubicBezTo>
                      <a:pt x="1486017" y="1414638"/>
                      <a:pt x="1485317" y="1408339"/>
                      <a:pt x="1489516" y="1404141"/>
                    </a:cubicBezTo>
                    <a:cubicBezTo>
                      <a:pt x="1515408" y="1374049"/>
                      <a:pt x="1539201" y="1342559"/>
                      <a:pt x="1560895" y="1308968"/>
                    </a:cubicBezTo>
                    <a:cubicBezTo>
                      <a:pt x="1563694" y="1304070"/>
                      <a:pt x="1569992" y="1302670"/>
                      <a:pt x="1574891" y="1306169"/>
                    </a:cubicBezTo>
                    <a:cubicBezTo>
                      <a:pt x="1579789" y="1308968"/>
                      <a:pt x="1581189" y="1315266"/>
                      <a:pt x="1577690" y="1320165"/>
                    </a:cubicBezTo>
                    <a:cubicBezTo>
                      <a:pt x="1555996" y="1354455"/>
                      <a:pt x="1531503" y="1386646"/>
                      <a:pt x="1504911" y="1417437"/>
                    </a:cubicBezTo>
                    <a:cubicBezTo>
                      <a:pt x="1501412" y="1418836"/>
                      <a:pt x="1499313" y="1420236"/>
                      <a:pt x="1496513" y="1420236"/>
                    </a:cubicBezTo>
                    <a:close/>
                    <a:moveTo>
                      <a:pt x="150106" y="1325064"/>
                    </a:moveTo>
                    <a:cubicBezTo>
                      <a:pt x="146607" y="1325064"/>
                      <a:pt x="143808" y="1323664"/>
                      <a:pt x="141709" y="1320165"/>
                    </a:cubicBezTo>
                    <a:cubicBezTo>
                      <a:pt x="120015" y="1285875"/>
                      <a:pt x="99721" y="1250185"/>
                      <a:pt x="82926" y="1213796"/>
                    </a:cubicBezTo>
                    <a:cubicBezTo>
                      <a:pt x="80826" y="1208898"/>
                      <a:pt x="82926" y="1202599"/>
                      <a:pt x="87824" y="1200500"/>
                    </a:cubicBezTo>
                    <a:cubicBezTo>
                      <a:pt x="92723" y="1198401"/>
                      <a:pt x="99021" y="1200500"/>
                      <a:pt x="101121" y="1205399"/>
                    </a:cubicBezTo>
                    <a:cubicBezTo>
                      <a:pt x="117916" y="1241088"/>
                      <a:pt x="136810" y="1276078"/>
                      <a:pt x="158504" y="1309668"/>
                    </a:cubicBezTo>
                    <a:cubicBezTo>
                      <a:pt x="161303" y="1314567"/>
                      <a:pt x="159903" y="1320165"/>
                      <a:pt x="155705" y="1323664"/>
                    </a:cubicBezTo>
                    <a:cubicBezTo>
                      <a:pt x="153605" y="1325064"/>
                      <a:pt x="151506" y="1325064"/>
                      <a:pt x="150106" y="1325064"/>
                    </a:cubicBezTo>
                    <a:close/>
                    <a:moveTo>
                      <a:pt x="1625976" y="1218695"/>
                    </a:moveTo>
                    <a:cubicBezTo>
                      <a:pt x="1624576" y="1218695"/>
                      <a:pt x="1623177" y="1218695"/>
                      <a:pt x="1621777" y="1217995"/>
                    </a:cubicBezTo>
                    <a:cubicBezTo>
                      <a:pt x="1616878" y="1215896"/>
                      <a:pt x="1614779" y="1209597"/>
                      <a:pt x="1616878" y="1204699"/>
                    </a:cubicBezTo>
                    <a:cubicBezTo>
                      <a:pt x="1633674" y="1169009"/>
                      <a:pt x="1646970" y="1131220"/>
                      <a:pt x="1658167" y="1093431"/>
                    </a:cubicBezTo>
                    <a:cubicBezTo>
                      <a:pt x="1659566" y="1087833"/>
                      <a:pt x="1665165" y="1085034"/>
                      <a:pt x="1670763" y="1086433"/>
                    </a:cubicBezTo>
                    <a:cubicBezTo>
                      <a:pt x="1676361" y="1087833"/>
                      <a:pt x="1679160" y="1093431"/>
                      <a:pt x="1677761" y="1099030"/>
                    </a:cubicBezTo>
                    <a:cubicBezTo>
                      <a:pt x="1666564" y="1137518"/>
                      <a:pt x="1651868" y="1176007"/>
                      <a:pt x="1635073" y="1213096"/>
                    </a:cubicBezTo>
                    <a:cubicBezTo>
                      <a:pt x="1633674" y="1216595"/>
                      <a:pt x="1630175" y="1218695"/>
                      <a:pt x="1625976" y="1218695"/>
                    </a:cubicBezTo>
                    <a:close/>
                    <a:moveTo>
                      <a:pt x="49336" y="1107427"/>
                    </a:moveTo>
                    <a:cubicBezTo>
                      <a:pt x="45137" y="1107427"/>
                      <a:pt x="40938" y="1104628"/>
                      <a:pt x="39538" y="1100429"/>
                    </a:cubicBezTo>
                    <a:cubicBezTo>
                      <a:pt x="28342" y="1061940"/>
                      <a:pt x="19244" y="1021352"/>
                      <a:pt x="13646" y="981464"/>
                    </a:cubicBezTo>
                    <a:cubicBezTo>
                      <a:pt x="12946" y="975865"/>
                      <a:pt x="16445" y="970967"/>
                      <a:pt x="22044" y="970267"/>
                    </a:cubicBezTo>
                    <a:cubicBezTo>
                      <a:pt x="27642" y="969567"/>
                      <a:pt x="32540" y="973066"/>
                      <a:pt x="33240" y="978665"/>
                    </a:cubicBezTo>
                    <a:cubicBezTo>
                      <a:pt x="38839" y="1017853"/>
                      <a:pt x="47236" y="1057042"/>
                      <a:pt x="58433" y="1094831"/>
                    </a:cubicBezTo>
                    <a:cubicBezTo>
                      <a:pt x="59832" y="1100429"/>
                      <a:pt x="57033" y="1105328"/>
                      <a:pt x="51435" y="1107427"/>
                    </a:cubicBezTo>
                    <a:cubicBezTo>
                      <a:pt x="51435" y="1107427"/>
                      <a:pt x="50735" y="1107427"/>
                      <a:pt x="49336" y="1107427"/>
                    </a:cubicBezTo>
                    <a:close/>
                    <a:moveTo>
                      <a:pt x="1693856" y="988462"/>
                    </a:moveTo>
                    <a:cubicBezTo>
                      <a:pt x="1693156" y="988462"/>
                      <a:pt x="1693156" y="988462"/>
                      <a:pt x="1692456" y="988462"/>
                    </a:cubicBezTo>
                    <a:cubicBezTo>
                      <a:pt x="1686858" y="987762"/>
                      <a:pt x="1683359" y="982863"/>
                      <a:pt x="1684059" y="977265"/>
                    </a:cubicBezTo>
                    <a:cubicBezTo>
                      <a:pt x="1689657" y="938076"/>
                      <a:pt x="1692456" y="898188"/>
                      <a:pt x="1692456" y="859000"/>
                    </a:cubicBezTo>
                    <a:lnTo>
                      <a:pt x="1692456" y="855501"/>
                    </a:lnTo>
                    <a:cubicBezTo>
                      <a:pt x="1692456" y="849902"/>
                      <a:pt x="1696655" y="845703"/>
                      <a:pt x="1702254" y="845703"/>
                    </a:cubicBezTo>
                    <a:cubicBezTo>
                      <a:pt x="1707852" y="845703"/>
                      <a:pt x="1712051" y="849902"/>
                      <a:pt x="1712051" y="855501"/>
                    </a:cubicBezTo>
                    <a:lnTo>
                      <a:pt x="1712051" y="859000"/>
                    </a:lnTo>
                    <a:cubicBezTo>
                      <a:pt x="1712051" y="899588"/>
                      <a:pt x="1709252" y="940876"/>
                      <a:pt x="1703653" y="980764"/>
                    </a:cubicBezTo>
                    <a:cubicBezTo>
                      <a:pt x="1702953" y="984263"/>
                      <a:pt x="1698755" y="988462"/>
                      <a:pt x="1693856" y="988462"/>
                    </a:cubicBezTo>
                    <a:close/>
                    <a:moveTo>
                      <a:pt x="15046" y="868797"/>
                    </a:moveTo>
                    <a:cubicBezTo>
                      <a:pt x="9447" y="868797"/>
                      <a:pt x="5248" y="865298"/>
                      <a:pt x="5248" y="859699"/>
                    </a:cubicBezTo>
                    <a:lnTo>
                      <a:pt x="5248" y="858300"/>
                    </a:lnTo>
                    <a:cubicBezTo>
                      <a:pt x="5248" y="818411"/>
                      <a:pt x="8048" y="777823"/>
                      <a:pt x="13646" y="738635"/>
                    </a:cubicBezTo>
                    <a:cubicBezTo>
                      <a:pt x="14346" y="733036"/>
                      <a:pt x="19244" y="729537"/>
                      <a:pt x="24843" y="730237"/>
                    </a:cubicBezTo>
                    <a:cubicBezTo>
                      <a:pt x="30441" y="730937"/>
                      <a:pt x="33940" y="735835"/>
                      <a:pt x="33240" y="741434"/>
                    </a:cubicBezTo>
                    <a:cubicBezTo>
                      <a:pt x="27642" y="779923"/>
                      <a:pt x="24843" y="819111"/>
                      <a:pt x="24843" y="858300"/>
                    </a:cubicBezTo>
                    <a:cubicBezTo>
                      <a:pt x="25543" y="863898"/>
                      <a:pt x="20644" y="868797"/>
                      <a:pt x="15046" y="868797"/>
                    </a:cubicBezTo>
                    <a:close/>
                    <a:moveTo>
                      <a:pt x="1693156" y="744933"/>
                    </a:moveTo>
                    <a:cubicBezTo>
                      <a:pt x="1688258" y="744933"/>
                      <a:pt x="1684059" y="741434"/>
                      <a:pt x="1683359" y="736535"/>
                    </a:cubicBezTo>
                    <a:cubicBezTo>
                      <a:pt x="1677761" y="697347"/>
                      <a:pt x="1668664" y="658158"/>
                      <a:pt x="1657467" y="620369"/>
                    </a:cubicBezTo>
                    <a:cubicBezTo>
                      <a:pt x="1656067" y="614771"/>
                      <a:pt x="1658866" y="609872"/>
                      <a:pt x="1664465" y="607773"/>
                    </a:cubicBezTo>
                    <a:cubicBezTo>
                      <a:pt x="1670063" y="606373"/>
                      <a:pt x="1674961" y="609172"/>
                      <a:pt x="1677061" y="614771"/>
                    </a:cubicBezTo>
                    <a:cubicBezTo>
                      <a:pt x="1688258" y="653260"/>
                      <a:pt x="1697355" y="693848"/>
                      <a:pt x="1702953" y="733736"/>
                    </a:cubicBezTo>
                    <a:cubicBezTo>
                      <a:pt x="1703653" y="739334"/>
                      <a:pt x="1700154" y="744233"/>
                      <a:pt x="1694556" y="744933"/>
                    </a:cubicBezTo>
                    <a:cubicBezTo>
                      <a:pt x="1693856" y="744933"/>
                      <a:pt x="1693856" y="744933"/>
                      <a:pt x="1693156" y="744933"/>
                    </a:cubicBezTo>
                    <a:close/>
                    <a:moveTo>
                      <a:pt x="48636" y="632266"/>
                    </a:moveTo>
                    <a:cubicBezTo>
                      <a:pt x="47936" y="632266"/>
                      <a:pt x="46536" y="632266"/>
                      <a:pt x="45837" y="631566"/>
                    </a:cubicBezTo>
                    <a:cubicBezTo>
                      <a:pt x="40238" y="630166"/>
                      <a:pt x="37439" y="624568"/>
                      <a:pt x="38839" y="618970"/>
                    </a:cubicBezTo>
                    <a:cubicBezTo>
                      <a:pt x="50035" y="579781"/>
                      <a:pt x="64031" y="541992"/>
                      <a:pt x="80826" y="504903"/>
                    </a:cubicBezTo>
                    <a:cubicBezTo>
                      <a:pt x="82926" y="500004"/>
                      <a:pt x="89224" y="497905"/>
                      <a:pt x="94123" y="500004"/>
                    </a:cubicBezTo>
                    <a:cubicBezTo>
                      <a:pt x="99021" y="502104"/>
                      <a:pt x="101121" y="508402"/>
                      <a:pt x="99021" y="513300"/>
                    </a:cubicBezTo>
                    <a:cubicBezTo>
                      <a:pt x="82926" y="548990"/>
                      <a:pt x="68930" y="586779"/>
                      <a:pt x="57733" y="624568"/>
                    </a:cubicBezTo>
                    <a:cubicBezTo>
                      <a:pt x="57033" y="629466"/>
                      <a:pt x="52835" y="632266"/>
                      <a:pt x="48636" y="632266"/>
                    </a:cubicBezTo>
                    <a:close/>
                    <a:moveTo>
                      <a:pt x="1624576" y="514700"/>
                    </a:moveTo>
                    <a:cubicBezTo>
                      <a:pt x="1621078" y="514700"/>
                      <a:pt x="1616878" y="512601"/>
                      <a:pt x="1615479" y="509102"/>
                    </a:cubicBezTo>
                    <a:cubicBezTo>
                      <a:pt x="1598684" y="473412"/>
                      <a:pt x="1579789" y="438422"/>
                      <a:pt x="1558096" y="404832"/>
                    </a:cubicBezTo>
                    <a:cubicBezTo>
                      <a:pt x="1555297" y="399933"/>
                      <a:pt x="1556696" y="394335"/>
                      <a:pt x="1560895" y="390836"/>
                    </a:cubicBezTo>
                    <a:cubicBezTo>
                      <a:pt x="1565793" y="388037"/>
                      <a:pt x="1571392" y="389436"/>
                      <a:pt x="1574891" y="393635"/>
                    </a:cubicBezTo>
                    <a:cubicBezTo>
                      <a:pt x="1597284" y="427925"/>
                      <a:pt x="1616878" y="463615"/>
                      <a:pt x="1633674" y="500004"/>
                    </a:cubicBezTo>
                    <a:cubicBezTo>
                      <a:pt x="1635773" y="504903"/>
                      <a:pt x="1633674" y="511201"/>
                      <a:pt x="1628775" y="513300"/>
                    </a:cubicBezTo>
                    <a:cubicBezTo>
                      <a:pt x="1627375" y="514700"/>
                      <a:pt x="1625976" y="514700"/>
                      <a:pt x="1624576" y="514700"/>
                    </a:cubicBezTo>
                    <a:close/>
                    <a:moveTo>
                      <a:pt x="148007" y="413929"/>
                    </a:moveTo>
                    <a:cubicBezTo>
                      <a:pt x="145908" y="413929"/>
                      <a:pt x="144508" y="413229"/>
                      <a:pt x="142409" y="412530"/>
                    </a:cubicBezTo>
                    <a:cubicBezTo>
                      <a:pt x="137510" y="409730"/>
                      <a:pt x="136110" y="403432"/>
                      <a:pt x="139609" y="398534"/>
                    </a:cubicBezTo>
                    <a:cubicBezTo>
                      <a:pt x="161303" y="364244"/>
                      <a:pt x="185796" y="331353"/>
                      <a:pt x="212388" y="301262"/>
                    </a:cubicBezTo>
                    <a:cubicBezTo>
                      <a:pt x="215887" y="297063"/>
                      <a:pt x="222185" y="296364"/>
                      <a:pt x="226384" y="300562"/>
                    </a:cubicBezTo>
                    <a:cubicBezTo>
                      <a:pt x="230583" y="304061"/>
                      <a:pt x="231282" y="310359"/>
                      <a:pt x="227084" y="314558"/>
                    </a:cubicBezTo>
                    <a:cubicBezTo>
                      <a:pt x="201191" y="344650"/>
                      <a:pt x="177398" y="376840"/>
                      <a:pt x="155705" y="409730"/>
                    </a:cubicBezTo>
                    <a:cubicBezTo>
                      <a:pt x="154305" y="412530"/>
                      <a:pt x="151506" y="413929"/>
                      <a:pt x="148007" y="413929"/>
                    </a:cubicBezTo>
                    <a:close/>
                    <a:moveTo>
                      <a:pt x="1494414" y="313858"/>
                    </a:moveTo>
                    <a:cubicBezTo>
                      <a:pt x="1491615" y="313858"/>
                      <a:pt x="1488816" y="312459"/>
                      <a:pt x="1486717" y="310359"/>
                    </a:cubicBezTo>
                    <a:cubicBezTo>
                      <a:pt x="1460824" y="280268"/>
                      <a:pt x="1432133" y="252276"/>
                      <a:pt x="1402041" y="226384"/>
                    </a:cubicBezTo>
                    <a:cubicBezTo>
                      <a:pt x="1397842" y="222885"/>
                      <a:pt x="1397143" y="216587"/>
                      <a:pt x="1401341" y="212388"/>
                    </a:cubicBezTo>
                    <a:cubicBezTo>
                      <a:pt x="1404840" y="208189"/>
                      <a:pt x="1411139" y="207490"/>
                      <a:pt x="1415337" y="210988"/>
                    </a:cubicBezTo>
                    <a:cubicBezTo>
                      <a:pt x="1446129" y="237581"/>
                      <a:pt x="1474820" y="266272"/>
                      <a:pt x="1501412" y="297063"/>
                    </a:cubicBezTo>
                    <a:cubicBezTo>
                      <a:pt x="1504911" y="301262"/>
                      <a:pt x="1504911" y="307560"/>
                      <a:pt x="1500713" y="311059"/>
                    </a:cubicBezTo>
                    <a:cubicBezTo>
                      <a:pt x="1498613" y="313159"/>
                      <a:pt x="1496513" y="313858"/>
                      <a:pt x="1494414" y="313858"/>
                    </a:cubicBezTo>
                    <a:close/>
                    <a:moveTo>
                      <a:pt x="304761" y="231982"/>
                    </a:moveTo>
                    <a:cubicBezTo>
                      <a:pt x="301962" y="231982"/>
                      <a:pt x="299163" y="230583"/>
                      <a:pt x="297063" y="228483"/>
                    </a:cubicBezTo>
                    <a:cubicBezTo>
                      <a:pt x="293564" y="224285"/>
                      <a:pt x="293564" y="217986"/>
                      <a:pt x="297763" y="214487"/>
                    </a:cubicBezTo>
                    <a:cubicBezTo>
                      <a:pt x="328554" y="187895"/>
                      <a:pt x="360745" y="163402"/>
                      <a:pt x="395035" y="141009"/>
                    </a:cubicBezTo>
                    <a:cubicBezTo>
                      <a:pt x="399934" y="138210"/>
                      <a:pt x="405532" y="139609"/>
                      <a:pt x="409031" y="143808"/>
                    </a:cubicBezTo>
                    <a:cubicBezTo>
                      <a:pt x="411830" y="148707"/>
                      <a:pt x="410430" y="154305"/>
                      <a:pt x="406231" y="157804"/>
                    </a:cubicBezTo>
                    <a:cubicBezTo>
                      <a:pt x="373341" y="179498"/>
                      <a:pt x="341151" y="203291"/>
                      <a:pt x="311059" y="229183"/>
                    </a:cubicBezTo>
                    <a:cubicBezTo>
                      <a:pt x="309660" y="231283"/>
                      <a:pt x="306860" y="231982"/>
                      <a:pt x="304761" y="231982"/>
                    </a:cubicBezTo>
                    <a:close/>
                    <a:moveTo>
                      <a:pt x="1312467" y="157104"/>
                    </a:moveTo>
                    <a:cubicBezTo>
                      <a:pt x="1310368" y="157104"/>
                      <a:pt x="1308968" y="156404"/>
                      <a:pt x="1306869" y="155705"/>
                    </a:cubicBezTo>
                    <a:cubicBezTo>
                      <a:pt x="1273279" y="134711"/>
                      <a:pt x="1238289" y="115116"/>
                      <a:pt x="1202599" y="99021"/>
                    </a:cubicBezTo>
                    <a:cubicBezTo>
                      <a:pt x="1197701" y="96922"/>
                      <a:pt x="1195601" y="90624"/>
                      <a:pt x="1197701" y="85725"/>
                    </a:cubicBezTo>
                    <a:cubicBezTo>
                      <a:pt x="1199800" y="80826"/>
                      <a:pt x="1206098" y="78727"/>
                      <a:pt x="1210997" y="80826"/>
                    </a:cubicBezTo>
                    <a:cubicBezTo>
                      <a:pt x="1248086" y="97622"/>
                      <a:pt x="1283776" y="117216"/>
                      <a:pt x="1318066" y="138909"/>
                    </a:cubicBezTo>
                    <a:cubicBezTo>
                      <a:pt x="1322964" y="141709"/>
                      <a:pt x="1324364" y="148007"/>
                      <a:pt x="1320865" y="152905"/>
                    </a:cubicBezTo>
                    <a:cubicBezTo>
                      <a:pt x="1318766" y="155705"/>
                      <a:pt x="1315267" y="157104"/>
                      <a:pt x="1312467" y="157104"/>
                    </a:cubicBezTo>
                    <a:close/>
                    <a:moveTo>
                      <a:pt x="506302" y="101820"/>
                    </a:moveTo>
                    <a:cubicBezTo>
                      <a:pt x="502803" y="101820"/>
                      <a:pt x="498605" y="99721"/>
                      <a:pt x="497205" y="96222"/>
                    </a:cubicBezTo>
                    <a:cubicBezTo>
                      <a:pt x="495106" y="91323"/>
                      <a:pt x="497205" y="85025"/>
                      <a:pt x="502104" y="82926"/>
                    </a:cubicBezTo>
                    <a:cubicBezTo>
                      <a:pt x="539193" y="66131"/>
                      <a:pt x="576982" y="51435"/>
                      <a:pt x="616170" y="40238"/>
                    </a:cubicBezTo>
                    <a:cubicBezTo>
                      <a:pt x="621769" y="38839"/>
                      <a:pt x="626667" y="41638"/>
                      <a:pt x="628767" y="47236"/>
                    </a:cubicBezTo>
                    <a:cubicBezTo>
                      <a:pt x="630166" y="52835"/>
                      <a:pt x="627367" y="57733"/>
                      <a:pt x="621769" y="59833"/>
                    </a:cubicBezTo>
                    <a:cubicBezTo>
                      <a:pt x="583980" y="71029"/>
                      <a:pt x="546191" y="85025"/>
                      <a:pt x="510501" y="101820"/>
                    </a:cubicBezTo>
                    <a:cubicBezTo>
                      <a:pt x="509102" y="101820"/>
                      <a:pt x="507702" y="101820"/>
                      <a:pt x="506302" y="101820"/>
                    </a:cubicBezTo>
                    <a:close/>
                    <a:moveTo>
                      <a:pt x="1093431" y="57733"/>
                    </a:moveTo>
                    <a:cubicBezTo>
                      <a:pt x="1092732" y="57733"/>
                      <a:pt x="1091332" y="57733"/>
                      <a:pt x="1090632" y="57033"/>
                    </a:cubicBezTo>
                    <a:cubicBezTo>
                      <a:pt x="1052843" y="45837"/>
                      <a:pt x="1013654" y="37439"/>
                      <a:pt x="974466" y="32541"/>
                    </a:cubicBezTo>
                    <a:cubicBezTo>
                      <a:pt x="968868" y="31841"/>
                      <a:pt x="965369" y="26942"/>
                      <a:pt x="966068" y="21344"/>
                    </a:cubicBezTo>
                    <a:cubicBezTo>
                      <a:pt x="966768" y="15745"/>
                      <a:pt x="971667" y="12246"/>
                      <a:pt x="977265" y="12946"/>
                    </a:cubicBezTo>
                    <a:cubicBezTo>
                      <a:pt x="1017153" y="18545"/>
                      <a:pt x="1057742" y="26942"/>
                      <a:pt x="1096231" y="38139"/>
                    </a:cubicBezTo>
                    <a:cubicBezTo>
                      <a:pt x="1101829" y="39538"/>
                      <a:pt x="1104628" y="45137"/>
                      <a:pt x="1103229" y="50735"/>
                    </a:cubicBezTo>
                    <a:cubicBezTo>
                      <a:pt x="1101829" y="54934"/>
                      <a:pt x="1097630" y="57733"/>
                      <a:pt x="1093431" y="57733"/>
                    </a:cubicBezTo>
                    <a:close/>
                    <a:moveTo>
                      <a:pt x="735836" y="33940"/>
                    </a:moveTo>
                    <a:cubicBezTo>
                      <a:pt x="730937" y="33940"/>
                      <a:pt x="726738" y="30441"/>
                      <a:pt x="726038" y="25543"/>
                    </a:cubicBezTo>
                    <a:cubicBezTo>
                      <a:pt x="725339" y="19944"/>
                      <a:pt x="728838" y="15046"/>
                      <a:pt x="734436" y="14346"/>
                    </a:cubicBezTo>
                    <a:cubicBezTo>
                      <a:pt x="774324" y="8747"/>
                      <a:pt x="814912" y="5248"/>
                      <a:pt x="855501" y="5248"/>
                    </a:cubicBezTo>
                    <a:cubicBezTo>
                      <a:pt x="855501" y="5248"/>
                      <a:pt x="855501" y="5248"/>
                      <a:pt x="855501" y="5248"/>
                    </a:cubicBezTo>
                    <a:cubicBezTo>
                      <a:pt x="861099" y="5248"/>
                      <a:pt x="865298" y="9447"/>
                      <a:pt x="865298" y="15046"/>
                    </a:cubicBezTo>
                    <a:cubicBezTo>
                      <a:pt x="865298" y="20644"/>
                      <a:pt x="861099" y="24843"/>
                      <a:pt x="855501" y="24843"/>
                    </a:cubicBezTo>
                    <a:cubicBezTo>
                      <a:pt x="815612" y="24843"/>
                      <a:pt x="775724" y="27642"/>
                      <a:pt x="737235" y="33240"/>
                    </a:cubicBezTo>
                    <a:cubicBezTo>
                      <a:pt x="737235" y="33940"/>
                      <a:pt x="736535" y="33940"/>
                      <a:pt x="735836" y="33940"/>
                    </a:cubicBezTo>
                    <a:close/>
                  </a:path>
                </a:pathLst>
              </a:cu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44" name="Freihandform: Form 43">
                <a:extLst>
                  <a:ext uri="{FF2B5EF4-FFF2-40B4-BE49-F238E27FC236}">
                    <a16:creationId xmlns:a16="http://schemas.microsoft.com/office/drawing/2014/main" id="{4CBDD61B-C6C6-4B0E-8E6A-92513BA8C2BC}"/>
                  </a:ext>
                </a:extLst>
              </p:cNvPr>
              <p:cNvSpPr/>
              <p:nvPr/>
            </p:nvSpPr>
            <p:spPr>
              <a:xfrm>
                <a:off x="3632291" y="944442"/>
                <a:ext cx="1301620" cy="1301620"/>
              </a:xfrm>
              <a:custGeom>
                <a:avLst/>
                <a:gdLst>
                  <a:gd name="connsiteX0" fmla="*/ 653959 w 1301620"/>
                  <a:gd name="connsiteY0" fmla="*/ 1299248 h 1301620"/>
                  <a:gd name="connsiteX1" fmla="*/ 595176 w 1301620"/>
                  <a:gd name="connsiteY1" fmla="*/ 1296448 h 1301620"/>
                  <a:gd name="connsiteX2" fmla="*/ 586079 w 1301620"/>
                  <a:gd name="connsiteY2" fmla="*/ 1285951 h 1301620"/>
                  <a:gd name="connsiteX3" fmla="*/ 596576 w 1301620"/>
                  <a:gd name="connsiteY3" fmla="*/ 1276854 h 1301620"/>
                  <a:gd name="connsiteX4" fmla="*/ 712742 w 1301620"/>
                  <a:gd name="connsiteY4" fmla="*/ 1276854 h 1301620"/>
                  <a:gd name="connsiteX5" fmla="*/ 723239 w 1301620"/>
                  <a:gd name="connsiteY5" fmla="*/ 1285951 h 1301620"/>
                  <a:gd name="connsiteX6" fmla="*/ 714142 w 1301620"/>
                  <a:gd name="connsiteY6" fmla="*/ 1296448 h 1301620"/>
                  <a:gd name="connsiteX7" fmla="*/ 653959 w 1301620"/>
                  <a:gd name="connsiteY7" fmla="*/ 1299248 h 1301620"/>
                  <a:gd name="connsiteX8" fmla="*/ 479710 w 1301620"/>
                  <a:gd name="connsiteY8" fmla="*/ 1275455 h 1301620"/>
                  <a:gd name="connsiteX9" fmla="*/ 476911 w 1301620"/>
                  <a:gd name="connsiteY9" fmla="*/ 1274755 h 1301620"/>
                  <a:gd name="connsiteX10" fmla="*/ 365643 w 1301620"/>
                  <a:gd name="connsiteY10" fmla="*/ 1231367 h 1301620"/>
                  <a:gd name="connsiteX11" fmla="*/ 361445 w 1301620"/>
                  <a:gd name="connsiteY11" fmla="*/ 1218071 h 1301620"/>
                  <a:gd name="connsiteX12" fmla="*/ 374741 w 1301620"/>
                  <a:gd name="connsiteY12" fmla="*/ 1213872 h 1301620"/>
                  <a:gd name="connsiteX13" fmla="*/ 482509 w 1301620"/>
                  <a:gd name="connsiteY13" fmla="*/ 1255860 h 1301620"/>
                  <a:gd name="connsiteX14" fmla="*/ 489507 w 1301620"/>
                  <a:gd name="connsiteY14" fmla="*/ 1268457 h 1301620"/>
                  <a:gd name="connsiteX15" fmla="*/ 479710 w 1301620"/>
                  <a:gd name="connsiteY15" fmla="*/ 1275455 h 1301620"/>
                  <a:gd name="connsiteX16" fmla="*/ 828908 w 1301620"/>
                  <a:gd name="connsiteY16" fmla="*/ 1274755 h 1301620"/>
                  <a:gd name="connsiteX17" fmla="*/ 819111 w 1301620"/>
                  <a:gd name="connsiteY17" fmla="*/ 1267757 h 1301620"/>
                  <a:gd name="connsiteX18" fmla="*/ 826109 w 1301620"/>
                  <a:gd name="connsiteY18" fmla="*/ 1255160 h 1301620"/>
                  <a:gd name="connsiteX19" fmla="*/ 933878 w 1301620"/>
                  <a:gd name="connsiteY19" fmla="*/ 1213173 h 1301620"/>
                  <a:gd name="connsiteX20" fmla="*/ 947174 w 1301620"/>
                  <a:gd name="connsiteY20" fmla="*/ 1217371 h 1301620"/>
                  <a:gd name="connsiteX21" fmla="*/ 942975 w 1301620"/>
                  <a:gd name="connsiteY21" fmla="*/ 1230667 h 1301620"/>
                  <a:gd name="connsiteX22" fmla="*/ 831708 w 1301620"/>
                  <a:gd name="connsiteY22" fmla="*/ 1274055 h 1301620"/>
                  <a:gd name="connsiteX23" fmla="*/ 828908 w 1301620"/>
                  <a:gd name="connsiteY23" fmla="*/ 1274755 h 1301620"/>
                  <a:gd name="connsiteX24" fmla="*/ 269771 w 1301620"/>
                  <a:gd name="connsiteY24" fmla="*/ 1171185 h 1301620"/>
                  <a:gd name="connsiteX25" fmla="*/ 263473 w 1301620"/>
                  <a:gd name="connsiteY25" fmla="*/ 1169085 h 1301620"/>
                  <a:gd name="connsiteX26" fmla="*/ 175299 w 1301620"/>
                  <a:gd name="connsiteY26" fmla="*/ 1088609 h 1301620"/>
                  <a:gd name="connsiteX27" fmla="*/ 175999 w 1301620"/>
                  <a:gd name="connsiteY27" fmla="*/ 1074613 h 1301620"/>
                  <a:gd name="connsiteX28" fmla="*/ 189995 w 1301620"/>
                  <a:gd name="connsiteY28" fmla="*/ 1075313 h 1301620"/>
                  <a:gd name="connsiteX29" fmla="*/ 276070 w 1301620"/>
                  <a:gd name="connsiteY29" fmla="*/ 1152990 h 1301620"/>
                  <a:gd name="connsiteX30" fmla="*/ 278169 w 1301620"/>
                  <a:gd name="connsiteY30" fmla="*/ 1166986 h 1301620"/>
                  <a:gd name="connsiteX31" fmla="*/ 269771 w 1301620"/>
                  <a:gd name="connsiteY31" fmla="*/ 1171185 h 1301620"/>
                  <a:gd name="connsiteX32" fmla="*/ 1038148 w 1301620"/>
                  <a:gd name="connsiteY32" fmla="*/ 1170485 h 1301620"/>
                  <a:gd name="connsiteX33" fmla="*/ 1030450 w 1301620"/>
                  <a:gd name="connsiteY33" fmla="*/ 1166286 h 1301620"/>
                  <a:gd name="connsiteX34" fmla="*/ 1032549 w 1301620"/>
                  <a:gd name="connsiteY34" fmla="*/ 1152290 h 1301620"/>
                  <a:gd name="connsiteX35" fmla="*/ 1117924 w 1301620"/>
                  <a:gd name="connsiteY35" fmla="*/ 1073913 h 1301620"/>
                  <a:gd name="connsiteX36" fmla="*/ 1131920 w 1301620"/>
                  <a:gd name="connsiteY36" fmla="*/ 1073213 h 1301620"/>
                  <a:gd name="connsiteX37" fmla="*/ 1132620 w 1301620"/>
                  <a:gd name="connsiteY37" fmla="*/ 1087209 h 1301620"/>
                  <a:gd name="connsiteX38" fmla="*/ 1044445 w 1301620"/>
                  <a:gd name="connsiteY38" fmla="*/ 1167686 h 1301620"/>
                  <a:gd name="connsiteX39" fmla="*/ 1038148 w 1301620"/>
                  <a:gd name="connsiteY39" fmla="*/ 1170485 h 1301620"/>
                  <a:gd name="connsiteX40" fmla="*/ 111618 w 1301620"/>
                  <a:gd name="connsiteY40" fmla="*/ 997635 h 1301620"/>
                  <a:gd name="connsiteX41" fmla="*/ 103220 w 1301620"/>
                  <a:gd name="connsiteY41" fmla="*/ 992737 h 1301620"/>
                  <a:gd name="connsiteX42" fmla="*/ 50036 w 1301620"/>
                  <a:gd name="connsiteY42" fmla="*/ 885668 h 1301620"/>
                  <a:gd name="connsiteX43" fmla="*/ 55634 w 1301620"/>
                  <a:gd name="connsiteY43" fmla="*/ 873072 h 1301620"/>
                  <a:gd name="connsiteX44" fmla="*/ 68230 w 1301620"/>
                  <a:gd name="connsiteY44" fmla="*/ 878670 h 1301620"/>
                  <a:gd name="connsiteX45" fmla="*/ 120015 w 1301620"/>
                  <a:gd name="connsiteY45" fmla="*/ 982240 h 1301620"/>
                  <a:gd name="connsiteX46" fmla="*/ 116516 w 1301620"/>
                  <a:gd name="connsiteY46" fmla="*/ 996236 h 1301620"/>
                  <a:gd name="connsiteX47" fmla="*/ 111618 w 1301620"/>
                  <a:gd name="connsiteY47" fmla="*/ 997635 h 1301620"/>
                  <a:gd name="connsiteX48" fmla="*/ 1196301 w 1301620"/>
                  <a:gd name="connsiteY48" fmla="*/ 996936 h 1301620"/>
                  <a:gd name="connsiteX49" fmla="*/ 1191403 w 1301620"/>
                  <a:gd name="connsiteY49" fmla="*/ 995536 h 1301620"/>
                  <a:gd name="connsiteX50" fmla="*/ 1187904 w 1301620"/>
                  <a:gd name="connsiteY50" fmla="*/ 981540 h 1301620"/>
                  <a:gd name="connsiteX51" fmla="*/ 1239689 w 1301620"/>
                  <a:gd name="connsiteY51" fmla="*/ 877970 h 1301620"/>
                  <a:gd name="connsiteX52" fmla="*/ 1252285 w 1301620"/>
                  <a:gd name="connsiteY52" fmla="*/ 872372 h 1301620"/>
                  <a:gd name="connsiteX53" fmla="*/ 1257883 w 1301620"/>
                  <a:gd name="connsiteY53" fmla="*/ 884968 h 1301620"/>
                  <a:gd name="connsiteX54" fmla="*/ 1204699 w 1301620"/>
                  <a:gd name="connsiteY54" fmla="*/ 992037 h 1301620"/>
                  <a:gd name="connsiteX55" fmla="*/ 1196301 w 1301620"/>
                  <a:gd name="connsiteY55" fmla="*/ 996936 h 1301620"/>
                  <a:gd name="connsiteX56" fmla="*/ 26242 w 1301620"/>
                  <a:gd name="connsiteY56" fmla="*/ 779299 h 1301620"/>
                  <a:gd name="connsiteX57" fmla="*/ 16445 w 1301620"/>
                  <a:gd name="connsiteY57" fmla="*/ 770902 h 1301620"/>
                  <a:gd name="connsiteX58" fmla="*/ 5248 w 1301620"/>
                  <a:gd name="connsiteY58" fmla="*/ 651936 h 1301620"/>
                  <a:gd name="connsiteX59" fmla="*/ 15046 w 1301620"/>
                  <a:gd name="connsiteY59" fmla="*/ 642139 h 1301620"/>
                  <a:gd name="connsiteX60" fmla="*/ 15046 w 1301620"/>
                  <a:gd name="connsiteY60" fmla="*/ 642139 h 1301620"/>
                  <a:gd name="connsiteX61" fmla="*/ 24843 w 1301620"/>
                  <a:gd name="connsiteY61" fmla="*/ 651936 h 1301620"/>
                  <a:gd name="connsiteX62" fmla="*/ 35340 w 1301620"/>
                  <a:gd name="connsiteY62" fmla="*/ 767403 h 1301620"/>
                  <a:gd name="connsiteX63" fmla="*/ 27642 w 1301620"/>
                  <a:gd name="connsiteY63" fmla="*/ 779299 h 1301620"/>
                  <a:gd name="connsiteX64" fmla="*/ 26242 w 1301620"/>
                  <a:gd name="connsiteY64" fmla="*/ 779299 h 1301620"/>
                  <a:gd name="connsiteX65" fmla="*/ 1280976 w 1301620"/>
                  <a:gd name="connsiteY65" fmla="*/ 778599 h 1301620"/>
                  <a:gd name="connsiteX66" fmla="*/ 1278877 w 1301620"/>
                  <a:gd name="connsiteY66" fmla="*/ 778599 h 1301620"/>
                  <a:gd name="connsiteX67" fmla="*/ 1271180 w 1301620"/>
                  <a:gd name="connsiteY67" fmla="*/ 766703 h 1301620"/>
                  <a:gd name="connsiteX68" fmla="*/ 1281676 w 1301620"/>
                  <a:gd name="connsiteY68" fmla="*/ 651236 h 1301620"/>
                  <a:gd name="connsiteX69" fmla="*/ 1281676 w 1301620"/>
                  <a:gd name="connsiteY69" fmla="*/ 648437 h 1301620"/>
                  <a:gd name="connsiteX70" fmla="*/ 1291473 w 1301620"/>
                  <a:gd name="connsiteY70" fmla="*/ 638640 h 1301620"/>
                  <a:gd name="connsiteX71" fmla="*/ 1301271 w 1301620"/>
                  <a:gd name="connsiteY71" fmla="*/ 648437 h 1301620"/>
                  <a:gd name="connsiteX72" fmla="*/ 1301271 w 1301620"/>
                  <a:gd name="connsiteY72" fmla="*/ 651236 h 1301620"/>
                  <a:gd name="connsiteX73" fmla="*/ 1290074 w 1301620"/>
                  <a:gd name="connsiteY73" fmla="*/ 770202 h 1301620"/>
                  <a:gd name="connsiteX74" fmla="*/ 1280976 w 1301620"/>
                  <a:gd name="connsiteY74" fmla="*/ 778599 h 1301620"/>
                  <a:gd name="connsiteX75" fmla="*/ 26242 w 1301620"/>
                  <a:gd name="connsiteY75" fmla="*/ 545567 h 1301620"/>
                  <a:gd name="connsiteX76" fmla="*/ 24143 w 1301620"/>
                  <a:gd name="connsiteY76" fmla="*/ 545567 h 1301620"/>
                  <a:gd name="connsiteX77" fmla="*/ 16445 w 1301620"/>
                  <a:gd name="connsiteY77" fmla="*/ 533671 h 1301620"/>
                  <a:gd name="connsiteX78" fmla="*/ 48636 w 1301620"/>
                  <a:gd name="connsiteY78" fmla="*/ 418904 h 1301620"/>
                  <a:gd name="connsiteX79" fmla="*/ 61232 w 1301620"/>
                  <a:gd name="connsiteY79" fmla="*/ 413306 h 1301620"/>
                  <a:gd name="connsiteX80" fmla="*/ 66830 w 1301620"/>
                  <a:gd name="connsiteY80" fmla="*/ 425902 h 1301620"/>
                  <a:gd name="connsiteX81" fmla="*/ 35340 w 1301620"/>
                  <a:gd name="connsiteY81" fmla="*/ 537170 h 1301620"/>
                  <a:gd name="connsiteX82" fmla="*/ 26242 w 1301620"/>
                  <a:gd name="connsiteY82" fmla="*/ 545567 h 1301620"/>
                  <a:gd name="connsiteX83" fmla="*/ 1280277 w 1301620"/>
                  <a:gd name="connsiteY83" fmla="*/ 541369 h 1301620"/>
                  <a:gd name="connsiteX84" fmla="*/ 1270479 w 1301620"/>
                  <a:gd name="connsiteY84" fmla="*/ 532971 h 1301620"/>
                  <a:gd name="connsiteX85" fmla="*/ 1238289 w 1301620"/>
                  <a:gd name="connsiteY85" fmla="*/ 421703 h 1301620"/>
                  <a:gd name="connsiteX86" fmla="*/ 1243887 w 1301620"/>
                  <a:gd name="connsiteY86" fmla="*/ 409107 h 1301620"/>
                  <a:gd name="connsiteX87" fmla="*/ 1256484 w 1301620"/>
                  <a:gd name="connsiteY87" fmla="*/ 414705 h 1301620"/>
                  <a:gd name="connsiteX88" fmla="*/ 1289374 w 1301620"/>
                  <a:gd name="connsiteY88" fmla="*/ 529472 h 1301620"/>
                  <a:gd name="connsiteX89" fmla="*/ 1281676 w 1301620"/>
                  <a:gd name="connsiteY89" fmla="*/ 541369 h 1301620"/>
                  <a:gd name="connsiteX90" fmla="*/ 1280277 w 1301620"/>
                  <a:gd name="connsiteY90" fmla="*/ 541369 h 1301620"/>
                  <a:gd name="connsiteX91" fmla="*/ 110218 w 1301620"/>
                  <a:gd name="connsiteY91" fmla="*/ 326531 h 1301620"/>
                  <a:gd name="connsiteX92" fmla="*/ 105319 w 1301620"/>
                  <a:gd name="connsiteY92" fmla="*/ 325131 h 1301620"/>
                  <a:gd name="connsiteX93" fmla="*/ 101820 w 1301620"/>
                  <a:gd name="connsiteY93" fmla="*/ 311136 h 1301620"/>
                  <a:gd name="connsiteX94" fmla="*/ 173900 w 1301620"/>
                  <a:gd name="connsiteY94" fmla="*/ 215264 h 1301620"/>
                  <a:gd name="connsiteX95" fmla="*/ 187895 w 1301620"/>
                  <a:gd name="connsiteY95" fmla="*/ 214564 h 1301620"/>
                  <a:gd name="connsiteX96" fmla="*/ 188595 w 1301620"/>
                  <a:gd name="connsiteY96" fmla="*/ 228560 h 1301620"/>
                  <a:gd name="connsiteX97" fmla="*/ 118615 w 1301620"/>
                  <a:gd name="connsiteY97" fmla="*/ 320933 h 1301620"/>
                  <a:gd name="connsiteX98" fmla="*/ 110218 w 1301620"/>
                  <a:gd name="connsiteY98" fmla="*/ 326531 h 1301620"/>
                  <a:gd name="connsiteX99" fmla="*/ 1194902 w 1301620"/>
                  <a:gd name="connsiteY99" fmla="*/ 323032 h 1301620"/>
                  <a:gd name="connsiteX100" fmla="*/ 1186504 w 1301620"/>
                  <a:gd name="connsiteY100" fmla="*/ 318134 h 1301620"/>
                  <a:gd name="connsiteX101" fmla="*/ 1116524 w 1301620"/>
                  <a:gd name="connsiteY101" fmla="*/ 225760 h 1301620"/>
                  <a:gd name="connsiteX102" fmla="*/ 1117224 w 1301620"/>
                  <a:gd name="connsiteY102" fmla="*/ 211765 h 1301620"/>
                  <a:gd name="connsiteX103" fmla="*/ 1131220 w 1301620"/>
                  <a:gd name="connsiteY103" fmla="*/ 212464 h 1301620"/>
                  <a:gd name="connsiteX104" fmla="*/ 1203999 w 1301620"/>
                  <a:gd name="connsiteY104" fmla="*/ 307637 h 1301620"/>
                  <a:gd name="connsiteX105" fmla="*/ 1200500 w 1301620"/>
                  <a:gd name="connsiteY105" fmla="*/ 321633 h 1301620"/>
                  <a:gd name="connsiteX106" fmla="*/ 1194902 w 1301620"/>
                  <a:gd name="connsiteY106" fmla="*/ 323032 h 1301620"/>
                  <a:gd name="connsiteX107" fmla="*/ 267672 w 1301620"/>
                  <a:gd name="connsiteY107" fmla="*/ 152982 h 1301620"/>
                  <a:gd name="connsiteX108" fmla="*/ 259974 w 1301620"/>
                  <a:gd name="connsiteY108" fmla="*/ 148783 h 1301620"/>
                  <a:gd name="connsiteX109" fmla="*/ 262074 w 1301620"/>
                  <a:gd name="connsiteY109" fmla="*/ 134787 h 1301620"/>
                  <a:gd name="connsiteX110" fmla="*/ 363544 w 1301620"/>
                  <a:gd name="connsiteY110" fmla="*/ 71805 h 1301620"/>
                  <a:gd name="connsiteX111" fmla="*/ 376840 w 1301620"/>
                  <a:gd name="connsiteY111" fmla="*/ 76004 h 1301620"/>
                  <a:gd name="connsiteX112" fmla="*/ 372641 w 1301620"/>
                  <a:gd name="connsiteY112" fmla="*/ 89300 h 1301620"/>
                  <a:gd name="connsiteX113" fmla="*/ 274670 w 1301620"/>
                  <a:gd name="connsiteY113" fmla="*/ 150882 h 1301620"/>
                  <a:gd name="connsiteX114" fmla="*/ 267672 w 1301620"/>
                  <a:gd name="connsiteY114" fmla="*/ 152982 h 1301620"/>
                  <a:gd name="connsiteX115" fmla="*/ 1036048 w 1301620"/>
                  <a:gd name="connsiteY115" fmla="*/ 150183 h 1301620"/>
                  <a:gd name="connsiteX116" fmla="*/ 1029750 w 1301620"/>
                  <a:gd name="connsiteY116" fmla="*/ 148083 h 1301620"/>
                  <a:gd name="connsiteX117" fmla="*/ 931078 w 1301620"/>
                  <a:gd name="connsiteY117" fmla="*/ 87201 h 1301620"/>
                  <a:gd name="connsiteX118" fmla="*/ 926880 w 1301620"/>
                  <a:gd name="connsiteY118" fmla="*/ 73905 h 1301620"/>
                  <a:gd name="connsiteX119" fmla="*/ 940176 w 1301620"/>
                  <a:gd name="connsiteY119" fmla="*/ 69706 h 1301620"/>
                  <a:gd name="connsiteX120" fmla="*/ 1041647 w 1301620"/>
                  <a:gd name="connsiteY120" fmla="*/ 132688 h 1301620"/>
                  <a:gd name="connsiteX121" fmla="*/ 1043746 w 1301620"/>
                  <a:gd name="connsiteY121" fmla="*/ 146684 h 1301620"/>
                  <a:gd name="connsiteX122" fmla="*/ 1036048 w 1301620"/>
                  <a:gd name="connsiteY122" fmla="*/ 150183 h 1301620"/>
                  <a:gd name="connsiteX123" fmla="*/ 476911 w 1301620"/>
                  <a:gd name="connsiteY123" fmla="*/ 48012 h 1301620"/>
                  <a:gd name="connsiteX124" fmla="*/ 467114 w 1301620"/>
                  <a:gd name="connsiteY124" fmla="*/ 41014 h 1301620"/>
                  <a:gd name="connsiteX125" fmla="*/ 474112 w 1301620"/>
                  <a:gd name="connsiteY125" fmla="*/ 28418 h 1301620"/>
                  <a:gd name="connsiteX126" fmla="*/ 591677 w 1301620"/>
                  <a:gd name="connsiteY126" fmla="*/ 6025 h 1301620"/>
                  <a:gd name="connsiteX127" fmla="*/ 602174 w 1301620"/>
                  <a:gd name="connsiteY127" fmla="*/ 15122 h 1301620"/>
                  <a:gd name="connsiteX128" fmla="*/ 593077 w 1301620"/>
                  <a:gd name="connsiteY128" fmla="*/ 25619 h 1301620"/>
                  <a:gd name="connsiteX129" fmla="*/ 479010 w 1301620"/>
                  <a:gd name="connsiteY129" fmla="*/ 47313 h 1301620"/>
                  <a:gd name="connsiteX130" fmla="*/ 476911 w 1301620"/>
                  <a:gd name="connsiteY130" fmla="*/ 48012 h 1301620"/>
                  <a:gd name="connsiteX131" fmla="*/ 826109 w 1301620"/>
                  <a:gd name="connsiteY131" fmla="*/ 46613 h 1301620"/>
                  <a:gd name="connsiteX132" fmla="*/ 823310 w 1301620"/>
                  <a:gd name="connsiteY132" fmla="*/ 45913 h 1301620"/>
                  <a:gd name="connsiteX133" fmla="*/ 709243 w 1301620"/>
                  <a:gd name="connsiteY133" fmla="*/ 24919 h 1301620"/>
                  <a:gd name="connsiteX134" fmla="*/ 700146 w 1301620"/>
                  <a:gd name="connsiteY134" fmla="*/ 14422 h 1301620"/>
                  <a:gd name="connsiteX135" fmla="*/ 710643 w 1301620"/>
                  <a:gd name="connsiteY135" fmla="*/ 5325 h 1301620"/>
                  <a:gd name="connsiteX136" fmla="*/ 828209 w 1301620"/>
                  <a:gd name="connsiteY136" fmla="*/ 27018 h 1301620"/>
                  <a:gd name="connsiteX137" fmla="*/ 835207 w 1301620"/>
                  <a:gd name="connsiteY137" fmla="*/ 39615 h 1301620"/>
                  <a:gd name="connsiteX138" fmla="*/ 826109 w 1301620"/>
                  <a:gd name="connsiteY138" fmla="*/ 46613 h 130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1301620" h="1301620">
                    <a:moveTo>
                      <a:pt x="653959" y="1299248"/>
                    </a:moveTo>
                    <a:cubicBezTo>
                      <a:pt x="634365" y="1299248"/>
                      <a:pt x="614071" y="1298548"/>
                      <a:pt x="595176" y="1296448"/>
                    </a:cubicBezTo>
                    <a:cubicBezTo>
                      <a:pt x="589578" y="1295749"/>
                      <a:pt x="585379" y="1290850"/>
                      <a:pt x="586079" y="1285951"/>
                    </a:cubicBezTo>
                    <a:cubicBezTo>
                      <a:pt x="586779" y="1280353"/>
                      <a:pt x="591677" y="1276154"/>
                      <a:pt x="596576" y="1276854"/>
                    </a:cubicBezTo>
                    <a:cubicBezTo>
                      <a:pt x="635065" y="1280353"/>
                      <a:pt x="674254" y="1280353"/>
                      <a:pt x="712742" y="1276854"/>
                    </a:cubicBezTo>
                    <a:cubicBezTo>
                      <a:pt x="718341" y="1276154"/>
                      <a:pt x="723239" y="1280353"/>
                      <a:pt x="723239" y="1285951"/>
                    </a:cubicBezTo>
                    <a:cubicBezTo>
                      <a:pt x="723939" y="1291550"/>
                      <a:pt x="719740" y="1296448"/>
                      <a:pt x="714142" y="1296448"/>
                    </a:cubicBezTo>
                    <a:cubicBezTo>
                      <a:pt x="693848" y="1298548"/>
                      <a:pt x="673554" y="1299248"/>
                      <a:pt x="653959" y="1299248"/>
                    </a:cubicBezTo>
                    <a:close/>
                    <a:moveTo>
                      <a:pt x="479710" y="1275455"/>
                    </a:moveTo>
                    <a:cubicBezTo>
                      <a:pt x="479010" y="1275455"/>
                      <a:pt x="477611" y="1275455"/>
                      <a:pt x="476911" y="1274755"/>
                    </a:cubicBezTo>
                    <a:cubicBezTo>
                      <a:pt x="438422" y="1264258"/>
                      <a:pt x="401333" y="1249562"/>
                      <a:pt x="365643" y="1231367"/>
                    </a:cubicBezTo>
                    <a:cubicBezTo>
                      <a:pt x="360745" y="1228568"/>
                      <a:pt x="358645" y="1222970"/>
                      <a:pt x="361445" y="1218071"/>
                    </a:cubicBezTo>
                    <a:cubicBezTo>
                      <a:pt x="364244" y="1213173"/>
                      <a:pt x="369842" y="1211073"/>
                      <a:pt x="374741" y="1213872"/>
                    </a:cubicBezTo>
                    <a:cubicBezTo>
                      <a:pt x="409031" y="1231367"/>
                      <a:pt x="445420" y="1245363"/>
                      <a:pt x="482509" y="1255860"/>
                    </a:cubicBezTo>
                    <a:cubicBezTo>
                      <a:pt x="488108" y="1257260"/>
                      <a:pt x="490907" y="1262858"/>
                      <a:pt x="489507" y="1268457"/>
                    </a:cubicBezTo>
                    <a:cubicBezTo>
                      <a:pt x="488108" y="1272655"/>
                      <a:pt x="483909" y="1275455"/>
                      <a:pt x="479710" y="1275455"/>
                    </a:cubicBezTo>
                    <a:close/>
                    <a:moveTo>
                      <a:pt x="828908" y="1274755"/>
                    </a:moveTo>
                    <a:cubicBezTo>
                      <a:pt x="824710" y="1274755"/>
                      <a:pt x="820511" y="1271956"/>
                      <a:pt x="819111" y="1267757"/>
                    </a:cubicBezTo>
                    <a:cubicBezTo>
                      <a:pt x="817712" y="1262158"/>
                      <a:pt x="820511" y="1257260"/>
                      <a:pt x="826109" y="1255160"/>
                    </a:cubicBezTo>
                    <a:cubicBezTo>
                      <a:pt x="863199" y="1244663"/>
                      <a:pt x="899588" y="1230667"/>
                      <a:pt x="933878" y="1213173"/>
                    </a:cubicBezTo>
                    <a:cubicBezTo>
                      <a:pt x="938776" y="1211073"/>
                      <a:pt x="945074" y="1212473"/>
                      <a:pt x="947174" y="1217371"/>
                    </a:cubicBezTo>
                    <a:cubicBezTo>
                      <a:pt x="949273" y="1222270"/>
                      <a:pt x="947874" y="1228568"/>
                      <a:pt x="942975" y="1230667"/>
                    </a:cubicBezTo>
                    <a:cubicBezTo>
                      <a:pt x="907286" y="1248162"/>
                      <a:pt x="870197" y="1262858"/>
                      <a:pt x="831708" y="1274055"/>
                    </a:cubicBezTo>
                    <a:cubicBezTo>
                      <a:pt x="830308" y="1274755"/>
                      <a:pt x="829608" y="1274755"/>
                      <a:pt x="828908" y="1274755"/>
                    </a:cubicBezTo>
                    <a:close/>
                    <a:moveTo>
                      <a:pt x="269771" y="1171185"/>
                    </a:moveTo>
                    <a:cubicBezTo>
                      <a:pt x="267672" y="1171185"/>
                      <a:pt x="265573" y="1170485"/>
                      <a:pt x="263473" y="1169085"/>
                    </a:cubicBezTo>
                    <a:cubicBezTo>
                      <a:pt x="231983" y="1145292"/>
                      <a:pt x="201891" y="1118000"/>
                      <a:pt x="175299" y="1088609"/>
                    </a:cubicBezTo>
                    <a:cubicBezTo>
                      <a:pt x="171800" y="1084410"/>
                      <a:pt x="171800" y="1078112"/>
                      <a:pt x="175999" y="1074613"/>
                    </a:cubicBezTo>
                    <a:cubicBezTo>
                      <a:pt x="180197" y="1071114"/>
                      <a:pt x="186496" y="1071114"/>
                      <a:pt x="189995" y="1075313"/>
                    </a:cubicBezTo>
                    <a:cubicBezTo>
                      <a:pt x="215887" y="1104005"/>
                      <a:pt x="244579" y="1129897"/>
                      <a:pt x="276070" y="1152990"/>
                    </a:cubicBezTo>
                    <a:cubicBezTo>
                      <a:pt x="280268" y="1156489"/>
                      <a:pt x="281668" y="1162787"/>
                      <a:pt x="278169" y="1166986"/>
                    </a:cubicBezTo>
                    <a:cubicBezTo>
                      <a:pt x="276070" y="1169785"/>
                      <a:pt x="272571" y="1171185"/>
                      <a:pt x="269771" y="1171185"/>
                    </a:cubicBezTo>
                    <a:close/>
                    <a:moveTo>
                      <a:pt x="1038148" y="1170485"/>
                    </a:moveTo>
                    <a:cubicBezTo>
                      <a:pt x="1035348" y="1170485"/>
                      <a:pt x="1031849" y="1169085"/>
                      <a:pt x="1030450" y="1166286"/>
                    </a:cubicBezTo>
                    <a:cubicBezTo>
                      <a:pt x="1026951" y="1162087"/>
                      <a:pt x="1027651" y="1155789"/>
                      <a:pt x="1032549" y="1152290"/>
                    </a:cubicBezTo>
                    <a:cubicBezTo>
                      <a:pt x="1063340" y="1129197"/>
                      <a:pt x="1092032" y="1102605"/>
                      <a:pt x="1117924" y="1073913"/>
                    </a:cubicBezTo>
                    <a:cubicBezTo>
                      <a:pt x="1121423" y="1069714"/>
                      <a:pt x="1127721" y="1069714"/>
                      <a:pt x="1131920" y="1073213"/>
                    </a:cubicBezTo>
                    <a:cubicBezTo>
                      <a:pt x="1136119" y="1076712"/>
                      <a:pt x="1136119" y="1083011"/>
                      <a:pt x="1132620" y="1087209"/>
                    </a:cubicBezTo>
                    <a:cubicBezTo>
                      <a:pt x="1106027" y="1116601"/>
                      <a:pt x="1075936" y="1143893"/>
                      <a:pt x="1044445" y="1167686"/>
                    </a:cubicBezTo>
                    <a:cubicBezTo>
                      <a:pt x="1042346" y="1169785"/>
                      <a:pt x="1040247" y="1170485"/>
                      <a:pt x="1038148" y="1170485"/>
                    </a:cubicBezTo>
                    <a:close/>
                    <a:moveTo>
                      <a:pt x="111618" y="997635"/>
                    </a:moveTo>
                    <a:cubicBezTo>
                      <a:pt x="108119" y="997635"/>
                      <a:pt x="105319" y="996236"/>
                      <a:pt x="103220" y="992737"/>
                    </a:cubicBezTo>
                    <a:cubicBezTo>
                      <a:pt x="82226" y="959147"/>
                      <a:pt x="64032" y="922757"/>
                      <a:pt x="50036" y="885668"/>
                    </a:cubicBezTo>
                    <a:cubicBezTo>
                      <a:pt x="47936" y="880769"/>
                      <a:pt x="50735" y="874471"/>
                      <a:pt x="55634" y="873072"/>
                    </a:cubicBezTo>
                    <a:cubicBezTo>
                      <a:pt x="60533" y="870972"/>
                      <a:pt x="66830" y="873771"/>
                      <a:pt x="68230" y="878670"/>
                    </a:cubicBezTo>
                    <a:cubicBezTo>
                      <a:pt x="82226" y="914360"/>
                      <a:pt x="99721" y="949350"/>
                      <a:pt x="120015" y="982240"/>
                    </a:cubicBezTo>
                    <a:cubicBezTo>
                      <a:pt x="122814" y="987138"/>
                      <a:pt x="121415" y="992737"/>
                      <a:pt x="116516" y="996236"/>
                    </a:cubicBezTo>
                    <a:cubicBezTo>
                      <a:pt x="115117" y="997635"/>
                      <a:pt x="113717" y="997635"/>
                      <a:pt x="111618" y="997635"/>
                    </a:cubicBezTo>
                    <a:close/>
                    <a:moveTo>
                      <a:pt x="1196301" y="996936"/>
                    </a:moveTo>
                    <a:cubicBezTo>
                      <a:pt x="1194202" y="996936"/>
                      <a:pt x="1192802" y="996236"/>
                      <a:pt x="1191403" y="995536"/>
                    </a:cubicBezTo>
                    <a:cubicBezTo>
                      <a:pt x="1186504" y="992737"/>
                      <a:pt x="1185105" y="986439"/>
                      <a:pt x="1187904" y="981540"/>
                    </a:cubicBezTo>
                    <a:cubicBezTo>
                      <a:pt x="1208198" y="948650"/>
                      <a:pt x="1225693" y="913660"/>
                      <a:pt x="1239689" y="877970"/>
                    </a:cubicBezTo>
                    <a:cubicBezTo>
                      <a:pt x="1241788" y="873072"/>
                      <a:pt x="1247386" y="870272"/>
                      <a:pt x="1252285" y="872372"/>
                    </a:cubicBezTo>
                    <a:cubicBezTo>
                      <a:pt x="1257184" y="874471"/>
                      <a:pt x="1259983" y="880070"/>
                      <a:pt x="1257883" y="884968"/>
                    </a:cubicBezTo>
                    <a:cubicBezTo>
                      <a:pt x="1243188" y="922058"/>
                      <a:pt x="1225693" y="957747"/>
                      <a:pt x="1204699" y="992037"/>
                    </a:cubicBezTo>
                    <a:cubicBezTo>
                      <a:pt x="1202600" y="995536"/>
                      <a:pt x="1199800" y="996936"/>
                      <a:pt x="1196301" y="996936"/>
                    </a:cubicBezTo>
                    <a:close/>
                    <a:moveTo>
                      <a:pt x="26242" y="779299"/>
                    </a:moveTo>
                    <a:cubicBezTo>
                      <a:pt x="21344" y="779299"/>
                      <a:pt x="17145" y="775800"/>
                      <a:pt x="16445" y="770902"/>
                    </a:cubicBezTo>
                    <a:cubicBezTo>
                      <a:pt x="9448" y="731713"/>
                      <a:pt x="5248" y="691825"/>
                      <a:pt x="5248" y="651936"/>
                    </a:cubicBezTo>
                    <a:cubicBezTo>
                      <a:pt x="5248" y="646338"/>
                      <a:pt x="9448" y="642139"/>
                      <a:pt x="15046" y="642139"/>
                    </a:cubicBezTo>
                    <a:cubicBezTo>
                      <a:pt x="15046" y="642139"/>
                      <a:pt x="15046" y="642139"/>
                      <a:pt x="15046" y="642139"/>
                    </a:cubicBezTo>
                    <a:cubicBezTo>
                      <a:pt x="20644" y="642139"/>
                      <a:pt x="24843" y="646338"/>
                      <a:pt x="24843" y="651936"/>
                    </a:cubicBezTo>
                    <a:cubicBezTo>
                      <a:pt x="24843" y="690425"/>
                      <a:pt x="28342" y="729614"/>
                      <a:pt x="35340" y="767403"/>
                    </a:cubicBezTo>
                    <a:cubicBezTo>
                      <a:pt x="36040" y="773001"/>
                      <a:pt x="32541" y="777900"/>
                      <a:pt x="27642" y="779299"/>
                    </a:cubicBezTo>
                    <a:cubicBezTo>
                      <a:pt x="27642" y="779299"/>
                      <a:pt x="26942" y="779299"/>
                      <a:pt x="26242" y="779299"/>
                    </a:cubicBezTo>
                    <a:close/>
                    <a:moveTo>
                      <a:pt x="1280976" y="778599"/>
                    </a:moveTo>
                    <a:cubicBezTo>
                      <a:pt x="1280277" y="778599"/>
                      <a:pt x="1279577" y="778599"/>
                      <a:pt x="1278877" y="778599"/>
                    </a:cubicBezTo>
                    <a:cubicBezTo>
                      <a:pt x="1273279" y="777900"/>
                      <a:pt x="1269780" y="772301"/>
                      <a:pt x="1271180" y="766703"/>
                    </a:cubicBezTo>
                    <a:cubicBezTo>
                      <a:pt x="1278177" y="728914"/>
                      <a:pt x="1281676" y="690425"/>
                      <a:pt x="1281676" y="651236"/>
                    </a:cubicBezTo>
                    <a:lnTo>
                      <a:pt x="1281676" y="648437"/>
                    </a:lnTo>
                    <a:cubicBezTo>
                      <a:pt x="1281676" y="642839"/>
                      <a:pt x="1285875" y="638640"/>
                      <a:pt x="1291473" y="638640"/>
                    </a:cubicBezTo>
                    <a:cubicBezTo>
                      <a:pt x="1297072" y="638640"/>
                      <a:pt x="1301271" y="642839"/>
                      <a:pt x="1301271" y="648437"/>
                    </a:cubicBezTo>
                    <a:lnTo>
                      <a:pt x="1301271" y="651236"/>
                    </a:lnTo>
                    <a:cubicBezTo>
                      <a:pt x="1301271" y="691125"/>
                      <a:pt x="1297772" y="731013"/>
                      <a:pt x="1290074" y="770202"/>
                    </a:cubicBezTo>
                    <a:cubicBezTo>
                      <a:pt x="1290074" y="775100"/>
                      <a:pt x="1285875" y="778599"/>
                      <a:pt x="1280976" y="778599"/>
                    </a:cubicBezTo>
                    <a:close/>
                    <a:moveTo>
                      <a:pt x="26242" y="545567"/>
                    </a:moveTo>
                    <a:cubicBezTo>
                      <a:pt x="25543" y="545567"/>
                      <a:pt x="24843" y="545567"/>
                      <a:pt x="24143" y="545567"/>
                    </a:cubicBezTo>
                    <a:cubicBezTo>
                      <a:pt x="18545" y="544867"/>
                      <a:pt x="15046" y="539269"/>
                      <a:pt x="16445" y="533671"/>
                    </a:cubicBezTo>
                    <a:cubicBezTo>
                      <a:pt x="23443" y="494482"/>
                      <a:pt x="34640" y="455993"/>
                      <a:pt x="48636" y="418904"/>
                    </a:cubicBezTo>
                    <a:cubicBezTo>
                      <a:pt x="50735" y="414006"/>
                      <a:pt x="56333" y="411206"/>
                      <a:pt x="61232" y="413306"/>
                    </a:cubicBezTo>
                    <a:cubicBezTo>
                      <a:pt x="66131" y="415405"/>
                      <a:pt x="68930" y="421004"/>
                      <a:pt x="66830" y="425902"/>
                    </a:cubicBezTo>
                    <a:cubicBezTo>
                      <a:pt x="52835" y="461592"/>
                      <a:pt x="42338" y="499381"/>
                      <a:pt x="35340" y="537170"/>
                    </a:cubicBezTo>
                    <a:cubicBezTo>
                      <a:pt x="34640" y="542068"/>
                      <a:pt x="30441" y="545567"/>
                      <a:pt x="26242" y="545567"/>
                    </a:cubicBezTo>
                    <a:close/>
                    <a:moveTo>
                      <a:pt x="1280277" y="541369"/>
                    </a:moveTo>
                    <a:cubicBezTo>
                      <a:pt x="1275378" y="541369"/>
                      <a:pt x="1271180" y="537870"/>
                      <a:pt x="1270479" y="532971"/>
                    </a:cubicBezTo>
                    <a:cubicBezTo>
                      <a:pt x="1263482" y="495182"/>
                      <a:pt x="1252285" y="457393"/>
                      <a:pt x="1238289" y="421703"/>
                    </a:cubicBezTo>
                    <a:cubicBezTo>
                      <a:pt x="1236190" y="416805"/>
                      <a:pt x="1238989" y="410507"/>
                      <a:pt x="1243887" y="409107"/>
                    </a:cubicBezTo>
                    <a:cubicBezTo>
                      <a:pt x="1248786" y="407008"/>
                      <a:pt x="1255084" y="409807"/>
                      <a:pt x="1256484" y="414705"/>
                    </a:cubicBezTo>
                    <a:cubicBezTo>
                      <a:pt x="1271180" y="451795"/>
                      <a:pt x="1282376" y="490283"/>
                      <a:pt x="1289374" y="529472"/>
                    </a:cubicBezTo>
                    <a:cubicBezTo>
                      <a:pt x="1290074" y="535070"/>
                      <a:pt x="1286575" y="539969"/>
                      <a:pt x="1281676" y="541369"/>
                    </a:cubicBezTo>
                    <a:cubicBezTo>
                      <a:pt x="1281676" y="541369"/>
                      <a:pt x="1280976" y="541369"/>
                      <a:pt x="1280277" y="541369"/>
                    </a:cubicBezTo>
                    <a:close/>
                    <a:moveTo>
                      <a:pt x="110218" y="326531"/>
                    </a:moveTo>
                    <a:cubicBezTo>
                      <a:pt x="108119" y="326531"/>
                      <a:pt x="106719" y="325831"/>
                      <a:pt x="105319" y="325131"/>
                    </a:cubicBezTo>
                    <a:cubicBezTo>
                      <a:pt x="100421" y="322332"/>
                      <a:pt x="99021" y="316034"/>
                      <a:pt x="101820" y="311136"/>
                    </a:cubicBezTo>
                    <a:cubicBezTo>
                      <a:pt x="122814" y="277545"/>
                      <a:pt x="146607" y="245355"/>
                      <a:pt x="173900" y="215264"/>
                    </a:cubicBezTo>
                    <a:cubicBezTo>
                      <a:pt x="177399" y="211065"/>
                      <a:pt x="183696" y="211065"/>
                      <a:pt x="187895" y="214564"/>
                    </a:cubicBezTo>
                    <a:cubicBezTo>
                      <a:pt x="192094" y="218063"/>
                      <a:pt x="192094" y="224361"/>
                      <a:pt x="188595" y="228560"/>
                    </a:cubicBezTo>
                    <a:cubicBezTo>
                      <a:pt x="162703" y="257251"/>
                      <a:pt x="138910" y="288042"/>
                      <a:pt x="118615" y="320933"/>
                    </a:cubicBezTo>
                    <a:cubicBezTo>
                      <a:pt x="116516" y="325131"/>
                      <a:pt x="113717" y="326531"/>
                      <a:pt x="110218" y="326531"/>
                    </a:cubicBezTo>
                    <a:close/>
                    <a:moveTo>
                      <a:pt x="1194902" y="323032"/>
                    </a:moveTo>
                    <a:cubicBezTo>
                      <a:pt x="1191403" y="323032"/>
                      <a:pt x="1188604" y="321633"/>
                      <a:pt x="1186504" y="318134"/>
                    </a:cubicBezTo>
                    <a:cubicBezTo>
                      <a:pt x="1166210" y="285243"/>
                      <a:pt x="1142417" y="254452"/>
                      <a:pt x="1116524" y="225760"/>
                    </a:cubicBezTo>
                    <a:cubicBezTo>
                      <a:pt x="1113025" y="221562"/>
                      <a:pt x="1113025" y="215264"/>
                      <a:pt x="1117224" y="211765"/>
                    </a:cubicBezTo>
                    <a:cubicBezTo>
                      <a:pt x="1121423" y="208266"/>
                      <a:pt x="1127721" y="208266"/>
                      <a:pt x="1131220" y="212464"/>
                    </a:cubicBezTo>
                    <a:cubicBezTo>
                      <a:pt x="1158512" y="241856"/>
                      <a:pt x="1182305" y="274046"/>
                      <a:pt x="1203999" y="307637"/>
                    </a:cubicBezTo>
                    <a:cubicBezTo>
                      <a:pt x="1206798" y="312535"/>
                      <a:pt x="1205399" y="318134"/>
                      <a:pt x="1200500" y="321633"/>
                    </a:cubicBezTo>
                    <a:cubicBezTo>
                      <a:pt x="1198401" y="322332"/>
                      <a:pt x="1197001" y="323032"/>
                      <a:pt x="1194902" y="323032"/>
                    </a:cubicBezTo>
                    <a:close/>
                    <a:moveTo>
                      <a:pt x="267672" y="152982"/>
                    </a:moveTo>
                    <a:cubicBezTo>
                      <a:pt x="264873" y="152982"/>
                      <a:pt x="261374" y="151582"/>
                      <a:pt x="259974" y="148783"/>
                    </a:cubicBezTo>
                    <a:cubicBezTo>
                      <a:pt x="256475" y="144584"/>
                      <a:pt x="257175" y="138286"/>
                      <a:pt x="262074" y="134787"/>
                    </a:cubicBezTo>
                    <a:cubicBezTo>
                      <a:pt x="293564" y="110294"/>
                      <a:pt x="327855" y="89300"/>
                      <a:pt x="363544" y="71805"/>
                    </a:cubicBezTo>
                    <a:cubicBezTo>
                      <a:pt x="368443" y="69006"/>
                      <a:pt x="374741" y="71106"/>
                      <a:pt x="376840" y="76004"/>
                    </a:cubicBezTo>
                    <a:cubicBezTo>
                      <a:pt x="379639" y="80903"/>
                      <a:pt x="377540" y="87201"/>
                      <a:pt x="372641" y="89300"/>
                    </a:cubicBezTo>
                    <a:cubicBezTo>
                      <a:pt x="338352" y="106795"/>
                      <a:pt x="305461" y="127089"/>
                      <a:pt x="274670" y="150882"/>
                    </a:cubicBezTo>
                    <a:cubicBezTo>
                      <a:pt x="271871" y="152282"/>
                      <a:pt x="269771" y="152982"/>
                      <a:pt x="267672" y="152982"/>
                    </a:cubicBezTo>
                    <a:close/>
                    <a:moveTo>
                      <a:pt x="1036048" y="150183"/>
                    </a:moveTo>
                    <a:cubicBezTo>
                      <a:pt x="1033949" y="150183"/>
                      <a:pt x="1031849" y="149483"/>
                      <a:pt x="1029750" y="148083"/>
                    </a:cubicBezTo>
                    <a:cubicBezTo>
                      <a:pt x="998959" y="124990"/>
                      <a:pt x="965369" y="104696"/>
                      <a:pt x="931078" y="87201"/>
                    </a:cubicBezTo>
                    <a:cubicBezTo>
                      <a:pt x="926180" y="85102"/>
                      <a:pt x="924080" y="78803"/>
                      <a:pt x="926880" y="73905"/>
                    </a:cubicBezTo>
                    <a:cubicBezTo>
                      <a:pt x="929679" y="69006"/>
                      <a:pt x="935277" y="66907"/>
                      <a:pt x="940176" y="69706"/>
                    </a:cubicBezTo>
                    <a:cubicBezTo>
                      <a:pt x="975866" y="87201"/>
                      <a:pt x="1010156" y="108195"/>
                      <a:pt x="1041647" y="132688"/>
                    </a:cubicBezTo>
                    <a:cubicBezTo>
                      <a:pt x="1045845" y="136187"/>
                      <a:pt x="1047245" y="142485"/>
                      <a:pt x="1043746" y="146684"/>
                    </a:cubicBezTo>
                    <a:cubicBezTo>
                      <a:pt x="1042346" y="148783"/>
                      <a:pt x="1039547" y="150183"/>
                      <a:pt x="1036048" y="150183"/>
                    </a:cubicBezTo>
                    <a:close/>
                    <a:moveTo>
                      <a:pt x="476911" y="48012"/>
                    </a:moveTo>
                    <a:cubicBezTo>
                      <a:pt x="472712" y="48012"/>
                      <a:pt x="468513" y="45213"/>
                      <a:pt x="467114" y="41014"/>
                    </a:cubicBezTo>
                    <a:cubicBezTo>
                      <a:pt x="465714" y="35416"/>
                      <a:pt x="468513" y="30517"/>
                      <a:pt x="474112" y="28418"/>
                    </a:cubicBezTo>
                    <a:cubicBezTo>
                      <a:pt x="512601" y="17221"/>
                      <a:pt x="551789" y="10223"/>
                      <a:pt x="591677" y="6025"/>
                    </a:cubicBezTo>
                    <a:cubicBezTo>
                      <a:pt x="597276" y="5325"/>
                      <a:pt x="602174" y="9524"/>
                      <a:pt x="602174" y="15122"/>
                    </a:cubicBezTo>
                    <a:cubicBezTo>
                      <a:pt x="602874" y="20720"/>
                      <a:pt x="598675" y="25619"/>
                      <a:pt x="593077" y="25619"/>
                    </a:cubicBezTo>
                    <a:cubicBezTo>
                      <a:pt x="554588" y="29118"/>
                      <a:pt x="516100" y="36816"/>
                      <a:pt x="479010" y="47313"/>
                    </a:cubicBezTo>
                    <a:cubicBezTo>
                      <a:pt x="479010" y="47313"/>
                      <a:pt x="478311" y="48012"/>
                      <a:pt x="476911" y="48012"/>
                    </a:cubicBezTo>
                    <a:close/>
                    <a:moveTo>
                      <a:pt x="826109" y="46613"/>
                    </a:moveTo>
                    <a:cubicBezTo>
                      <a:pt x="825409" y="46613"/>
                      <a:pt x="824010" y="46613"/>
                      <a:pt x="823310" y="45913"/>
                    </a:cubicBezTo>
                    <a:cubicBezTo>
                      <a:pt x="786221" y="35416"/>
                      <a:pt x="747732" y="28418"/>
                      <a:pt x="709243" y="24919"/>
                    </a:cubicBezTo>
                    <a:cubicBezTo>
                      <a:pt x="703645" y="24219"/>
                      <a:pt x="699446" y="19321"/>
                      <a:pt x="700146" y="14422"/>
                    </a:cubicBezTo>
                    <a:cubicBezTo>
                      <a:pt x="700846" y="8824"/>
                      <a:pt x="705044" y="4625"/>
                      <a:pt x="710643" y="5325"/>
                    </a:cubicBezTo>
                    <a:cubicBezTo>
                      <a:pt x="750531" y="8824"/>
                      <a:pt x="789720" y="15822"/>
                      <a:pt x="828209" y="27018"/>
                    </a:cubicBezTo>
                    <a:cubicBezTo>
                      <a:pt x="833807" y="28418"/>
                      <a:pt x="836606" y="34016"/>
                      <a:pt x="835207" y="39615"/>
                    </a:cubicBezTo>
                    <a:cubicBezTo>
                      <a:pt x="834507" y="43814"/>
                      <a:pt x="830308" y="46613"/>
                      <a:pt x="826109" y="46613"/>
                    </a:cubicBezTo>
                    <a:close/>
                  </a:path>
                </a:pathLst>
              </a:cu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45" name="Freihandform: Form 44">
                <a:extLst>
                  <a:ext uri="{FF2B5EF4-FFF2-40B4-BE49-F238E27FC236}">
                    <a16:creationId xmlns:a16="http://schemas.microsoft.com/office/drawing/2014/main" id="{03977110-553D-462D-8D49-8882C10E7F16}"/>
                  </a:ext>
                </a:extLst>
              </p:cNvPr>
              <p:cNvSpPr/>
              <p:nvPr/>
            </p:nvSpPr>
            <p:spPr>
              <a:xfrm>
                <a:off x="3875120" y="1184548"/>
                <a:ext cx="818761" cy="818761"/>
              </a:xfrm>
              <a:custGeom>
                <a:avLst/>
                <a:gdLst>
                  <a:gd name="connsiteX0" fmla="*/ 411130 w 818761"/>
                  <a:gd name="connsiteY0" fmla="*/ 816312 h 818761"/>
                  <a:gd name="connsiteX1" fmla="*/ 401333 w 818761"/>
                  <a:gd name="connsiteY1" fmla="*/ 806515 h 818761"/>
                  <a:gd name="connsiteX2" fmla="*/ 411130 w 818761"/>
                  <a:gd name="connsiteY2" fmla="*/ 796718 h 818761"/>
                  <a:gd name="connsiteX3" fmla="*/ 530095 w 818761"/>
                  <a:gd name="connsiteY3" fmla="*/ 777823 h 818761"/>
                  <a:gd name="connsiteX4" fmla="*/ 542692 w 818761"/>
                  <a:gd name="connsiteY4" fmla="*/ 784121 h 818761"/>
                  <a:gd name="connsiteX5" fmla="*/ 536394 w 818761"/>
                  <a:gd name="connsiteY5" fmla="*/ 796718 h 818761"/>
                  <a:gd name="connsiteX6" fmla="*/ 411130 w 818761"/>
                  <a:gd name="connsiteY6" fmla="*/ 816312 h 818761"/>
                  <a:gd name="connsiteX7" fmla="*/ 411130 w 818761"/>
                  <a:gd name="connsiteY7" fmla="*/ 816312 h 818761"/>
                  <a:gd name="connsiteX8" fmla="*/ 288666 w 818761"/>
                  <a:gd name="connsiteY8" fmla="*/ 797418 h 818761"/>
                  <a:gd name="connsiteX9" fmla="*/ 285866 w 818761"/>
                  <a:gd name="connsiteY9" fmla="*/ 796718 h 818761"/>
                  <a:gd name="connsiteX10" fmla="*/ 172500 w 818761"/>
                  <a:gd name="connsiteY10" fmla="*/ 739334 h 818761"/>
                  <a:gd name="connsiteX11" fmla="*/ 170400 w 818761"/>
                  <a:gd name="connsiteY11" fmla="*/ 725338 h 818761"/>
                  <a:gd name="connsiteX12" fmla="*/ 184396 w 818761"/>
                  <a:gd name="connsiteY12" fmla="*/ 723239 h 818761"/>
                  <a:gd name="connsiteX13" fmla="*/ 292165 w 818761"/>
                  <a:gd name="connsiteY13" fmla="*/ 777823 h 818761"/>
                  <a:gd name="connsiteX14" fmla="*/ 298463 w 818761"/>
                  <a:gd name="connsiteY14" fmla="*/ 790420 h 818761"/>
                  <a:gd name="connsiteX15" fmla="*/ 288666 w 818761"/>
                  <a:gd name="connsiteY15" fmla="*/ 797418 h 818761"/>
                  <a:gd name="connsiteX16" fmla="*/ 643462 w 818761"/>
                  <a:gd name="connsiteY16" fmla="*/ 740734 h 818761"/>
                  <a:gd name="connsiteX17" fmla="*/ 635065 w 818761"/>
                  <a:gd name="connsiteY17" fmla="*/ 736535 h 818761"/>
                  <a:gd name="connsiteX18" fmla="*/ 637164 w 818761"/>
                  <a:gd name="connsiteY18" fmla="*/ 722539 h 818761"/>
                  <a:gd name="connsiteX19" fmla="*/ 722539 w 818761"/>
                  <a:gd name="connsiteY19" fmla="*/ 637164 h 818761"/>
                  <a:gd name="connsiteX20" fmla="*/ 736535 w 818761"/>
                  <a:gd name="connsiteY20" fmla="*/ 635065 h 818761"/>
                  <a:gd name="connsiteX21" fmla="*/ 738635 w 818761"/>
                  <a:gd name="connsiteY21" fmla="*/ 649061 h 818761"/>
                  <a:gd name="connsiteX22" fmla="*/ 649061 w 818761"/>
                  <a:gd name="connsiteY22" fmla="*/ 738635 h 818761"/>
                  <a:gd name="connsiteX23" fmla="*/ 643462 w 818761"/>
                  <a:gd name="connsiteY23" fmla="*/ 740734 h 818761"/>
                  <a:gd name="connsiteX24" fmla="*/ 91323 w 818761"/>
                  <a:gd name="connsiteY24" fmla="*/ 653959 h 818761"/>
                  <a:gd name="connsiteX25" fmla="*/ 82926 w 818761"/>
                  <a:gd name="connsiteY25" fmla="*/ 649761 h 818761"/>
                  <a:gd name="connsiteX26" fmla="*/ 24843 w 818761"/>
                  <a:gd name="connsiteY26" fmla="*/ 537093 h 818761"/>
                  <a:gd name="connsiteX27" fmla="*/ 31141 w 818761"/>
                  <a:gd name="connsiteY27" fmla="*/ 524497 h 818761"/>
                  <a:gd name="connsiteX28" fmla="*/ 43737 w 818761"/>
                  <a:gd name="connsiteY28" fmla="*/ 530795 h 818761"/>
                  <a:gd name="connsiteX29" fmla="*/ 99021 w 818761"/>
                  <a:gd name="connsiteY29" fmla="*/ 637864 h 818761"/>
                  <a:gd name="connsiteX30" fmla="*/ 96922 w 818761"/>
                  <a:gd name="connsiteY30" fmla="*/ 651860 h 818761"/>
                  <a:gd name="connsiteX31" fmla="*/ 91323 w 818761"/>
                  <a:gd name="connsiteY31" fmla="*/ 653959 h 818761"/>
                  <a:gd name="connsiteX32" fmla="*/ 786921 w 818761"/>
                  <a:gd name="connsiteY32" fmla="*/ 543392 h 818761"/>
                  <a:gd name="connsiteX33" fmla="*/ 784121 w 818761"/>
                  <a:gd name="connsiteY33" fmla="*/ 542692 h 818761"/>
                  <a:gd name="connsiteX34" fmla="*/ 777823 w 818761"/>
                  <a:gd name="connsiteY34" fmla="*/ 530095 h 818761"/>
                  <a:gd name="connsiteX35" fmla="*/ 796718 w 818761"/>
                  <a:gd name="connsiteY35" fmla="*/ 411130 h 818761"/>
                  <a:gd name="connsiteX36" fmla="*/ 806515 w 818761"/>
                  <a:gd name="connsiteY36" fmla="*/ 400633 h 818761"/>
                  <a:gd name="connsiteX37" fmla="*/ 816312 w 818761"/>
                  <a:gd name="connsiteY37" fmla="*/ 409731 h 818761"/>
                  <a:gd name="connsiteX38" fmla="*/ 806515 w 818761"/>
                  <a:gd name="connsiteY38" fmla="*/ 409731 h 818761"/>
                  <a:gd name="connsiteX39" fmla="*/ 816312 w 818761"/>
                  <a:gd name="connsiteY39" fmla="*/ 411130 h 818761"/>
                  <a:gd name="connsiteX40" fmla="*/ 796718 w 818761"/>
                  <a:gd name="connsiteY40" fmla="*/ 536394 h 818761"/>
                  <a:gd name="connsiteX41" fmla="*/ 786921 w 818761"/>
                  <a:gd name="connsiteY41" fmla="*/ 543392 h 818761"/>
                  <a:gd name="connsiteX42" fmla="*/ 15046 w 818761"/>
                  <a:gd name="connsiteY42" fmla="*/ 421627 h 818761"/>
                  <a:gd name="connsiteX43" fmla="*/ 5248 w 818761"/>
                  <a:gd name="connsiteY43" fmla="*/ 411830 h 818761"/>
                  <a:gd name="connsiteX44" fmla="*/ 5248 w 818761"/>
                  <a:gd name="connsiteY44" fmla="*/ 411130 h 818761"/>
                  <a:gd name="connsiteX45" fmla="*/ 24843 w 818761"/>
                  <a:gd name="connsiteY45" fmla="*/ 286566 h 818761"/>
                  <a:gd name="connsiteX46" fmla="*/ 37439 w 818761"/>
                  <a:gd name="connsiteY46" fmla="*/ 280268 h 818761"/>
                  <a:gd name="connsiteX47" fmla="*/ 43737 w 818761"/>
                  <a:gd name="connsiteY47" fmla="*/ 292865 h 818761"/>
                  <a:gd name="connsiteX48" fmla="*/ 25543 w 818761"/>
                  <a:gd name="connsiteY48" fmla="*/ 411130 h 818761"/>
                  <a:gd name="connsiteX49" fmla="*/ 15046 w 818761"/>
                  <a:gd name="connsiteY49" fmla="*/ 421627 h 818761"/>
                  <a:gd name="connsiteX50" fmla="*/ 786921 w 818761"/>
                  <a:gd name="connsiteY50" fmla="*/ 297063 h 818761"/>
                  <a:gd name="connsiteX51" fmla="*/ 777123 w 818761"/>
                  <a:gd name="connsiteY51" fmla="*/ 290065 h 818761"/>
                  <a:gd name="connsiteX52" fmla="*/ 721840 w 818761"/>
                  <a:gd name="connsiteY52" fmla="*/ 182997 h 818761"/>
                  <a:gd name="connsiteX53" fmla="*/ 723939 w 818761"/>
                  <a:gd name="connsiteY53" fmla="*/ 169001 h 818761"/>
                  <a:gd name="connsiteX54" fmla="*/ 737935 w 818761"/>
                  <a:gd name="connsiteY54" fmla="*/ 171100 h 818761"/>
                  <a:gd name="connsiteX55" fmla="*/ 796018 w 818761"/>
                  <a:gd name="connsiteY55" fmla="*/ 283767 h 818761"/>
                  <a:gd name="connsiteX56" fmla="*/ 789720 w 818761"/>
                  <a:gd name="connsiteY56" fmla="*/ 296364 h 818761"/>
                  <a:gd name="connsiteX57" fmla="*/ 786921 w 818761"/>
                  <a:gd name="connsiteY57" fmla="*/ 297063 h 818761"/>
                  <a:gd name="connsiteX58" fmla="*/ 89924 w 818761"/>
                  <a:gd name="connsiteY58" fmla="*/ 189295 h 818761"/>
                  <a:gd name="connsiteX59" fmla="*/ 84325 w 818761"/>
                  <a:gd name="connsiteY59" fmla="*/ 187195 h 818761"/>
                  <a:gd name="connsiteX60" fmla="*/ 82226 w 818761"/>
                  <a:gd name="connsiteY60" fmla="*/ 173199 h 818761"/>
                  <a:gd name="connsiteX61" fmla="*/ 171800 w 818761"/>
                  <a:gd name="connsiteY61" fmla="*/ 83626 h 818761"/>
                  <a:gd name="connsiteX62" fmla="*/ 185796 w 818761"/>
                  <a:gd name="connsiteY62" fmla="*/ 85725 h 818761"/>
                  <a:gd name="connsiteX63" fmla="*/ 183696 w 818761"/>
                  <a:gd name="connsiteY63" fmla="*/ 99721 h 818761"/>
                  <a:gd name="connsiteX64" fmla="*/ 98321 w 818761"/>
                  <a:gd name="connsiteY64" fmla="*/ 185096 h 818761"/>
                  <a:gd name="connsiteX65" fmla="*/ 89924 w 818761"/>
                  <a:gd name="connsiteY65" fmla="*/ 189295 h 818761"/>
                  <a:gd name="connsiteX66" fmla="*/ 642063 w 818761"/>
                  <a:gd name="connsiteY66" fmla="*/ 100421 h 818761"/>
                  <a:gd name="connsiteX67" fmla="*/ 636465 w 818761"/>
                  <a:gd name="connsiteY67" fmla="*/ 98321 h 818761"/>
                  <a:gd name="connsiteX68" fmla="*/ 528696 w 818761"/>
                  <a:gd name="connsiteY68" fmla="*/ 43737 h 818761"/>
                  <a:gd name="connsiteX69" fmla="*/ 522398 w 818761"/>
                  <a:gd name="connsiteY69" fmla="*/ 31141 h 818761"/>
                  <a:gd name="connsiteX70" fmla="*/ 534994 w 818761"/>
                  <a:gd name="connsiteY70" fmla="*/ 24843 h 818761"/>
                  <a:gd name="connsiteX71" fmla="*/ 648361 w 818761"/>
                  <a:gd name="connsiteY71" fmla="*/ 82226 h 818761"/>
                  <a:gd name="connsiteX72" fmla="*/ 650460 w 818761"/>
                  <a:gd name="connsiteY72" fmla="*/ 96222 h 818761"/>
                  <a:gd name="connsiteX73" fmla="*/ 642063 w 818761"/>
                  <a:gd name="connsiteY73" fmla="*/ 100421 h 818761"/>
                  <a:gd name="connsiteX74" fmla="*/ 287266 w 818761"/>
                  <a:gd name="connsiteY74" fmla="*/ 45137 h 818761"/>
                  <a:gd name="connsiteX75" fmla="*/ 277469 w 818761"/>
                  <a:gd name="connsiteY75" fmla="*/ 38139 h 818761"/>
                  <a:gd name="connsiteX76" fmla="*/ 283767 w 818761"/>
                  <a:gd name="connsiteY76" fmla="*/ 25543 h 818761"/>
                  <a:gd name="connsiteX77" fmla="*/ 409031 w 818761"/>
                  <a:gd name="connsiteY77" fmla="*/ 5248 h 818761"/>
                  <a:gd name="connsiteX78" fmla="*/ 409031 w 818761"/>
                  <a:gd name="connsiteY78" fmla="*/ 5248 h 818761"/>
                  <a:gd name="connsiteX79" fmla="*/ 418828 w 818761"/>
                  <a:gd name="connsiteY79" fmla="*/ 15046 h 818761"/>
                  <a:gd name="connsiteX80" fmla="*/ 409031 w 818761"/>
                  <a:gd name="connsiteY80" fmla="*/ 24843 h 818761"/>
                  <a:gd name="connsiteX81" fmla="*/ 290066 w 818761"/>
                  <a:gd name="connsiteY81" fmla="*/ 43737 h 818761"/>
                  <a:gd name="connsiteX82" fmla="*/ 287266 w 818761"/>
                  <a:gd name="connsiteY82" fmla="*/ 45137 h 81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818761" h="818761">
                    <a:moveTo>
                      <a:pt x="411130" y="816312"/>
                    </a:moveTo>
                    <a:cubicBezTo>
                      <a:pt x="405532" y="816312"/>
                      <a:pt x="401333" y="812113"/>
                      <a:pt x="401333" y="806515"/>
                    </a:cubicBezTo>
                    <a:cubicBezTo>
                      <a:pt x="401333" y="800917"/>
                      <a:pt x="405532" y="796718"/>
                      <a:pt x="411130" y="796718"/>
                    </a:cubicBezTo>
                    <a:cubicBezTo>
                      <a:pt x="451718" y="796718"/>
                      <a:pt x="491607" y="790420"/>
                      <a:pt x="530095" y="777823"/>
                    </a:cubicBezTo>
                    <a:cubicBezTo>
                      <a:pt x="534994" y="776424"/>
                      <a:pt x="540592" y="779223"/>
                      <a:pt x="542692" y="784121"/>
                    </a:cubicBezTo>
                    <a:cubicBezTo>
                      <a:pt x="544091" y="789020"/>
                      <a:pt x="541292" y="795318"/>
                      <a:pt x="536394" y="796718"/>
                    </a:cubicBezTo>
                    <a:cubicBezTo>
                      <a:pt x="495805" y="810014"/>
                      <a:pt x="453818" y="816312"/>
                      <a:pt x="411130" y="816312"/>
                    </a:cubicBezTo>
                    <a:cubicBezTo>
                      <a:pt x="411130" y="816312"/>
                      <a:pt x="411130" y="816312"/>
                      <a:pt x="411130" y="816312"/>
                    </a:cubicBezTo>
                    <a:close/>
                    <a:moveTo>
                      <a:pt x="288666" y="797418"/>
                    </a:moveTo>
                    <a:cubicBezTo>
                      <a:pt x="287966" y="797418"/>
                      <a:pt x="286567" y="797418"/>
                      <a:pt x="285866" y="796718"/>
                    </a:cubicBezTo>
                    <a:cubicBezTo>
                      <a:pt x="245278" y="783422"/>
                      <a:pt x="207490" y="764527"/>
                      <a:pt x="172500" y="739334"/>
                    </a:cubicBezTo>
                    <a:cubicBezTo>
                      <a:pt x="168301" y="735835"/>
                      <a:pt x="166901" y="729537"/>
                      <a:pt x="170400" y="725338"/>
                    </a:cubicBezTo>
                    <a:cubicBezTo>
                      <a:pt x="173899" y="721140"/>
                      <a:pt x="179498" y="719740"/>
                      <a:pt x="184396" y="723239"/>
                    </a:cubicBezTo>
                    <a:cubicBezTo>
                      <a:pt x="217287" y="747032"/>
                      <a:pt x="253676" y="765227"/>
                      <a:pt x="292165" y="777823"/>
                    </a:cubicBezTo>
                    <a:cubicBezTo>
                      <a:pt x="297063" y="779223"/>
                      <a:pt x="300562" y="784821"/>
                      <a:pt x="298463" y="790420"/>
                    </a:cubicBezTo>
                    <a:cubicBezTo>
                      <a:pt x="297063" y="794618"/>
                      <a:pt x="292864" y="797418"/>
                      <a:pt x="288666" y="797418"/>
                    </a:cubicBezTo>
                    <a:close/>
                    <a:moveTo>
                      <a:pt x="643462" y="740734"/>
                    </a:moveTo>
                    <a:cubicBezTo>
                      <a:pt x="640663" y="740734"/>
                      <a:pt x="637164" y="739334"/>
                      <a:pt x="635065" y="736535"/>
                    </a:cubicBezTo>
                    <a:cubicBezTo>
                      <a:pt x="631566" y="732336"/>
                      <a:pt x="632966" y="726038"/>
                      <a:pt x="637164" y="722539"/>
                    </a:cubicBezTo>
                    <a:cubicBezTo>
                      <a:pt x="670055" y="698746"/>
                      <a:pt x="698746" y="670055"/>
                      <a:pt x="722539" y="637164"/>
                    </a:cubicBezTo>
                    <a:cubicBezTo>
                      <a:pt x="726038" y="632966"/>
                      <a:pt x="731637" y="631566"/>
                      <a:pt x="736535" y="635065"/>
                    </a:cubicBezTo>
                    <a:cubicBezTo>
                      <a:pt x="740734" y="638564"/>
                      <a:pt x="742134" y="644862"/>
                      <a:pt x="738635" y="649061"/>
                    </a:cubicBezTo>
                    <a:cubicBezTo>
                      <a:pt x="713442" y="683351"/>
                      <a:pt x="683351" y="713442"/>
                      <a:pt x="649061" y="738635"/>
                    </a:cubicBezTo>
                    <a:cubicBezTo>
                      <a:pt x="647661" y="740034"/>
                      <a:pt x="645562" y="740734"/>
                      <a:pt x="643462" y="740734"/>
                    </a:cubicBezTo>
                    <a:close/>
                    <a:moveTo>
                      <a:pt x="91323" y="653959"/>
                    </a:moveTo>
                    <a:cubicBezTo>
                      <a:pt x="88524" y="653959"/>
                      <a:pt x="85025" y="652560"/>
                      <a:pt x="82926" y="649761"/>
                    </a:cubicBezTo>
                    <a:cubicBezTo>
                      <a:pt x="57733" y="615471"/>
                      <a:pt x="38139" y="576982"/>
                      <a:pt x="24843" y="537093"/>
                    </a:cubicBezTo>
                    <a:cubicBezTo>
                      <a:pt x="23443" y="532195"/>
                      <a:pt x="26242" y="525897"/>
                      <a:pt x="31141" y="524497"/>
                    </a:cubicBezTo>
                    <a:cubicBezTo>
                      <a:pt x="36739" y="523097"/>
                      <a:pt x="42338" y="525897"/>
                      <a:pt x="43737" y="530795"/>
                    </a:cubicBezTo>
                    <a:cubicBezTo>
                      <a:pt x="56333" y="569284"/>
                      <a:pt x="74528" y="604974"/>
                      <a:pt x="99021" y="637864"/>
                    </a:cubicBezTo>
                    <a:cubicBezTo>
                      <a:pt x="102520" y="642063"/>
                      <a:pt x="101121" y="648361"/>
                      <a:pt x="96922" y="651860"/>
                    </a:cubicBezTo>
                    <a:cubicBezTo>
                      <a:pt x="95522" y="653260"/>
                      <a:pt x="93423" y="653959"/>
                      <a:pt x="91323" y="653959"/>
                    </a:cubicBezTo>
                    <a:close/>
                    <a:moveTo>
                      <a:pt x="786921" y="543392"/>
                    </a:moveTo>
                    <a:cubicBezTo>
                      <a:pt x="786221" y="543392"/>
                      <a:pt x="784821" y="543392"/>
                      <a:pt x="784121" y="542692"/>
                    </a:cubicBezTo>
                    <a:cubicBezTo>
                      <a:pt x="779223" y="541292"/>
                      <a:pt x="775724" y="535694"/>
                      <a:pt x="777823" y="530095"/>
                    </a:cubicBezTo>
                    <a:cubicBezTo>
                      <a:pt x="790420" y="491607"/>
                      <a:pt x="796718" y="451718"/>
                      <a:pt x="796718" y="411130"/>
                    </a:cubicBezTo>
                    <a:cubicBezTo>
                      <a:pt x="796718" y="405532"/>
                      <a:pt x="800917" y="400633"/>
                      <a:pt x="806515" y="400633"/>
                    </a:cubicBezTo>
                    <a:cubicBezTo>
                      <a:pt x="812113" y="400633"/>
                      <a:pt x="816312" y="404132"/>
                      <a:pt x="816312" y="409731"/>
                    </a:cubicBezTo>
                    <a:lnTo>
                      <a:pt x="806515" y="409731"/>
                    </a:lnTo>
                    <a:lnTo>
                      <a:pt x="816312" y="411130"/>
                    </a:lnTo>
                    <a:cubicBezTo>
                      <a:pt x="816312" y="453818"/>
                      <a:pt x="810014" y="496505"/>
                      <a:pt x="796718" y="536394"/>
                    </a:cubicBezTo>
                    <a:cubicBezTo>
                      <a:pt x="795318" y="540592"/>
                      <a:pt x="791119" y="543392"/>
                      <a:pt x="786921" y="543392"/>
                    </a:cubicBezTo>
                    <a:close/>
                    <a:moveTo>
                      <a:pt x="15046" y="421627"/>
                    </a:moveTo>
                    <a:cubicBezTo>
                      <a:pt x="9447" y="421627"/>
                      <a:pt x="5248" y="417428"/>
                      <a:pt x="5248" y="411830"/>
                    </a:cubicBezTo>
                    <a:lnTo>
                      <a:pt x="5248" y="411130"/>
                    </a:lnTo>
                    <a:cubicBezTo>
                      <a:pt x="5248" y="368443"/>
                      <a:pt x="11547" y="326455"/>
                      <a:pt x="24843" y="286566"/>
                    </a:cubicBezTo>
                    <a:cubicBezTo>
                      <a:pt x="26242" y="281668"/>
                      <a:pt x="31841" y="278169"/>
                      <a:pt x="37439" y="280268"/>
                    </a:cubicBezTo>
                    <a:cubicBezTo>
                      <a:pt x="42338" y="281668"/>
                      <a:pt x="45837" y="287266"/>
                      <a:pt x="43737" y="292865"/>
                    </a:cubicBezTo>
                    <a:cubicBezTo>
                      <a:pt x="31141" y="330654"/>
                      <a:pt x="25543" y="370542"/>
                      <a:pt x="25543" y="411130"/>
                    </a:cubicBezTo>
                    <a:cubicBezTo>
                      <a:pt x="25543" y="416729"/>
                      <a:pt x="20644" y="421627"/>
                      <a:pt x="15046" y="421627"/>
                    </a:cubicBezTo>
                    <a:close/>
                    <a:moveTo>
                      <a:pt x="786921" y="297063"/>
                    </a:moveTo>
                    <a:cubicBezTo>
                      <a:pt x="782722" y="297063"/>
                      <a:pt x="778523" y="294264"/>
                      <a:pt x="777123" y="290065"/>
                    </a:cubicBezTo>
                    <a:cubicBezTo>
                      <a:pt x="764527" y="251577"/>
                      <a:pt x="745633" y="215887"/>
                      <a:pt x="721840" y="182997"/>
                    </a:cubicBezTo>
                    <a:cubicBezTo>
                      <a:pt x="718341" y="178798"/>
                      <a:pt x="719740" y="172500"/>
                      <a:pt x="723939" y="169001"/>
                    </a:cubicBezTo>
                    <a:cubicBezTo>
                      <a:pt x="728138" y="165502"/>
                      <a:pt x="734436" y="166901"/>
                      <a:pt x="737935" y="171100"/>
                    </a:cubicBezTo>
                    <a:cubicBezTo>
                      <a:pt x="763127" y="205390"/>
                      <a:pt x="782722" y="243179"/>
                      <a:pt x="796018" y="283767"/>
                    </a:cubicBezTo>
                    <a:cubicBezTo>
                      <a:pt x="797418" y="288666"/>
                      <a:pt x="794618" y="294964"/>
                      <a:pt x="789720" y="296364"/>
                    </a:cubicBezTo>
                    <a:cubicBezTo>
                      <a:pt x="789020" y="297063"/>
                      <a:pt x="787620" y="297063"/>
                      <a:pt x="786921" y="297063"/>
                    </a:cubicBezTo>
                    <a:close/>
                    <a:moveTo>
                      <a:pt x="89924" y="189295"/>
                    </a:moveTo>
                    <a:cubicBezTo>
                      <a:pt x="87824" y="189295"/>
                      <a:pt x="85725" y="188595"/>
                      <a:pt x="84325" y="187195"/>
                    </a:cubicBezTo>
                    <a:cubicBezTo>
                      <a:pt x="80127" y="183696"/>
                      <a:pt x="78727" y="177398"/>
                      <a:pt x="82226" y="173199"/>
                    </a:cubicBezTo>
                    <a:cubicBezTo>
                      <a:pt x="107419" y="138910"/>
                      <a:pt x="137510" y="108818"/>
                      <a:pt x="171800" y="83626"/>
                    </a:cubicBezTo>
                    <a:cubicBezTo>
                      <a:pt x="175999" y="80127"/>
                      <a:pt x="182297" y="81526"/>
                      <a:pt x="185796" y="85725"/>
                    </a:cubicBezTo>
                    <a:cubicBezTo>
                      <a:pt x="189295" y="89924"/>
                      <a:pt x="187895" y="96222"/>
                      <a:pt x="183696" y="99721"/>
                    </a:cubicBezTo>
                    <a:cubicBezTo>
                      <a:pt x="150806" y="123514"/>
                      <a:pt x="122114" y="152206"/>
                      <a:pt x="98321" y="185096"/>
                    </a:cubicBezTo>
                    <a:cubicBezTo>
                      <a:pt x="96222" y="187895"/>
                      <a:pt x="93423" y="189295"/>
                      <a:pt x="89924" y="189295"/>
                    </a:cubicBezTo>
                    <a:close/>
                    <a:moveTo>
                      <a:pt x="642063" y="100421"/>
                    </a:moveTo>
                    <a:cubicBezTo>
                      <a:pt x="639963" y="100421"/>
                      <a:pt x="637864" y="99721"/>
                      <a:pt x="636465" y="98321"/>
                    </a:cubicBezTo>
                    <a:cubicBezTo>
                      <a:pt x="603574" y="74528"/>
                      <a:pt x="567185" y="56334"/>
                      <a:pt x="528696" y="43737"/>
                    </a:cubicBezTo>
                    <a:cubicBezTo>
                      <a:pt x="523797" y="42338"/>
                      <a:pt x="520298" y="36739"/>
                      <a:pt x="522398" y="31141"/>
                    </a:cubicBezTo>
                    <a:cubicBezTo>
                      <a:pt x="523797" y="25543"/>
                      <a:pt x="529396" y="22743"/>
                      <a:pt x="534994" y="24843"/>
                    </a:cubicBezTo>
                    <a:cubicBezTo>
                      <a:pt x="575582" y="38139"/>
                      <a:pt x="613371" y="57033"/>
                      <a:pt x="648361" y="82226"/>
                    </a:cubicBezTo>
                    <a:cubicBezTo>
                      <a:pt x="652560" y="85725"/>
                      <a:pt x="653959" y="91323"/>
                      <a:pt x="650460" y="96222"/>
                    </a:cubicBezTo>
                    <a:cubicBezTo>
                      <a:pt x="648361" y="99021"/>
                      <a:pt x="645562" y="100421"/>
                      <a:pt x="642063" y="100421"/>
                    </a:cubicBezTo>
                    <a:close/>
                    <a:moveTo>
                      <a:pt x="287266" y="45137"/>
                    </a:moveTo>
                    <a:cubicBezTo>
                      <a:pt x="283068" y="45137"/>
                      <a:pt x="278869" y="42338"/>
                      <a:pt x="277469" y="38139"/>
                    </a:cubicBezTo>
                    <a:cubicBezTo>
                      <a:pt x="276070" y="33240"/>
                      <a:pt x="278869" y="26942"/>
                      <a:pt x="283767" y="25543"/>
                    </a:cubicBezTo>
                    <a:cubicBezTo>
                      <a:pt x="324355" y="12246"/>
                      <a:pt x="366343" y="5248"/>
                      <a:pt x="409031" y="5248"/>
                    </a:cubicBezTo>
                    <a:cubicBezTo>
                      <a:pt x="409031" y="5248"/>
                      <a:pt x="409031" y="5248"/>
                      <a:pt x="409031" y="5248"/>
                    </a:cubicBezTo>
                    <a:cubicBezTo>
                      <a:pt x="414629" y="5248"/>
                      <a:pt x="418828" y="9447"/>
                      <a:pt x="418828" y="15046"/>
                    </a:cubicBezTo>
                    <a:cubicBezTo>
                      <a:pt x="418828" y="20644"/>
                      <a:pt x="414629" y="24843"/>
                      <a:pt x="409031" y="24843"/>
                    </a:cubicBezTo>
                    <a:cubicBezTo>
                      <a:pt x="368443" y="24843"/>
                      <a:pt x="328554" y="31141"/>
                      <a:pt x="290066" y="43737"/>
                    </a:cubicBezTo>
                    <a:cubicBezTo>
                      <a:pt x="289365" y="45137"/>
                      <a:pt x="288666" y="45137"/>
                      <a:pt x="287266" y="45137"/>
                    </a:cubicBezTo>
                    <a:close/>
                  </a:path>
                </a:pathLst>
              </a:cu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46" name="Freihandform: Form 45">
                <a:extLst>
                  <a:ext uri="{FF2B5EF4-FFF2-40B4-BE49-F238E27FC236}">
                    <a16:creationId xmlns:a16="http://schemas.microsoft.com/office/drawing/2014/main" id="{1C02DC20-AEC2-4282-A25C-206FB04C912F}"/>
                  </a:ext>
                </a:extLst>
              </p:cNvPr>
              <p:cNvSpPr/>
              <p:nvPr/>
            </p:nvSpPr>
            <p:spPr>
              <a:xfrm>
                <a:off x="4052868" y="1362296"/>
                <a:ext cx="461865" cy="461865"/>
              </a:xfrm>
              <a:custGeom>
                <a:avLst/>
                <a:gdLst>
                  <a:gd name="connsiteX0" fmla="*/ 233382 w 461865"/>
                  <a:gd name="connsiteY0" fmla="*/ 461516 h 461865"/>
                  <a:gd name="connsiteX1" fmla="*/ 223584 w 461865"/>
                  <a:gd name="connsiteY1" fmla="*/ 451718 h 461865"/>
                  <a:gd name="connsiteX2" fmla="*/ 233382 w 461865"/>
                  <a:gd name="connsiteY2" fmla="*/ 441921 h 461865"/>
                  <a:gd name="connsiteX3" fmla="*/ 337652 w 461865"/>
                  <a:gd name="connsiteY3" fmla="*/ 413929 h 461865"/>
                  <a:gd name="connsiteX4" fmla="*/ 350947 w 461865"/>
                  <a:gd name="connsiteY4" fmla="*/ 417428 h 461865"/>
                  <a:gd name="connsiteX5" fmla="*/ 347448 w 461865"/>
                  <a:gd name="connsiteY5" fmla="*/ 430725 h 461865"/>
                  <a:gd name="connsiteX6" fmla="*/ 233382 w 461865"/>
                  <a:gd name="connsiteY6" fmla="*/ 461516 h 461865"/>
                  <a:gd name="connsiteX7" fmla="*/ 233382 w 461865"/>
                  <a:gd name="connsiteY7" fmla="*/ 461516 h 461865"/>
                  <a:gd name="connsiteX8" fmla="*/ 124214 w 461865"/>
                  <a:gd name="connsiteY8" fmla="*/ 432824 h 461865"/>
                  <a:gd name="connsiteX9" fmla="*/ 119315 w 461865"/>
                  <a:gd name="connsiteY9" fmla="*/ 431424 h 461865"/>
                  <a:gd name="connsiteX10" fmla="*/ 36039 w 461865"/>
                  <a:gd name="connsiteY10" fmla="*/ 348148 h 461865"/>
                  <a:gd name="connsiteX11" fmla="*/ 39538 w 461865"/>
                  <a:gd name="connsiteY11" fmla="*/ 334852 h 461865"/>
                  <a:gd name="connsiteX12" fmla="*/ 52835 w 461865"/>
                  <a:gd name="connsiteY12" fmla="*/ 338351 h 461865"/>
                  <a:gd name="connsiteX13" fmla="*/ 129112 w 461865"/>
                  <a:gd name="connsiteY13" fmla="*/ 414629 h 461865"/>
                  <a:gd name="connsiteX14" fmla="*/ 132611 w 461865"/>
                  <a:gd name="connsiteY14" fmla="*/ 427925 h 461865"/>
                  <a:gd name="connsiteX15" fmla="*/ 124214 w 461865"/>
                  <a:gd name="connsiteY15" fmla="*/ 432824 h 461865"/>
                  <a:gd name="connsiteX16" fmla="*/ 422327 w 461865"/>
                  <a:gd name="connsiteY16" fmla="*/ 352347 h 461865"/>
                  <a:gd name="connsiteX17" fmla="*/ 417428 w 461865"/>
                  <a:gd name="connsiteY17" fmla="*/ 350948 h 461865"/>
                  <a:gd name="connsiteX18" fmla="*/ 413929 w 461865"/>
                  <a:gd name="connsiteY18" fmla="*/ 337652 h 461865"/>
                  <a:gd name="connsiteX19" fmla="*/ 441921 w 461865"/>
                  <a:gd name="connsiteY19" fmla="*/ 233382 h 461865"/>
                  <a:gd name="connsiteX20" fmla="*/ 451718 w 461865"/>
                  <a:gd name="connsiteY20" fmla="*/ 222885 h 461865"/>
                  <a:gd name="connsiteX21" fmla="*/ 461515 w 461865"/>
                  <a:gd name="connsiteY21" fmla="*/ 232682 h 461865"/>
                  <a:gd name="connsiteX22" fmla="*/ 461515 w 461865"/>
                  <a:gd name="connsiteY22" fmla="*/ 233382 h 461865"/>
                  <a:gd name="connsiteX23" fmla="*/ 430724 w 461865"/>
                  <a:gd name="connsiteY23" fmla="*/ 347449 h 461865"/>
                  <a:gd name="connsiteX24" fmla="*/ 422327 w 461865"/>
                  <a:gd name="connsiteY24" fmla="*/ 352347 h 461865"/>
                  <a:gd name="connsiteX25" fmla="*/ 15045 w 461865"/>
                  <a:gd name="connsiteY25" fmla="*/ 243179 h 461865"/>
                  <a:gd name="connsiteX26" fmla="*/ 5248 w 461865"/>
                  <a:gd name="connsiteY26" fmla="*/ 233382 h 461865"/>
                  <a:gd name="connsiteX27" fmla="*/ 5248 w 461865"/>
                  <a:gd name="connsiteY27" fmla="*/ 232682 h 461865"/>
                  <a:gd name="connsiteX28" fmla="*/ 35340 w 461865"/>
                  <a:gd name="connsiteY28" fmla="*/ 119315 h 461865"/>
                  <a:gd name="connsiteX29" fmla="*/ 48635 w 461865"/>
                  <a:gd name="connsiteY29" fmla="*/ 115816 h 461865"/>
                  <a:gd name="connsiteX30" fmla="*/ 52134 w 461865"/>
                  <a:gd name="connsiteY30" fmla="*/ 129112 h 461865"/>
                  <a:gd name="connsiteX31" fmla="*/ 24843 w 461865"/>
                  <a:gd name="connsiteY31" fmla="*/ 232682 h 461865"/>
                  <a:gd name="connsiteX32" fmla="*/ 15045 w 461865"/>
                  <a:gd name="connsiteY32" fmla="*/ 243179 h 461865"/>
                  <a:gd name="connsiteX33" fmla="*/ 421627 w 461865"/>
                  <a:gd name="connsiteY33" fmla="*/ 133311 h 461865"/>
                  <a:gd name="connsiteX34" fmla="*/ 413229 w 461865"/>
                  <a:gd name="connsiteY34" fmla="*/ 128413 h 461865"/>
                  <a:gd name="connsiteX35" fmla="*/ 336951 w 461865"/>
                  <a:gd name="connsiteY35" fmla="*/ 52135 h 461865"/>
                  <a:gd name="connsiteX36" fmla="*/ 333453 w 461865"/>
                  <a:gd name="connsiteY36" fmla="*/ 38839 h 461865"/>
                  <a:gd name="connsiteX37" fmla="*/ 346749 w 461865"/>
                  <a:gd name="connsiteY37" fmla="*/ 35340 h 461865"/>
                  <a:gd name="connsiteX38" fmla="*/ 430724 w 461865"/>
                  <a:gd name="connsiteY38" fmla="*/ 118615 h 461865"/>
                  <a:gd name="connsiteX39" fmla="*/ 427225 w 461865"/>
                  <a:gd name="connsiteY39" fmla="*/ 131912 h 461865"/>
                  <a:gd name="connsiteX40" fmla="*/ 421627 w 461865"/>
                  <a:gd name="connsiteY40" fmla="*/ 133311 h 461865"/>
                  <a:gd name="connsiteX41" fmla="*/ 123514 w 461865"/>
                  <a:gd name="connsiteY41" fmla="*/ 54234 h 461865"/>
                  <a:gd name="connsiteX42" fmla="*/ 115116 w 461865"/>
                  <a:gd name="connsiteY42" fmla="*/ 49336 h 461865"/>
                  <a:gd name="connsiteX43" fmla="*/ 118615 w 461865"/>
                  <a:gd name="connsiteY43" fmla="*/ 36040 h 461865"/>
                  <a:gd name="connsiteX44" fmla="*/ 232682 w 461865"/>
                  <a:gd name="connsiteY44" fmla="*/ 5248 h 461865"/>
                  <a:gd name="connsiteX45" fmla="*/ 232682 w 461865"/>
                  <a:gd name="connsiteY45" fmla="*/ 5248 h 461865"/>
                  <a:gd name="connsiteX46" fmla="*/ 242479 w 461865"/>
                  <a:gd name="connsiteY46" fmla="*/ 15046 h 461865"/>
                  <a:gd name="connsiteX47" fmla="*/ 232682 w 461865"/>
                  <a:gd name="connsiteY47" fmla="*/ 24843 h 461865"/>
                  <a:gd name="connsiteX48" fmla="*/ 128412 w 461865"/>
                  <a:gd name="connsiteY48" fmla="*/ 52835 h 461865"/>
                  <a:gd name="connsiteX49" fmla="*/ 123514 w 461865"/>
                  <a:gd name="connsiteY49" fmla="*/ 54234 h 461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61865" h="461865">
                    <a:moveTo>
                      <a:pt x="233382" y="461516"/>
                    </a:moveTo>
                    <a:cubicBezTo>
                      <a:pt x="227783" y="461516"/>
                      <a:pt x="223584" y="457317"/>
                      <a:pt x="223584" y="451718"/>
                    </a:cubicBezTo>
                    <a:cubicBezTo>
                      <a:pt x="223584" y="446120"/>
                      <a:pt x="227783" y="441921"/>
                      <a:pt x="233382" y="441921"/>
                    </a:cubicBezTo>
                    <a:cubicBezTo>
                      <a:pt x="269771" y="441921"/>
                      <a:pt x="306161" y="432124"/>
                      <a:pt x="337652" y="413929"/>
                    </a:cubicBezTo>
                    <a:cubicBezTo>
                      <a:pt x="342550" y="411130"/>
                      <a:pt x="348848" y="412530"/>
                      <a:pt x="350947" y="417428"/>
                    </a:cubicBezTo>
                    <a:cubicBezTo>
                      <a:pt x="353747" y="422327"/>
                      <a:pt x="352347" y="427925"/>
                      <a:pt x="347448" y="430725"/>
                    </a:cubicBezTo>
                    <a:cubicBezTo>
                      <a:pt x="312459" y="451019"/>
                      <a:pt x="273270" y="461516"/>
                      <a:pt x="233382" y="461516"/>
                    </a:cubicBezTo>
                    <a:lnTo>
                      <a:pt x="233382" y="461516"/>
                    </a:lnTo>
                    <a:close/>
                    <a:moveTo>
                      <a:pt x="124214" y="432824"/>
                    </a:moveTo>
                    <a:cubicBezTo>
                      <a:pt x="122814" y="432824"/>
                      <a:pt x="120715" y="432124"/>
                      <a:pt x="119315" y="431424"/>
                    </a:cubicBezTo>
                    <a:cubicBezTo>
                      <a:pt x="85025" y="411130"/>
                      <a:pt x="55633" y="382438"/>
                      <a:pt x="36039" y="348148"/>
                    </a:cubicBezTo>
                    <a:cubicBezTo>
                      <a:pt x="33240" y="343250"/>
                      <a:pt x="34640" y="337652"/>
                      <a:pt x="39538" y="334852"/>
                    </a:cubicBezTo>
                    <a:cubicBezTo>
                      <a:pt x="44437" y="332053"/>
                      <a:pt x="50035" y="333453"/>
                      <a:pt x="52835" y="338351"/>
                    </a:cubicBezTo>
                    <a:cubicBezTo>
                      <a:pt x="71029" y="369842"/>
                      <a:pt x="97621" y="396434"/>
                      <a:pt x="129112" y="414629"/>
                    </a:cubicBezTo>
                    <a:cubicBezTo>
                      <a:pt x="134011" y="417428"/>
                      <a:pt x="135410" y="423727"/>
                      <a:pt x="132611" y="427925"/>
                    </a:cubicBezTo>
                    <a:cubicBezTo>
                      <a:pt x="131212" y="430725"/>
                      <a:pt x="127713" y="432824"/>
                      <a:pt x="124214" y="432824"/>
                    </a:cubicBezTo>
                    <a:close/>
                    <a:moveTo>
                      <a:pt x="422327" y="352347"/>
                    </a:moveTo>
                    <a:cubicBezTo>
                      <a:pt x="420927" y="352347"/>
                      <a:pt x="418828" y="351647"/>
                      <a:pt x="417428" y="350948"/>
                    </a:cubicBezTo>
                    <a:cubicBezTo>
                      <a:pt x="412529" y="348148"/>
                      <a:pt x="411130" y="341850"/>
                      <a:pt x="413929" y="337652"/>
                    </a:cubicBezTo>
                    <a:cubicBezTo>
                      <a:pt x="432124" y="306161"/>
                      <a:pt x="441921" y="270471"/>
                      <a:pt x="441921" y="233382"/>
                    </a:cubicBezTo>
                    <a:cubicBezTo>
                      <a:pt x="441921" y="227784"/>
                      <a:pt x="446120" y="222885"/>
                      <a:pt x="451718" y="222885"/>
                    </a:cubicBezTo>
                    <a:cubicBezTo>
                      <a:pt x="457316" y="222885"/>
                      <a:pt x="461515" y="227084"/>
                      <a:pt x="461515" y="232682"/>
                    </a:cubicBezTo>
                    <a:lnTo>
                      <a:pt x="461515" y="233382"/>
                    </a:lnTo>
                    <a:cubicBezTo>
                      <a:pt x="461515" y="273270"/>
                      <a:pt x="451018" y="313159"/>
                      <a:pt x="430724" y="347449"/>
                    </a:cubicBezTo>
                    <a:cubicBezTo>
                      <a:pt x="428625" y="350248"/>
                      <a:pt x="425826" y="352347"/>
                      <a:pt x="422327" y="352347"/>
                    </a:cubicBezTo>
                    <a:close/>
                    <a:moveTo>
                      <a:pt x="15045" y="243179"/>
                    </a:moveTo>
                    <a:cubicBezTo>
                      <a:pt x="9447" y="243179"/>
                      <a:pt x="5248" y="238980"/>
                      <a:pt x="5248" y="233382"/>
                    </a:cubicBezTo>
                    <a:lnTo>
                      <a:pt x="5248" y="232682"/>
                    </a:lnTo>
                    <a:cubicBezTo>
                      <a:pt x="5248" y="192794"/>
                      <a:pt x="15745" y="153605"/>
                      <a:pt x="35340" y="119315"/>
                    </a:cubicBezTo>
                    <a:cubicBezTo>
                      <a:pt x="38139" y="114417"/>
                      <a:pt x="44437" y="113017"/>
                      <a:pt x="48635" y="115816"/>
                    </a:cubicBezTo>
                    <a:cubicBezTo>
                      <a:pt x="53534" y="118615"/>
                      <a:pt x="54934" y="124914"/>
                      <a:pt x="52134" y="129112"/>
                    </a:cubicBezTo>
                    <a:cubicBezTo>
                      <a:pt x="33940" y="160603"/>
                      <a:pt x="24843" y="196293"/>
                      <a:pt x="24843" y="232682"/>
                    </a:cubicBezTo>
                    <a:cubicBezTo>
                      <a:pt x="24843" y="238980"/>
                      <a:pt x="19944" y="243179"/>
                      <a:pt x="15045" y="243179"/>
                    </a:cubicBezTo>
                    <a:close/>
                    <a:moveTo>
                      <a:pt x="421627" y="133311"/>
                    </a:moveTo>
                    <a:cubicBezTo>
                      <a:pt x="418128" y="133311"/>
                      <a:pt x="414629" y="131212"/>
                      <a:pt x="413229" y="128413"/>
                    </a:cubicBezTo>
                    <a:cubicBezTo>
                      <a:pt x="395034" y="96922"/>
                      <a:pt x="368442" y="70330"/>
                      <a:pt x="336951" y="52135"/>
                    </a:cubicBezTo>
                    <a:cubicBezTo>
                      <a:pt x="332053" y="49336"/>
                      <a:pt x="330654" y="43038"/>
                      <a:pt x="333453" y="38839"/>
                    </a:cubicBezTo>
                    <a:cubicBezTo>
                      <a:pt x="336252" y="33940"/>
                      <a:pt x="342550" y="32541"/>
                      <a:pt x="346749" y="35340"/>
                    </a:cubicBezTo>
                    <a:cubicBezTo>
                      <a:pt x="381739" y="54934"/>
                      <a:pt x="410430" y="84325"/>
                      <a:pt x="430724" y="118615"/>
                    </a:cubicBezTo>
                    <a:cubicBezTo>
                      <a:pt x="433523" y="123514"/>
                      <a:pt x="432124" y="129112"/>
                      <a:pt x="427225" y="131912"/>
                    </a:cubicBezTo>
                    <a:cubicBezTo>
                      <a:pt x="425126" y="132611"/>
                      <a:pt x="423026" y="133311"/>
                      <a:pt x="421627" y="133311"/>
                    </a:cubicBezTo>
                    <a:close/>
                    <a:moveTo>
                      <a:pt x="123514" y="54234"/>
                    </a:moveTo>
                    <a:cubicBezTo>
                      <a:pt x="120015" y="54234"/>
                      <a:pt x="116516" y="52135"/>
                      <a:pt x="115116" y="49336"/>
                    </a:cubicBezTo>
                    <a:cubicBezTo>
                      <a:pt x="112317" y="44437"/>
                      <a:pt x="113717" y="38839"/>
                      <a:pt x="118615" y="36040"/>
                    </a:cubicBezTo>
                    <a:cubicBezTo>
                      <a:pt x="152905" y="15745"/>
                      <a:pt x="192794" y="5248"/>
                      <a:pt x="232682" y="5248"/>
                    </a:cubicBezTo>
                    <a:cubicBezTo>
                      <a:pt x="232682" y="5248"/>
                      <a:pt x="232682" y="5248"/>
                      <a:pt x="232682" y="5248"/>
                    </a:cubicBezTo>
                    <a:cubicBezTo>
                      <a:pt x="238280" y="5248"/>
                      <a:pt x="242479" y="9447"/>
                      <a:pt x="242479" y="15046"/>
                    </a:cubicBezTo>
                    <a:cubicBezTo>
                      <a:pt x="242479" y="20644"/>
                      <a:pt x="238280" y="24843"/>
                      <a:pt x="232682" y="24843"/>
                    </a:cubicBezTo>
                    <a:cubicBezTo>
                      <a:pt x="196293" y="24843"/>
                      <a:pt x="159903" y="34640"/>
                      <a:pt x="128412" y="52835"/>
                    </a:cubicBezTo>
                    <a:cubicBezTo>
                      <a:pt x="127013" y="54234"/>
                      <a:pt x="124913" y="54234"/>
                      <a:pt x="123514" y="54234"/>
                    </a:cubicBezTo>
                    <a:close/>
                  </a:path>
                </a:pathLst>
              </a:cu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47" name="Freihandform: Form 46">
                <a:extLst>
                  <a:ext uri="{FF2B5EF4-FFF2-40B4-BE49-F238E27FC236}">
                    <a16:creationId xmlns:a16="http://schemas.microsoft.com/office/drawing/2014/main" id="{18B7F50C-D8A0-4721-82E8-1D744AD07CF7}"/>
                  </a:ext>
                </a:extLst>
              </p:cNvPr>
              <p:cNvSpPr/>
              <p:nvPr/>
            </p:nvSpPr>
            <p:spPr>
              <a:xfrm>
                <a:off x="3094148" y="1580633"/>
                <a:ext cx="2379306" cy="27992"/>
              </a:xfrm>
              <a:custGeom>
                <a:avLst/>
                <a:gdLst>
                  <a:gd name="connsiteX0" fmla="*/ 2366360 w 2379306"/>
                  <a:gd name="connsiteY0" fmla="*/ 24843 h 27991"/>
                  <a:gd name="connsiteX1" fmla="*/ 15046 w 2379306"/>
                  <a:gd name="connsiteY1" fmla="*/ 24843 h 27991"/>
                  <a:gd name="connsiteX2" fmla="*/ 5248 w 2379306"/>
                  <a:gd name="connsiteY2" fmla="*/ 15046 h 27991"/>
                  <a:gd name="connsiteX3" fmla="*/ 15046 w 2379306"/>
                  <a:gd name="connsiteY3" fmla="*/ 5248 h 27991"/>
                  <a:gd name="connsiteX4" fmla="*/ 2366360 w 2379306"/>
                  <a:gd name="connsiteY4" fmla="*/ 5248 h 27991"/>
                  <a:gd name="connsiteX5" fmla="*/ 2376157 w 2379306"/>
                  <a:gd name="connsiteY5" fmla="*/ 15046 h 27991"/>
                  <a:gd name="connsiteX6" fmla="*/ 2366360 w 2379306"/>
                  <a:gd name="connsiteY6" fmla="*/ 24843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9306" h="27991">
                    <a:moveTo>
                      <a:pt x="2366360" y="24843"/>
                    </a:moveTo>
                    <a:lnTo>
                      <a:pt x="15046" y="24843"/>
                    </a:lnTo>
                    <a:cubicBezTo>
                      <a:pt x="9447" y="24843"/>
                      <a:pt x="5248" y="20644"/>
                      <a:pt x="5248" y="15046"/>
                    </a:cubicBezTo>
                    <a:cubicBezTo>
                      <a:pt x="5248" y="9447"/>
                      <a:pt x="9447" y="5248"/>
                      <a:pt x="15046" y="5248"/>
                    </a:cubicBezTo>
                    <a:lnTo>
                      <a:pt x="2366360" y="5248"/>
                    </a:lnTo>
                    <a:cubicBezTo>
                      <a:pt x="2371958" y="5248"/>
                      <a:pt x="2376157" y="9447"/>
                      <a:pt x="2376157" y="15046"/>
                    </a:cubicBezTo>
                    <a:cubicBezTo>
                      <a:pt x="2376157" y="20644"/>
                      <a:pt x="2371259" y="24843"/>
                      <a:pt x="2366360" y="24843"/>
                    </a:cubicBezTo>
                    <a:close/>
                  </a:path>
                </a:pathLst>
              </a:cu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48" name="Freihandform: Form 47">
                <a:extLst>
                  <a:ext uri="{FF2B5EF4-FFF2-40B4-BE49-F238E27FC236}">
                    <a16:creationId xmlns:a16="http://schemas.microsoft.com/office/drawing/2014/main" id="{4F0365C2-B948-4AA8-A537-3E71EBEEC523}"/>
                  </a:ext>
                </a:extLst>
              </p:cNvPr>
              <p:cNvSpPr/>
              <p:nvPr/>
            </p:nvSpPr>
            <p:spPr>
              <a:xfrm>
                <a:off x="4271204" y="404975"/>
                <a:ext cx="27992" cy="2379306"/>
              </a:xfrm>
              <a:custGeom>
                <a:avLst/>
                <a:gdLst>
                  <a:gd name="connsiteX0" fmla="*/ 15046 w 27991"/>
                  <a:gd name="connsiteY0" fmla="*/ 2376157 h 2379306"/>
                  <a:gd name="connsiteX1" fmla="*/ 5248 w 27991"/>
                  <a:gd name="connsiteY1" fmla="*/ 2366360 h 2379306"/>
                  <a:gd name="connsiteX2" fmla="*/ 5248 w 27991"/>
                  <a:gd name="connsiteY2" fmla="*/ 15046 h 2379306"/>
                  <a:gd name="connsiteX3" fmla="*/ 15046 w 27991"/>
                  <a:gd name="connsiteY3" fmla="*/ 5248 h 2379306"/>
                  <a:gd name="connsiteX4" fmla="*/ 24843 w 27991"/>
                  <a:gd name="connsiteY4" fmla="*/ 15046 h 2379306"/>
                  <a:gd name="connsiteX5" fmla="*/ 24843 w 27991"/>
                  <a:gd name="connsiteY5" fmla="*/ 2366360 h 2379306"/>
                  <a:gd name="connsiteX6" fmla="*/ 15046 w 27991"/>
                  <a:gd name="connsiteY6" fmla="*/ 2376157 h 2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91" h="2379306">
                    <a:moveTo>
                      <a:pt x="15046" y="2376157"/>
                    </a:moveTo>
                    <a:cubicBezTo>
                      <a:pt x="9448" y="2376157"/>
                      <a:pt x="5248" y="2371958"/>
                      <a:pt x="5248" y="2366360"/>
                    </a:cubicBezTo>
                    <a:lnTo>
                      <a:pt x="5248" y="15046"/>
                    </a:lnTo>
                    <a:cubicBezTo>
                      <a:pt x="5248" y="9447"/>
                      <a:pt x="9448" y="5248"/>
                      <a:pt x="15046" y="5248"/>
                    </a:cubicBezTo>
                    <a:cubicBezTo>
                      <a:pt x="20644" y="5248"/>
                      <a:pt x="24843" y="9447"/>
                      <a:pt x="24843" y="15046"/>
                    </a:cubicBezTo>
                    <a:lnTo>
                      <a:pt x="24843" y="2366360"/>
                    </a:lnTo>
                    <a:cubicBezTo>
                      <a:pt x="24843" y="2371958"/>
                      <a:pt x="19944" y="2376157"/>
                      <a:pt x="15046" y="2376157"/>
                    </a:cubicBezTo>
                    <a:close/>
                  </a:path>
                </a:pathLst>
              </a:cu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grpSp>
        <p:grpSp>
          <p:nvGrpSpPr>
            <p:cNvPr id="9" name="Gruppieren 8">
              <a:extLst>
                <a:ext uri="{FF2B5EF4-FFF2-40B4-BE49-F238E27FC236}">
                  <a16:creationId xmlns:a16="http://schemas.microsoft.com/office/drawing/2014/main" id="{4B677C79-B5E3-468A-862B-4F639A0F90BD}"/>
                </a:ext>
              </a:extLst>
            </p:cNvPr>
            <p:cNvGrpSpPr/>
            <p:nvPr/>
          </p:nvGrpSpPr>
          <p:grpSpPr>
            <a:xfrm>
              <a:off x="2056497" y="1858059"/>
              <a:ext cx="1133847" cy="1221245"/>
              <a:chOff x="4060552" y="3423643"/>
              <a:chExt cx="2668082" cy="2559860"/>
            </a:xfrm>
          </p:grpSpPr>
          <p:sp>
            <p:nvSpPr>
              <p:cNvPr id="18" name="Freihandform: Form 17">
                <a:extLst>
                  <a:ext uri="{FF2B5EF4-FFF2-40B4-BE49-F238E27FC236}">
                    <a16:creationId xmlns:a16="http://schemas.microsoft.com/office/drawing/2014/main" id="{5188BC7B-24D1-43DF-8DBE-5ED73430C96B}"/>
                  </a:ext>
                </a:extLst>
              </p:cNvPr>
              <p:cNvSpPr/>
              <p:nvPr/>
            </p:nvSpPr>
            <p:spPr>
              <a:xfrm>
                <a:off x="5242446" y="3423643"/>
                <a:ext cx="188944" cy="1468346"/>
              </a:xfrm>
              <a:custGeom>
                <a:avLst/>
                <a:gdLst>
                  <a:gd name="connsiteX0" fmla="*/ 176075 w 188944"/>
                  <a:gd name="connsiteY0" fmla="*/ 1571468 h 1574540"/>
                  <a:gd name="connsiteX1" fmla="*/ 166278 w 188944"/>
                  <a:gd name="connsiteY1" fmla="*/ 1562371 h 1574540"/>
                  <a:gd name="connsiteX2" fmla="*/ 5325 w 188944"/>
                  <a:gd name="connsiteY2" fmla="*/ 16522 h 1574540"/>
                  <a:gd name="connsiteX3" fmla="*/ 14422 w 188944"/>
                  <a:gd name="connsiteY3" fmla="*/ 5325 h 1574540"/>
                  <a:gd name="connsiteX4" fmla="*/ 25619 w 188944"/>
                  <a:gd name="connsiteY4" fmla="*/ 14422 h 1574540"/>
                  <a:gd name="connsiteX5" fmla="*/ 186572 w 188944"/>
                  <a:gd name="connsiteY5" fmla="*/ 1560271 h 1574540"/>
                  <a:gd name="connsiteX6" fmla="*/ 177474 w 188944"/>
                  <a:gd name="connsiteY6" fmla="*/ 1571468 h 1574540"/>
                  <a:gd name="connsiteX7" fmla="*/ 176075 w 188944"/>
                  <a:gd name="connsiteY7" fmla="*/ 1571468 h 157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944" h="1574540">
                    <a:moveTo>
                      <a:pt x="176075" y="1571468"/>
                    </a:moveTo>
                    <a:cubicBezTo>
                      <a:pt x="171176" y="1571468"/>
                      <a:pt x="166978" y="1567969"/>
                      <a:pt x="166278" y="1562371"/>
                    </a:cubicBezTo>
                    <a:lnTo>
                      <a:pt x="5325" y="16522"/>
                    </a:lnTo>
                    <a:cubicBezTo>
                      <a:pt x="4625" y="10923"/>
                      <a:pt x="8824" y="6025"/>
                      <a:pt x="14422" y="5325"/>
                    </a:cubicBezTo>
                    <a:cubicBezTo>
                      <a:pt x="20020" y="4625"/>
                      <a:pt x="24919" y="8824"/>
                      <a:pt x="25619" y="14422"/>
                    </a:cubicBezTo>
                    <a:lnTo>
                      <a:pt x="186572" y="1560271"/>
                    </a:lnTo>
                    <a:cubicBezTo>
                      <a:pt x="187272" y="1565870"/>
                      <a:pt x="183073" y="1570768"/>
                      <a:pt x="177474" y="1571468"/>
                    </a:cubicBezTo>
                    <a:cubicBezTo>
                      <a:pt x="176775" y="1571468"/>
                      <a:pt x="176775" y="1571468"/>
                      <a:pt x="176075" y="1571468"/>
                    </a:cubicBezTo>
                    <a:close/>
                  </a:path>
                </a:pathLst>
              </a:cu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9" name="Freihandform: Form 18">
                <a:extLst>
                  <a:ext uri="{FF2B5EF4-FFF2-40B4-BE49-F238E27FC236}">
                    <a16:creationId xmlns:a16="http://schemas.microsoft.com/office/drawing/2014/main" id="{5F0EF1E8-D5D0-45BF-98BC-77A77366FB3F}"/>
                  </a:ext>
                </a:extLst>
              </p:cNvPr>
              <p:cNvSpPr/>
              <p:nvPr/>
            </p:nvSpPr>
            <p:spPr>
              <a:xfrm>
                <a:off x="5403447" y="4092169"/>
                <a:ext cx="1325187" cy="797768"/>
              </a:xfrm>
              <a:custGeom>
                <a:avLst/>
                <a:gdLst>
                  <a:gd name="connsiteX0" fmla="*/ 15073 w 1742491"/>
                  <a:gd name="connsiteY0" fmla="*/ 1041673 h 1042695"/>
                  <a:gd name="connsiteX1" fmla="*/ 6675 w 1742491"/>
                  <a:gd name="connsiteY1" fmla="*/ 1036775 h 1042695"/>
                  <a:gd name="connsiteX2" fmla="*/ 10174 w 1742491"/>
                  <a:gd name="connsiteY2" fmla="*/ 1023479 h 1042695"/>
                  <a:gd name="connsiteX3" fmla="*/ 1725374 w 1742491"/>
                  <a:gd name="connsiteY3" fmla="*/ 6675 h 1042695"/>
                  <a:gd name="connsiteX4" fmla="*/ 1738670 w 1742491"/>
                  <a:gd name="connsiteY4" fmla="*/ 10174 h 1042695"/>
                  <a:gd name="connsiteX5" fmla="*/ 1735171 w 1742491"/>
                  <a:gd name="connsiteY5" fmla="*/ 23470 h 1042695"/>
                  <a:gd name="connsiteX6" fmla="*/ 19971 w 1742491"/>
                  <a:gd name="connsiteY6" fmla="*/ 1040274 h 1042695"/>
                  <a:gd name="connsiteX7" fmla="*/ 15073 w 1742491"/>
                  <a:gd name="connsiteY7" fmla="*/ 1041673 h 104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2491" h="1042695">
                    <a:moveTo>
                      <a:pt x="15073" y="1041673"/>
                    </a:moveTo>
                    <a:cubicBezTo>
                      <a:pt x="11574" y="1041673"/>
                      <a:pt x="8075" y="1040274"/>
                      <a:pt x="6675" y="1036775"/>
                    </a:cubicBezTo>
                    <a:cubicBezTo>
                      <a:pt x="3876" y="1031876"/>
                      <a:pt x="5276" y="1026278"/>
                      <a:pt x="10174" y="1023479"/>
                    </a:cubicBezTo>
                    <a:lnTo>
                      <a:pt x="1725374" y="6675"/>
                    </a:lnTo>
                    <a:cubicBezTo>
                      <a:pt x="1730273" y="3876"/>
                      <a:pt x="1735871" y="5276"/>
                      <a:pt x="1738670" y="10174"/>
                    </a:cubicBezTo>
                    <a:cubicBezTo>
                      <a:pt x="1741469" y="15073"/>
                      <a:pt x="1740070" y="20671"/>
                      <a:pt x="1735171" y="23470"/>
                    </a:cubicBezTo>
                    <a:lnTo>
                      <a:pt x="19971" y="1040274"/>
                    </a:lnTo>
                    <a:cubicBezTo>
                      <a:pt x="18572" y="1041673"/>
                      <a:pt x="17172" y="1041673"/>
                      <a:pt x="15073" y="1041673"/>
                    </a:cubicBezTo>
                    <a:close/>
                  </a:path>
                </a:pathLst>
              </a:cu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20" name="Freihandform: Form 19">
                <a:extLst>
                  <a:ext uri="{FF2B5EF4-FFF2-40B4-BE49-F238E27FC236}">
                    <a16:creationId xmlns:a16="http://schemas.microsoft.com/office/drawing/2014/main" id="{DB37AE56-FCA4-472D-81FF-273BBD43FAB4}"/>
                  </a:ext>
                </a:extLst>
              </p:cNvPr>
              <p:cNvSpPr/>
              <p:nvPr/>
            </p:nvSpPr>
            <p:spPr>
              <a:xfrm>
                <a:off x="5403731" y="4863631"/>
                <a:ext cx="890410" cy="975513"/>
              </a:xfrm>
              <a:custGeom>
                <a:avLst/>
                <a:gdLst>
                  <a:gd name="connsiteX0" fmla="*/ 930822 w 944724"/>
                  <a:gd name="connsiteY0" fmla="*/ 1048388 h 1049693"/>
                  <a:gd name="connsiteX1" fmla="*/ 923124 w 944724"/>
                  <a:gd name="connsiteY1" fmla="*/ 1044889 h 1049693"/>
                  <a:gd name="connsiteX2" fmla="*/ 7791 w 944724"/>
                  <a:gd name="connsiteY2" fmla="*/ 21787 h 1049693"/>
                  <a:gd name="connsiteX3" fmla="*/ 8491 w 944724"/>
                  <a:gd name="connsiteY3" fmla="*/ 7791 h 1049693"/>
                  <a:gd name="connsiteX4" fmla="*/ 22487 w 944724"/>
                  <a:gd name="connsiteY4" fmla="*/ 8491 h 1049693"/>
                  <a:gd name="connsiteX5" fmla="*/ 937820 w 944724"/>
                  <a:gd name="connsiteY5" fmla="*/ 1030893 h 1049693"/>
                  <a:gd name="connsiteX6" fmla="*/ 937120 w 944724"/>
                  <a:gd name="connsiteY6" fmla="*/ 1044889 h 1049693"/>
                  <a:gd name="connsiteX7" fmla="*/ 930822 w 944724"/>
                  <a:gd name="connsiteY7" fmla="*/ 1048388 h 104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4724" h="1049693">
                    <a:moveTo>
                      <a:pt x="930822" y="1048388"/>
                    </a:moveTo>
                    <a:cubicBezTo>
                      <a:pt x="928023" y="1048388"/>
                      <a:pt x="925224" y="1046988"/>
                      <a:pt x="923124" y="1044889"/>
                    </a:cubicBezTo>
                    <a:lnTo>
                      <a:pt x="7791" y="21787"/>
                    </a:lnTo>
                    <a:cubicBezTo>
                      <a:pt x="4292" y="17588"/>
                      <a:pt x="4292" y="11290"/>
                      <a:pt x="8491" y="7791"/>
                    </a:cubicBezTo>
                    <a:cubicBezTo>
                      <a:pt x="12690" y="4292"/>
                      <a:pt x="18988" y="4292"/>
                      <a:pt x="22487" y="8491"/>
                    </a:cubicBezTo>
                    <a:lnTo>
                      <a:pt x="937820" y="1030893"/>
                    </a:lnTo>
                    <a:cubicBezTo>
                      <a:pt x="941319" y="1035092"/>
                      <a:pt x="941319" y="1041390"/>
                      <a:pt x="937120" y="1044889"/>
                    </a:cubicBezTo>
                    <a:cubicBezTo>
                      <a:pt x="935021" y="1046988"/>
                      <a:pt x="932922" y="1048388"/>
                      <a:pt x="930822" y="1048388"/>
                    </a:cubicBezTo>
                    <a:close/>
                  </a:path>
                </a:pathLst>
              </a:cu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21" name="Freihandform: Form 20">
                <a:extLst>
                  <a:ext uri="{FF2B5EF4-FFF2-40B4-BE49-F238E27FC236}">
                    <a16:creationId xmlns:a16="http://schemas.microsoft.com/office/drawing/2014/main" id="{232014A8-0206-430D-91FF-22599B4A077F}"/>
                  </a:ext>
                </a:extLst>
              </p:cNvPr>
              <p:cNvSpPr/>
              <p:nvPr/>
            </p:nvSpPr>
            <p:spPr>
              <a:xfrm>
                <a:off x="4796505" y="4863830"/>
                <a:ext cx="636814" cy="1119673"/>
              </a:xfrm>
              <a:custGeom>
                <a:avLst/>
                <a:gdLst>
                  <a:gd name="connsiteX0" fmla="*/ 15290 w 636814"/>
                  <a:gd name="connsiteY0" fmla="*/ 1114670 h 1119673"/>
                  <a:gd name="connsiteX1" fmla="*/ 10392 w 636814"/>
                  <a:gd name="connsiteY1" fmla="*/ 1113270 h 1119673"/>
                  <a:gd name="connsiteX2" fmla="*/ 6193 w 636814"/>
                  <a:gd name="connsiteY2" fmla="*/ 1099974 h 1119673"/>
                  <a:gd name="connsiteX3" fmla="*/ 613616 w 636814"/>
                  <a:gd name="connsiteY3" fmla="*/ 10392 h 1119673"/>
                  <a:gd name="connsiteX4" fmla="*/ 626912 w 636814"/>
                  <a:gd name="connsiteY4" fmla="*/ 6193 h 1119673"/>
                  <a:gd name="connsiteX5" fmla="*/ 631111 w 636814"/>
                  <a:gd name="connsiteY5" fmla="*/ 19489 h 1119673"/>
                  <a:gd name="connsiteX6" fmla="*/ 23688 w 636814"/>
                  <a:gd name="connsiteY6" fmla="*/ 1109072 h 1119673"/>
                  <a:gd name="connsiteX7" fmla="*/ 15290 w 636814"/>
                  <a:gd name="connsiteY7" fmla="*/ 1114670 h 111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6814" h="1119673">
                    <a:moveTo>
                      <a:pt x="15290" y="1114670"/>
                    </a:moveTo>
                    <a:cubicBezTo>
                      <a:pt x="13891" y="1114670"/>
                      <a:pt x="11791" y="1113970"/>
                      <a:pt x="10392" y="1113270"/>
                    </a:cubicBezTo>
                    <a:cubicBezTo>
                      <a:pt x="5493" y="1110471"/>
                      <a:pt x="4094" y="1104873"/>
                      <a:pt x="6193" y="1099974"/>
                    </a:cubicBezTo>
                    <a:lnTo>
                      <a:pt x="613616" y="10392"/>
                    </a:lnTo>
                    <a:cubicBezTo>
                      <a:pt x="616415" y="5493"/>
                      <a:pt x="622714" y="4094"/>
                      <a:pt x="626912" y="6193"/>
                    </a:cubicBezTo>
                    <a:cubicBezTo>
                      <a:pt x="631811" y="8992"/>
                      <a:pt x="633211" y="14591"/>
                      <a:pt x="631111" y="19489"/>
                    </a:cubicBezTo>
                    <a:lnTo>
                      <a:pt x="23688" y="1109072"/>
                    </a:lnTo>
                    <a:cubicBezTo>
                      <a:pt x="22288" y="1112571"/>
                      <a:pt x="18789" y="1114670"/>
                      <a:pt x="15290" y="1114670"/>
                    </a:cubicBezTo>
                    <a:close/>
                  </a:path>
                </a:pathLst>
              </a:cu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22" name="Freihandform: Form 21">
                <a:extLst>
                  <a:ext uri="{FF2B5EF4-FFF2-40B4-BE49-F238E27FC236}">
                    <a16:creationId xmlns:a16="http://schemas.microsoft.com/office/drawing/2014/main" id="{67700600-FD46-4815-9398-DD5516FD0BF7}"/>
                  </a:ext>
                </a:extLst>
              </p:cNvPr>
              <p:cNvSpPr/>
              <p:nvPr/>
            </p:nvSpPr>
            <p:spPr>
              <a:xfrm>
                <a:off x="4060552" y="4275660"/>
                <a:ext cx="1373302" cy="616694"/>
              </a:xfrm>
              <a:custGeom>
                <a:avLst/>
                <a:gdLst>
                  <a:gd name="connsiteX0" fmla="*/ 1629187 w 1644520"/>
                  <a:gd name="connsiteY0" fmla="*/ 717353 h 720789"/>
                  <a:gd name="connsiteX1" fmla="*/ 1624989 w 1644520"/>
                  <a:gd name="connsiteY1" fmla="*/ 716653 h 720789"/>
                  <a:gd name="connsiteX2" fmla="*/ 11259 w 1644520"/>
                  <a:gd name="connsiteY2" fmla="*/ 24555 h 720789"/>
                  <a:gd name="connsiteX3" fmla="*/ 6361 w 1644520"/>
                  <a:gd name="connsiteY3" fmla="*/ 11259 h 720789"/>
                  <a:gd name="connsiteX4" fmla="*/ 19656 w 1644520"/>
                  <a:gd name="connsiteY4" fmla="*/ 6361 h 720789"/>
                  <a:gd name="connsiteX5" fmla="*/ 1633386 w 1644520"/>
                  <a:gd name="connsiteY5" fmla="*/ 698459 h 720789"/>
                  <a:gd name="connsiteX6" fmla="*/ 1638284 w 1644520"/>
                  <a:gd name="connsiteY6" fmla="*/ 711755 h 720789"/>
                  <a:gd name="connsiteX7" fmla="*/ 1629187 w 1644520"/>
                  <a:gd name="connsiteY7" fmla="*/ 717353 h 72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4520" h="720789">
                    <a:moveTo>
                      <a:pt x="1629187" y="717353"/>
                    </a:moveTo>
                    <a:cubicBezTo>
                      <a:pt x="1627787" y="717353"/>
                      <a:pt x="1626388" y="717353"/>
                      <a:pt x="1624989" y="716653"/>
                    </a:cubicBezTo>
                    <a:lnTo>
                      <a:pt x="11259" y="24555"/>
                    </a:lnTo>
                    <a:cubicBezTo>
                      <a:pt x="6361" y="22456"/>
                      <a:pt x="3561" y="16857"/>
                      <a:pt x="6361" y="11259"/>
                    </a:cubicBezTo>
                    <a:cubicBezTo>
                      <a:pt x="8460" y="6361"/>
                      <a:pt x="14758" y="3561"/>
                      <a:pt x="19656" y="6361"/>
                    </a:cubicBezTo>
                    <a:lnTo>
                      <a:pt x="1633386" y="698459"/>
                    </a:lnTo>
                    <a:cubicBezTo>
                      <a:pt x="1638284" y="700558"/>
                      <a:pt x="1641084" y="706156"/>
                      <a:pt x="1638284" y="711755"/>
                    </a:cubicBezTo>
                    <a:cubicBezTo>
                      <a:pt x="1636885" y="715254"/>
                      <a:pt x="1633386" y="717353"/>
                      <a:pt x="1629187" y="717353"/>
                    </a:cubicBezTo>
                    <a:close/>
                  </a:path>
                </a:pathLst>
              </a:cu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23" name="Freihandform: Form 22">
                <a:extLst>
                  <a:ext uri="{FF2B5EF4-FFF2-40B4-BE49-F238E27FC236}">
                    <a16:creationId xmlns:a16="http://schemas.microsoft.com/office/drawing/2014/main" id="{4EBC8E30-66FF-473C-A9DD-EEF7F1CD4618}"/>
                  </a:ext>
                </a:extLst>
              </p:cNvPr>
              <p:cNvSpPr/>
              <p:nvPr/>
            </p:nvSpPr>
            <p:spPr>
              <a:xfrm>
                <a:off x="4171834" y="3918651"/>
                <a:ext cx="1210647" cy="783771"/>
              </a:xfrm>
              <a:custGeom>
                <a:avLst/>
                <a:gdLst>
                  <a:gd name="connsiteX0" fmla="*/ 1207498 w 1210646"/>
                  <a:gd name="connsiteY0" fmla="*/ 581880 h 783771"/>
                  <a:gd name="connsiteX1" fmla="*/ 1147315 w 1210646"/>
                  <a:gd name="connsiteY1" fmla="*/ 5248 h 783771"/>
                  <a:gd name="connsiteX2" fmla="*/ 5248 w 1210646"/>
                  <a:gd name="connsiteY2" fmla="*/ 428625 h 783771"/>
                  <a:gd name="connsiteX3" fmla="*/ 5248 w 1210646"/>
                  <a:gd name="connsiteY3" fmla="*/ 428625 h 783771"/>
                  <a:gd name="connsiteX4" fmla="*/ 822610 w 1210646"/>
                  <a:gd name="connsiteY4" fmla="*/ 778523 h 783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46" h="783771">
                    <a:moveTo>
                      <a:pt x="1207498" y="581880"/>
                    </a:moveTo>
                    <a:lnTo>
                      <a:pt x="1147315" y="5248"/>
                    </a:lnTo>
                    <a:lnTo>
                      <a:pt x="5248" y="428625"/>
                    </a:lnTo>
                    <a:lnTo>
                      <a:pt x="5248" y="428625"/>
                    </a:lnTo>
                    <a:lnTo>
                      <a:pt x="822610" y="778523"/>
                    </a:lnTo>
                    <a:close/>
                  </a:path>
                </a:pathLst>
              </a:custGeom>
              <a:solidFill>
                <a:srgbClr val="8797A3"/>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24" name="Freihandform: Form 23">
                <a:extLst>
                  <a:ext uri="{FF2B5EF4-FFF2-40B4-BE49-F238E27FC236}">
                    <a16:creationId xmlns:a16="http://schemas.microsoft.com/office/drawing/2014/main" id="{0499194E-A2ED-427E-B846-476C7B7105D4}"/>
                  </a:ext>
                </a:extLst>
              </p:cNvPr>
              <p:cNvSpPr/>
              <p:nvPr/>
            </p:nvSpPr>
            <p:spPr>
              <a:xfrm>
                <a:off x="4162036" y="3908790"/>
                <a:ext cx="1231641" cy="797767"/>
              </a:xfrm>
              <a:custGeom>
                <a:avLst/>
                <a:gdLst>
                  <a:gd name="connsiteX0" fmla="*/ 832407 w 1231640"/>
                  <a:gd name="connsiteY0" fmla="*/ 798180 h 797767"/>
                  <a:gd name="connsiteX1" fmla="*/ 828208 w 1231640"/>
                  <a:gd name="connsiteY1" fmla="*/ 797481 h 797767"/>
                  <a:gd name="connsiteX2" fmla="*/ 11547 w 1231640"/>
                  <a:gd name="connsiteY2" fmla="*/ 447583 h 797767"/>
                  <a:gd name="connsiteX3" fmla="*/ 5248 w 1231640"/>
                  <a:gd name="connsiteY3" fmla="*/ 438485 h 797767"/>
                  <a:gd name="connsiteX4" fmla="*/ 11547 w 1231640"/>
                  <a:gd name="connsiteY4" fmla="*/ 429388 h 797767"/>
                  <a:gd name="connsiteX5" fmla="*/ 1153613 w 1231640"/>
                  <a:gd name="connsiteY5" fmla="*/ 6011 h 797767"/>
                  <a:gd name="connsiteX6" fmla="*/ 1162011 w 1231640"/>
                  <a:gd name="connsiteY6" fmla="*/ 6711 h 797767"/>
                  <a:gd name="connsiteX7" fmla="*/ 1166910 w 1231640"/>
                  <a:gd name="connsiteY7" fmla="*/ 14409 h 797767"/>
                  <a:gd name="connsiteX8" fmla="*/ 1227092 w 1231640"/>
                  <a:gd name="connsiteY8" fmla="*/ 591041 h 797767"/>
                  <a:gd name="connsiteX9" fmla="*/ 1221494 w 1231640"/>
                  <a:gd name="connsiteY9" fmla="*/ 600838 h 797767"/>
                  <a:gd name="connsiteX10" fmla="*/ 836606 w 1231640"/>
                  <a:gd name="connsiteY10" fmla="*/ 797481 h 797767"/>
                  <a:gd name="connsiteX11" fmla="*/ 832407 w 1231640"/>
                  <a:gd name="connsiteY11" fmla="*/ 798180 h 797767"/>
                  <a:gd name="connsiteX12" fmla="*/ 42338 w 1231640"/>
                  <a:gd name="connsiteY12" fmla="*/ 439185 h 797767"/>
                  <a:gd name="connsiteX13" fmla="*/ 831707 w 1231640"/>
                  <a:gd name="connsiteY13" fmla="*/ 777886 h 797767"/>
                  <a:gd name="connsiteX14" fmla="*/ 1206798 w 1231640"/>
                  <a:gd name="connsiteY14" fmla="*/ 586142 h 797767"/>
                  <a:gd name="connsiteX15" fmla="*/ 1148715 w 1231640"/>
                  <a:gd name="connsiteY15" fmla="*/ 29105 h 797767"/>
                  <a:gd name="connsiteX16" fmla="*/ 42338 w 1231640"/>
                  <a:gd name="connsiteY16" fmla="*/ 439185 h 79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1640" h="797767">
                    <a:moveTo>
                      <a:pt x="832407" y="798180"/>
                    </a:moveTo>
                    <a:cubicBezTo>
                      <a:pt x="831008" y="798180"/>
                      <a:pt x="829608" y="798180"/>
                      <a:pt x="828208" y="797481"/>
                    </a:cubicBezTo>
                    <a:lnTo>
                      <a:pt x="11547" y="447583"/>
                    </a:lnTo>
                    <a:cubicBezTo>
                      <a:pt x="8048" y="446183"/>
                      <a:pt x="5248" y="441984"/>
                      <a:pt x="5248" y="438485"/>
                    </a:cubicBezTo>
                    <a:cubicBezTo>
                      <a:pt x="5248" y="434286"/>
                      <a:pt x="8048" y="430787"/>
                      <a:pt x="11547" y="429388"/>
                    </a:cubicBezTo>
                    <a:lnTo>
                      <a:pt x="1153613" y="6011"/>
                    </a:lnTo>
                    <a:cubicBezTo>
                      <a:pt x="1156413" y="4612"/>
                      <a:pt x="1159912" y="5311"/>
                      <a:pt x="1162011" y="6711"/>
                    </a:cubicBezTo>
                    <a:cubicBezTo>
                      <a:pt x="1164810" y="8111"/>
                      <a:pt x="1166210" y="10910"/>
                      <a:pt x="1166910" y="14409"/>
                    </a:cubicBezTo>
                    <a:lnTo>
                      <a:pt x="1227092" y="591041"/>
                    </a:lnTo>
                    <a:cubicBezTo>
                      <a:pt x="1227792" y="595239"/>
                      <a:pt x="1225693" y="598738"/>
                      <a:pt x="1221494" y="600838"/>
                    </a:cubicBezTo>
                    <a:lnTo>
                      <a:pt x="836606" y="797481"/>
                    </a:lnTo>
                    <a:cubicBezTo>
                      <a:pt x="835206" y="798180"/>
                      <a:pt x="833807" y="798180"/>
                      <a:pt x="832407" y="798180"/>
                    </a:cubicBezTo>
                    <a:close/>
                    <a:moveTo>
                      <a:pt x="42338" y="439185"/>
                    </a:moveTo>
                    <a:lnTo>
                      <a:pt x="831707" y="777886"/>
                    </a:lnTo>
                    <a:lnTo>
                      <a:pt x="1206798" y="586142"/>
                    </a:lnTo>
                    <a:lnTo>
                      <a:pt x="1148715" y="29105"/>
                    </a:lnTo>
                    <a:lnTo>
                      <a:pt x="42338" y="439185"/>
                    </a:lnTo>
                    <a:close/>
                  </a:path>
                </a:pathLst>
              </a:cu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25" name="Freihandform: Form 24">
                <a:extLst>
                  <a:ext uri="{FF2B5EF4-FFF2-40B4-BE49-F238E27FC236}">
                    <a16:creationId xmlns:a16="http://schemas.microsoft.com/office/drawing/2014/main" id="{D7228589-A211-4672-8292-6DA21054603C}"/>
                  </a:ext>
                </a:extLst>
              </p:cNvPr>
              <p:cNvSpPr/>
              <p:nvPr/>
            </p:nvSpPr>
            <p:spPr>
              <a:xfrm>
                <a:off x="5313900" y="3918651"/>
                <a:ext cx="1273629" cy="720790"/>
              </a:xfrm>
              <a:custGeom>
                <a:avLst/>
                <a:gdLst>
                  <a:gd name="connsiteX0" fmla="*/ 65431 w 1273628"/>
                  <a:gd name="connsiteY0" fmla="*/ 581880 h 720789"/>
                  <a:gd name="connsiteX1" fmla="*/ 518199 w 1273628"/>
                  <a:gd name="connsiteY1" fmla="*/ 715541 h 720789"/>
                  <a:gd name="connsiteX2" fmla="*/ 518199 w 1273628"/>
                  <a:gd name="connsiteY2" fmla="*/ 715541 h 720789"/>
                  <a:gd name="connsiteX3" fmla="*/ 1271879 w 1273628"/>
                  <a:gd name="connsiteY3" fmla="*/ 268372 h 720789"/>
                  <a:gd name="connsiteX4" fmla="*/ 5248 w 1273628"/>
                  <a:gd name="connsiteY4" fmla="*/ 5248 h 720789"/>
                  <a:gd name="connsiteX5" fmla="*/ 65431 w 1273628"/>
                  <a:gd name="connsiteY5" fmla="*/ 581880 h 72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628" h="720789">
                    <a:moveTo>
                      <a:pt x="65431" y="581880"/>
                    </a:moveTo>
                    <a:lnTo>
                      <a:pt x="518199" y="715541"/>
                    </a:lnTo>
                    <a:lnTo>
                      <a:pt x="518199" y="715541"/>
                    </a:lnTo>
                    <a:lnTo>
                      <a:pt x="1271879" y="268372"/>
                    </a:lnTo>
                    <a:lnTo>
                      <a:pt x="5248" y="5248"/>
                    </a:lnTo>
                    <a:lnTo>
                      <a:pt x="65431" y="581880"/>
                    </a:lnTo>
                    <a:close/>
                  </a:path>
                </a:pathLst>
              </a:custGeom>
              <a:solidFill>
                <a:srgbClr val="91083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26" name="Freihandform: Form 25">
                <a:extLst>
                  <a:ext uri="{FF2B5EF4-FFF2-40B4-BE49-F238E27FC236}">
                    <a16:creationId xmlns:a16="http://schemas.microsoft.com/office/drawing/2014/main" id="{AB0B5190-9094-43E3-A9ED-2455917AFA22}"/>
                  </a:ext>
                </a:extLst>
              </p:cNvPr>
              <p:cNvSpPr/>
              <p:nvPr/>
            </p:nvSpPr>
            <p:spPr>
              <a:xfrm>
                <a:off x="5304103" y="3908591"/>
                <a:ext cx="1294622" cy="734786"/>
              </a:xfrm>
              <a:custGeom>
                <a:avLst/>
                <a:gdLst>
                  <a:gd name="connsiteX0" fmla="*/ 527996 w 1294622"/>
                  <a:gd name="connsiteY0" fmla="*/ 735398 h 734785"/>
                  <a:gd name="connsiteX1" fmla="*/ 525197 w 1294622"/>
                  <a:gd name="connsiteY1" fmla="*/ 734698 h 734785"/>
                  <a:gd name="connsiteX2" fmla="*/ 72429 w 1294622"/>
                  <a:gd name="connsiteY2" fmla="*/ 601037 h 734785"/>
                  <a:gd name="connsiteX3" fmla="*/ 65431 w 1294622"/>
                  <a:gd name="connsiteY3" fmla="*/ 592640 h 734785"/>
                  <a:gd name="connsiteX4" fmla="*/ 5248 w 1294622"/>
                  <a:gd name="connsiteY4" fmla="*/ 16008 h 734785"/>
                  <a:gd name="connsiteX5" fmla="*/ 8747 w 1294622"/>
                  <a:gd name="connsiteY5" fmla="*/ 7610 h 734785"/>
                  <a:gd name="connsiteX6" fmla="*/ 17145 w 1294622"/>
                  <a:gd name="connsiteY6" fmla="*/ 5511 h 734785"/>
                  <a:gd name="connsiteX7" fmla="*/ 1283776 w 1294622"/>
                  <a:gd name="connsiteY7" fmla="*/ 268634 h 734785"/>
                  <a:gd name="connsiteX8" fmla="*/ 1291473 w 1294622"/>
                  <a:gd name="connsiteY8" fmla="*/ 277032 h 734785"/>
                  <a:gd name="connsiteX9" fmla="*/ 1286575 w 1294622"/>
                  <a:gd name="connsiteY9" fmla="*/ 287529 h 734785"/>
                  <a:gd name="connsiteX10" fmla="*/ 532894 w 1294622"/>
                  <a:gd name="connsiteY10" fmla="*/ 733999 h 734785"/>
                  <a:gd name="connsiteX11" fmla="*/ 527996 w 1294622"/>
                  <a:gd name="connsiteY11" fmla="*/ 735398 h 734785"/>
                  <a:gd name="connsiteX12" fmla="*/ 84325 w 1294622"/>
                  <a:gd name="connsiteY12" fmla="*/ 584242 h 734785"/>
                  <a:gd name="connsiteX13" fmla="*/ 526596 w 1294622"/>
                  <a:gd name="connsiteY13" fmla="*/ 715104 h 734785"/>
                  <a:gd name="connsiteX14" fmla="*/ 1254384 w 1294622"/>
                  <a:gd name="connsiteY14" fmla="*/ 284030 h 734785"/>
                  <a:gd name="connsiteX15" fmla="*/ 26242 w 1294622"/>
                  <a:gd name="connsiteY15" fmla="*/ 27904 h 734785"/>
                  <a:gd name="connsiteX16" fmla="*/ 84325 w 1294622"/>
                  <a:gd name="connsiteY16" fmla="*/ 584242 h 73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4622" h="734785">
                    <a:moveTo>
                      <a:pt x="527996" y="735398"/>
                    </a:moveTo>
                    <a:cubicBezTo>
                      <a:pt x="527296" y="735398"/>
                      <a:pt x="525896" y="735398"/>
                      <a:pt x="525197" y="734698"/>
                    </a:cubicBezTo>
                    <a:lnTo>
                      <a:pt x="72429" y="601037"/>
                    </a:lnTo>
                    <a:cubicBezTo>
                      <a:pt x="68230" y="599638"/>
                      <a:pt x="65431" y="596838"/>
                      <a:pt x="65431" y="592640"/>
                    </a:cubicBezTo>
                    <a:lnTo>
                      <a:pt x="5248" y="16008"/>
                    </a:lnTo>
                    <a:cubicBezTo>
                      <a:pt x="5248" y="12509"/>
                      <a:pt x="5948" y="9710"/>
                      <a:pt x="8747" y="7610"/>
                    </a:cubicBezTo>
                    <a:cubicBezTo>
                      <a:pt x="10847" y="5511"/>
                      <a:pt x="14346" y="4811"/>
                      <a:pt x="17145" y="5511"/>
                    </a:cubicBezTo>
                    <a:lnTo>
                      <a:pt x="1283776" y="268634"/>
                    </a:lnTo>
                    <a:cubicBezTo>
                      <a:pt x="1287974" y="269334"/>
                      <a:pt x="1290774" y="272833"/>
                      <a:pt x="1291473" y="277032"/>
                    </a:cubicBezTo>
                    <a:cubicBezTo>
                      <a:pt x="1292173" y="281231"/>
                      <a:pt x="1290074" y="285429"/>
                      <a:pt x="1286575" y="287529"/>
                    </a:cubicBezTo>
                    <a:lnTo>
                      <a:pt x="532894" y="733999"/>
                    </a:lnTo>
                    <a:cubicBezTo>
                      <a:pt x="531495" y="734698"/>
                      <a:pt x="530095" y="735398"/>
                      <a:pt x="527996" y="735398"/>
                    </a:cubicBezTo>
                    <a:close/>
                    <a:moveTo>
                      <a:pt x="84325" y="584242"/>
                    </a:moveTo>
                    <a:lnTo>
                      <a:pt x="526596" y="715104"/>
                    </a:lnTo>
                    <a:lnTo>
                      <a:pt x="1254384" y="284030"/>
                    </a:lnTo>
                    <a:lnTo>
                      <a:pt x="26242" y="27904"/>
                    </a:lnTo>
                    <a:lnTo>
                      <a:pt x="84325" y="584242"/>
                    </a:lnTo>
                    <a:close/>
                  </a:path>
                </a:pathLst>
              </a:cu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27" name="Freihandform: Form 26">
                <a:extLst>
                  <a:ext uri="{FF2B5EF4-FFF2-40B4-BE49-F238E27FC236}">
                    <a16:creationId xmlns:a16="http://schemas.microsoft.com/office/drawing/2014/main" id="{1F310B97-7945-4E28-832D-E606285FC316}"/>
                  </a:ext>
                </a:extLst>
              </p:cNvPr>
              <p:cNvSpPr/>
              <p:nvPr/>
            </p:nvSpPr>
            <p:spPr>
              <a:xfrm>
                <a:off x="4983597" y="5234967"/>
                <a:ext cx="1105678" cy="419878"/>
              </a:xfrm>
              <a:custGeom>
                <a:avLst/>
                <a:gdLst>
                  <a:gd name="connsiteX0" fmla="*/ 758229 w 1105677"/>
                  <a:gd name="connsiteY0" fmla="*/ 5248 h 419877"/>
                  <a:gd name="connsiteX1" fmla="*/ 220085 w 1105677"/>
                  <a:gd name="connsiteY1" fmla="*/ 29741 h 419877"/>
                  <a:gd name="connsiteX2" fmla="*/ 220085 w 1105677"/>
                  <a:gd name="connsiteY2" fmla="*/ 29741 h 419877"/>
                  <a:gd name="connsiteX3" fmla="*/ 5248 w 1105677"/>
                  <a:gd name="connsiteY3" fmla="*/ 416029 h 419877"/>
                  <a:gd name="connsiteX4" fmla="*/ 1103928 w 1105677"/>
                  <a:gd name="connsiteY4" fmla="*/ 390836 h 419877"/>
                  <a:gd name="connsiteX5" fmla="*/ 758229 w 1105677"/>
                  <a:gd name="connsiteY5" fmla="*/ 5248 h 41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5677" h="419877">
                    <a:moveTo>
                      <a:pt x="758229" y="5248"/>
                    </a:moveTo>
                    <a:lnTo>
                      <a:pt x="220085" y="29741"/>
                    </a:lnTo>
                    <a:lnTo>
                      <a:pt x="220085" y="29741"/>
                    </a:lnTo>
                    <a:lnTo>
                      <a:pt x="5248" y="416029"/>
                    </a:lnTo>
                    <a:lnTo>
                      <a:pt x="1103928" y="390836"/>
                    </a:lnTo>
                    <a:lnTo>
                      <a:pt x="758229" y="5248"/>
                    </a:lnTo>
                    <a:close/>
                  </a:path>
                </a:pathLst>
              </a:custGeom>
              <a:solidFill>
                <a:srgbClr val="14316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28" name="Freihandform: Form 27">
                <a:extLst>
                  <a:ext uri="{FF2B5EF4-FFF2-40B4-BE49-F238E27FC236}">
                    <a16:creationId xmlns:a16="http://schemas.microsoft.com/office/drawing/2014/main" id="{C5630749-BC61-4114-AC26-33150CDD8BF7}"/>
                  </a:ext>
                </a:extLst>
              </p:cNvPr>
              <p:cNvSpPr/>
              <p:nvPr/>
            </p:nvSpPr>
            <p:spPr>
              <a:xfrm>
                <a:off x="4973625" y="5225170"/>
                <a:ext cx="1126671" cy="440871"/>
              </a:xfrm>
              <a:custGeom>
                <a:avLst/>
                <a:gdLst>
                  <a:gd name="connsiteX0" fmla="*/ 15221 w 1126671"/>
                  <a:gd name="connsiteY0" fmla="*/ 435623 h 440871"/>
                  <a:gd name="connsiteX1" fmla="*/ 6823 w 1126671"/>
                  <a:gd name="connsiteY1" fmla="*/ 430724 h 440871"/>
                  <a:gd name="connsiteX2" fmla="*/ 6823 w 1126671"/>
                  <a:gd name="connsiteY2" fmla="*/ 420927 h 440871"/>
                  <a:gd name="connsiteX3" fmla="*/ 221660 w 1126671"/>
                  <a:gd name="connsiteY3" fmla="*/ 35340 h 440871"/>
                  <a:gd name="connsiteX4" fmla="*/ 230058 w 1126671"/>
                  <a:gd name="connsiteY4" fmla="*/ 30441 h 440871"/>
                  <a:gd name="connsiteX5" fmla="*/ 768201 w 1126671"/>
                  <a:gd name="connsiteY5" fmla="*/ 5248 h 440871"/>
                  <a:gd name="connsiteX6" fmla="*/ 775898 w 1126671"/>
                  <a:gd name="connsiteY6" fmla="*/ 8747 h 440871"/>
                  <a:gd name="connsiteX7" fmla="*/ 1121598 w 1126671"/>
                  <a:gd name="connsiteY7" fmla="*/ 395034 h 440871"/>
                  <a:gd name="connsiteX8" fmla="*/ 1122998 w 1126671"/>
                  <a:gd name="connsiteY8" fmla="*/ 405531 h 440871"/>
                  <a:gd name="connsiteX9" fmla="*/ 1113900 w 1126671"/>
                  <a:gd name="connsiteY9" fmla="*/ 411830 h 440871"/>
                  <a:gd name="connsiteX10" fmla="*/ 15221 w 1126671"/>
                  <a:gd name="connsiteY10" fmla="*/ 435623 h 440871"/>
                  <a:gd name="connsiteX11" fmla="*/ 15221 w 1126671"/>
                  <a:gd name="connsiteY11" fmla="*/ 435623 h 440871"/>
                  <a:gd name="connsiteX12" fmla="*/ 236356 w 1126671"/>
                  <a:gd name="connsiteY12" fmla="*/ 49336 h 440871"/>
                  <a:gd name="connsiteX13" fmla="*/ 32715 w 1126671"/>
                  <a:gd name="connsiteY13" fmla="*/ 415329 h 440871"/>
                  <a:gd name="connsiteX14" fmla="*/ 1092206 w 1126671"/>
                  <a:gd name="connsiteY14" fmla="*/ 391535 h 440871"/>
                  <a:gd name="connsiteX15" fmla="*/ 764002 w 1126671"/>
                  <a:gd name="connsiteY15" fmla="*/ 24843 h 440871"/>
                  <a:gd name="connsiteX16" fmla="*/ 236356 w 1126671"/>
                  <a:gd name="connsiteY16" fmla="*/ 49336 h 4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26671" h="440871">
                    <a:moveTo>
                      <a:pt x="15221" y="435623"/>
                    </a:moveTo>
                    <a:cubicBezTo>
                      <a:pt x="11722" y="435623"/>
                      <a:pt x="8223" y="433523"/>
                      <a:pt x="6823" y="430724"/>
                    </a:cubicBezTo>
                    <a:cubicBezTo>
                      <a:pt x="4724" y="427925"/>
                      <a:pt x="4724" y="423726"/>
                      <a:pt x="6823" y="420927"/>
                    </a:cubicBezTo>
                    <a:lnTo>
                      <a:pt x="221660" y="35340"/>
                    </a:lnTo>
                    <a:cubicBezTo>
                      <a:pt x="223060" y="32540"/>
                      <a:pt x="226559" y="30441"/>
                      <a:pt x="230058" y="30441"/>
                    </a:cubicBezTo>
                    <a:lnTo>
                      <a:pt x="768201" y="5248"/>
                    </a:lnTo>
                    <a:cubicBezTo>
                      <a:pt x="771000" y="5248"/>
                      <a:pt x="773799" y="6648"/>
                      <a:pt x="775898" y="8747"/>
                    </a:cubicBezTo>
                    <a:lnTo>
                      <a:pt x="1121598" y="395034"/>
                    </a:lnTo>
                    <a:cubicBezTo>
                      <a:pt x="1124397" y="397834"/>
                      <a:pt x="1125097" y="402032"/>
                      <a:pt x="1122998" y="405531"/>
                    </a:cubicBezTo>
                    <a:cubicBezTo>
                      <a:pt x="1121598" y="409030"/>
                      <a:pt x="1118099" y="411130"/>
                      <a:pt x="1113900" y="411830"/>
                    </a:cubicBezTo>
                    <a:lnTo>
                      <a:pt x="15221" y="435623"/>
                    </a:lnTo>
                    <a:cubicBezTo>
                      <a:pt x="15221" y="435623"/>
                      <a:pt x="15221" y="435623"/>
                      <a:pt x="15221" y="435623"/>
                    </a:cubicBezTo>
                    <a:close/>
                    <a:moveTo>
                      <a:pt x="236356" y="49336"/>
                    </a:moveTo>
                    <a:lnTo>
                      <a:pt x="32715" y="415329"/>
                    </a:lnTo>
                    <a:lnTo>
                      <a:pt x="1092206" y="391535"/>
                    </a:lnTo>
                    <a:lnTo>
                      <a:pt x="764002" y="24843"/>
                    </a:lnTo>
                    <a:lnTo>
                      <a:pt x="236356" y="49336"/>
                    </a:lnTo>
                    <a:close/>
                  </a:path>
                </a:pathLst>
              </a:cu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29" name="Freihandform: Form 28">
                <a:extLst>
                  <a:ext uri="{FF2B5EF4-FFF2-40B4-BE49-F238E27FC236}">
                    <a16:creationId xmlns:a16="http://schemas.microsoft.com/office/drawing/2014/main" id="{A26F806C-A862-4FC3-B43D-C7E57C4FAA8B}"/>
                  </a:ext>
                </a:extLst>
              </p:cNvPr>
              <p:cNvSpPr/>
              <p:nvPr/>
            </p:nvSpPr>
            <p:spPr>
              <a:xfrm>
                <a:off x="5736578" y="4181773"/>
                <a:ext cx="853751" cy="1448578"/>
              </a:xfrm>
              <a:custGeom>
                <a:avLst/>
                <a:gdLst>
                  <a:gd name="connsiteX0" fmla="*/ 95522 w 853751"/>
                  <a:gd name="connsiteY0" fmla="*/ 452418 h 1448577"/>
                  <a:gd name="connsiteX1" fmla="*/ 5248 w 853751"/>
                  <a:gd name="connsiteY1" fmla="*/ 1058441 h 1448577"/>
                  <a:gd name="connsiteX2" fmla="*/ 350948 w 853751"/>
                  <a:gd name="connsiteY2" fmla="*/ 1444029 h 1448577"/>
                  <a:gd name="connsiteX3" fmla="*/ 849202 w 853751"/>
                  <a:gd name="connsiteY3" fmla="*/ 5248 h 1448577"/>
                </a:gdLst>
                <a:ahLst/>
                <a:cxnLst>
                  <a:cxn ang="0">
                    <a:pos x="connsiteX0" y="connsiteY0"/>
                  </a:cxn>
                  <a:cxn ang="0">
                    <a:pos x="connsiteX1" y="connsiteY1"/>
                  </a:cxn>
                  <a:cxn ang="0">
                    <a:pos x="connsiteX2" y="connsiteY2"/>
                  </a:cxn>
                  <a:cxn ang="0">
                    <a:pos x="connsiteX3" y="connsiteY3"/>
                  </a:cxn>
                </a:cxnLst>
                <a:rect l="l" t="t" r="r" b="b"/>
                <a:pathLst>
                  <a:path w="853751" h="1448577">
                    <a:moveTo>
                      <a:pt x="95522" y="452418"/>
                    </a:moveTo>
                    <a:lnTo>
                      <a:pt x="5248" y="1058441"/>
                    </a:lnTo>
                    <a:lnTo>
                      <a:pt x="350948" y="1444029"/>
                    </a:lnTo>
                    <a:lnTo>
                      <a:pt x="849202" y="5248"/>
                    </a:lnTo>
                    <a:close/>
                  </a:path>
                </a:pathLst>
              </a:custGeom>
              <a:solidFill>
                <a:srgbClr val="E77C12">
                  <a:lumMod val="60000"/>
                  <a:lumOff val="4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E5E5D"/>
                  </a:solidFill>
                  <a:effectLst/>
                  <a:uLnTx/>
                  <a:uFillTx/>
                  <a:latin typeface="Trebuchet MS" panose="020B0603020202020204"/>
                </a:endParaRPr>
              </a:p>
            </p:txBody>
          </p:sp>
          <p:sp>
            <p:nvSpPr>
              <p:cNvPr id="30" name="Freihandform: Form 29">
                <a:extLst>
                  <a:ext uri="{FF2B5EF4-FFF2-40B4-BE49-F238E27FC236}">
                    <a16:creationId xmlns:a16="http://schemas.microsoft.com/office/drawing/2014/main" id="{62F7E96C-C051-4537-B019-64D1E769F0CB}"/>
                  </a:ext>
                </a:extLst>
              </p:cNvPr>
              <p:cNvSpPr/>
              <p:nvPr/>
            </p:nvSpPr>
            <p:spPr>
              <a:xfrm>
                <a:off x="5726517" y="4171880"/>
                <a:ext cx="867747" cy="1469571"/>
              </a:xfrm>
              <a:custGeom>
                <a:avLst/>
                <a:gdLst>
                  <a:gd name="connsiteX0" fmla="*/ 361008 w 867746"/>
                  <a:gd name="connsiteY0" fmla="*/ 1464420 h 1469571"/>
                  <a:gd name="connsiteX1" fmla="*/ 353309 w 867746"/>
                  <a:gd name="connsiteY1" fmla="*/ 1460921 h 1469571"/>
                  <a:gd name="connsiteX2" fmla="*/ 7611 w 867746"/>
                  <a:gd name="connsiteY2" fmla="*/ 1074634 h 1469571"/>
                  <a:gd name="connsiteX3" fmla="*/ 5511 w 867746"/>
                  <a:gd name="connsiteY3" fmla="*/ 1066236 h 1469571"/>
                  <a:gd name="connsiteX4" fmla="*/ 95785 w 867746"/>
                  <a:gd name="connsiteY4" fmla="*/ 460213 h 1469571"/>
                  <a:gd name="connsiteX5" fmla="*/ 100683 w 867746"/>
                  <a:gd name="connsiteY5" fmla="*/ 453215 h 1469571"/>
                  <a:gd name="connsiteX6" fmla="*/ 854364 w 867746"/>
                  <a:gd name="connsiteY6" fmla="*/ 6745 h 1469571"/>
                  <a:gd name="connsiteX7" fmla="*/ 865560 w 867746"/>
                  <a:gd name="connsiteY7" fmla="*/ 7445 h 1469571"/>
                  <a:gd name="connsiteX8" fmla="*/ 868360 w 867746"/>
                  <a:gd name="connsiteY8" fmla="*/ 18641 h 1469571"/>
                  <a:gd name="connsiteX9" fmla="*/ 370105 w 867746"/>
                  <a:gd name="connsiteY9" fmla="*/ 1457422 h 1469571"/>
                  <a:gd name="connsiteX10" fmla="*/ 362407 w 867746"/>
                  <a:gd name="connsiteY10" fmla="*/ 1463720 h 1469571"/>
                  <a:gd name="connsiteX11" fmla="*/ 361008 w 867746"/>
                  <a:gd name="connsiteY11" fmla="*/ 1464420 h 1469571"/>
                  <a:gd name="connsiteX12" fmla="*/ 25805 w 867746"/>
                  <a:gd name="connsiteY12" fmla="*/ 1064836 h 1469571"/>
                  <a:gd name="connsiteX13" fmla="*/ 356808 w 867746"/>
                  <a:gd name="connsiteY13" fmla="*/ 1435029 h 1469571"/>
                  <a:gd name="connsiteX14" fmla="*/ 841067 w 867746"/>
                  <a:gd name="connsiteY14" fmla="*/ 37536 h 1469571"/>
                  <a:gd name="connsiteX15" fmla="*/ 115379 w 867746"/>
                  <a:gd name="connsiteY15" fmla="*/ 467911 h 1469571"/>
                  <a:gd name="connsiteX16" fmla="*/ 25805 w 867746"/>
                  <a:gd name="connsiteY16" fmla="*/ 1064836 h 146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7746" h="1469571">
                    <a:moveTo>
                      <a:pt x="361008" y="1464420"/>
                    </a:moveTo>
                    <a:cubicBezTo>
                      <a:pt x="358208" y="1464420"/>
                      <a:pt x="355409" y="1463020"/>
                      <a:pt x="353309" y="1460921"/>
                    </a:cubicBezTo>
                    <a:lnTo>
                      <a:pt x="7611" y="1074634"/>
                    </a:lnTo>
                    <a:cubicBezTo>
                      <a:pt x="5511" y="1072534"/>
                      <a:pt x="4811" y="1069735"/>
                      <a:pt x="5511" y="1066236"/>
                    </a:cubicBezTo>
                    <a:lnTo>
                      <a:pt x="95785" y="460213"/>
                    </a:lnTo>
                    <a:cubicBezTo>
                      <a:pt x="96484" y="457414"/>
                      <a:pt x="97884" y="454614"/>
                      <a:pt x="100683" y="453215"/>
                    </a:cubicBezTo>
                    <a:lnTo>
                      <a:pt x="854364" y="6745"/>
                    </a:lnTo>
                    <a:cubicBezTo>
                      <a:pt x="857863" y="4646"/>
                      <a:pt x="862761" y="4646"/>
                      <a:pt x="865560" y="7445"/>
                    </a:cubicBezTo>
                    <a:cubicBezTo>
                      <a:pt x="869059" y="10244"/>
                      <a:pt x="869759" y="14443"/>
                      <a:pt x="868360" y="18641"/>
                    </a:cubicBezTo>
                    <a:lnTo>
                      <a:pt x="370105" y="1457422"/>
                    </a:lnTo>
                    <a:cubicBezTo>
                      <a:pt x="368705" y="1460921"/>
                      <a:pt x="365906" y="1463020"/>
                      <a:pt x="362407" y="1463720"/>
                    </a:cubicBezTo>
                    <a:cubicBezTo>
                      <a:pt x="362407" y="1464420"/>
                      <a:pt x="361707" y="1464420"/>
                      <a:pt x="361008" y="1464420"/>
                    </a:cubicBezTo>
                    <a:close/>
                    <a:moveTo>
                      <a:pt x="25805" y="1064836"/>
                    </a:moveTo>
                    <a:lnTo>
                      <a:pt x="356808" y="1435029"/>
                    </a:lnTo>
                    <a:lnTo>
                      <a:pt x="841067" y="37536"/>
                    </a:lnTo>
                    <a:lnTo>
                      <a:pt x="115379" y="467911"/>
                    </a:lnTo>
                    <a:lnTo>
                      <a:pt x="25805" y="1064836"/>
                    </a:lnTo>
                    <a:close/>
                  </a:path>
                </a:pathLst>
              </a:cu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31" name="Freihandform: Form 30">
                <a:extLst>
                  <a:ext uri="{FF2B5EF4-FFF2-40B4-BE49-F238E27FC236}">
                    <a16:creationId xmlns:a16="http://schemas.microsoft.com/office/drawing/2014/main" id="{7BCD0A72-78AD-4357-BAF8-6938465FA648}"/>
                  </a:ext>
                </a:extLst>
              </p:cNvPr>
              <p:cNvSpPr/>
              <p:nvPr/>
            </p:nvSpPr>
            <p:spPr>
              <a:xfrm>
                <a:off x="4171834" y="4342027"/>
                <a:ext cx="1035698" cy="1308618"/>
              </a:xfrm>
              <a:custGeom>
                <a:avLst/>
                <a:gdLst>
                  <a:gd name="connsiteX0" fmla="*/ 822610 w 1035697"/>
                  <a:gd name="connsiteY0" fmla="*/ 355146 h 1308618"/>
                  <a:gd name="connsiteX1" fmla="*/ 822610 w 1035697"/>
                  <a:gd name="connsiteY1" fmla="*/ 355146 h 1308618"/>
                  <a:gd name="connsiteX2" fmla="*/ 5248 w 1035697"/>
                  <a:gd name="connsiteY2" fmla="*/ 5248 h 1308618"/>
                  <a:gd name="connsiteX3" fmla="*/ 817012 w 1035697"/>
                  <a:gd name="connsiteY3" fmla="*/ 1308968 h 1308618"/>
                  <a:gd name="connsiteX4" fmla="*/ 1031849 w 1035697"/>
                  <a:gd name="connsiteY4" fmla="*/ 922681 h 1308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697" h="1308618">
                    <a:moveTo>
                      <a:pt x="822610" y="355146"/>
                    </a:moveTo>
                    <a:lnTo>
                      <a:pt x="822610" y="355146"/>
                    </a:lnTo>
                    <a:lnTo>
                      <a:pt x="5248" y="5248"/>
                    </a:lnTo>
                    <a:lnTo>
                      <a:pt x="817012" y="1308968"/>
                    </a:lnTo>
                    <a:lnTo>
                      <a:pt x="1031849" y="922681"/>
                    </a:lnTo>
                    <a:close/>
                  </a:path>
                </a:pathLst>
              </a:custGeom>
              <a:solidFill>
                <a:srgbClr val="143164">
                  <a:lumMod val="20000"/>
                  <a:lumOff val="8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32" name="Freihandform: Form 31">
                <a:extLst>
                  <a:ext uri="{FF2B5EF4-FFF2-40B4-BE49-F238E27FC236}">
                    <a16:creationId xmlns:a16="http://schemas.microsoft.com/office/drawing/2014/main" id="{A95D7FAA-1A1E-4705-B000-D17926780602}"/>
                  </a:ext>
                </a:extLst>
              </p:cNvPr>
              <p:cNvSpPr/>
              <p:nvPr/>
            </p:nvSpPr>
            <p:spPr>
              <a:xfrm>
                <a:off x="4161940" y="4331554"/>
                <a:ext cx="1049694" cy="1329612"/>
              </a:xfrm>
              <a:custGeom>
                <a:avLst/>
                <a:gdLst>
                  <a:gd name="connsiteX0" fmla="*/ 826906 w 1049693"/>
                  <a:gd name="connsiteY0" fmla="*/ 1329239 h 1329612"/>
                  <a:gd name="connsiteX1" fmla="*/ 818508 w 1049693"/>
                  <a:gd name="connsiteY1" fmla="*/ 1324340 h 1329612"/>
                  <a:gd name="connsiteX2" fmla="*/ 6745 w 1049693"/>
                  <a:gd name="connsiteY2" fmla="*/ 20620 h 1329612"/>
                  <a:gd name="connsiteX3" fmla="*/ 7445 w 1049693"/>
                  <a:gd name="connsiteY3" fmla="*/ 8724 h 1329612"/>
                  <a:gd name="connsiteX4" fmla="*/ 18642 w 1049693"/>
                  <a:gd name="connsiteY4" fmla="*/ 5924 h 1329612"/>
                  <a:gd name="connsiteX5" fmla="*/ 835303 w 1049693"/>
                  <a:gd name="connsiteY5" fmla="*/ 355822 h 1329612"/>
                  <a:gd name="connsiteX6" fmla="*/ 840902 w 1049693"/>
                  <a:gd name="connsiteY6" fmla="*/ 361421 h 1329612"/>
                  <a:gd name="connsiteX7" fmla="*/ 1050141 w 1049693"/>
                  <a:gd name="connsiteY7" fmla="*/ 928955 h 1329612"/>
                  <a:gd name="connsiteX8" fmla="*/ 1049441 w 1049693"/>
                  <a:gd name="connsiteY8" fmla="*/ 937353 h 1329612"/>
                  <a:gd name="connsiteX9" fmla="*/ 834603 w 1049693"/>
                  <a:gd name="connsiteY9" fmla="*/ 1322940 h 1329612"/>
                  <a:gd name="connsiteX10" fmla="*/ 826906 w 1049693"/>
                  <a:gd name="connsiteY10" fmla="*/ 1329239 h 1329612"/>
                  <a:gd name="connsiteX11" fmla="*/ 826906 w 1049693"/>
                  <a:gd name="connsiteY11" fmla="*/ 1329239 h 1329612"/>
                  <a:gd name="connsiteX12" fmla="*/ 40335 w 1049693"/>
                  <a:gd name="connsiteY12" fmla="*/ 37415 h 1329612"/>
                  <a:gd name="connsiteX13" fmla="*/ 826206 w 1049693"/>
                  <a:gd name="connsiteY13" fmla="*/ 1299847 h 1329612"/>
                  <a:gd name="connsiteX14" fmla="*/ 1030546 w 1049693"/>
                  <a:gd name="connsiteY14" fmla="*/ 932454 h 1329612"/>
                  <a:gd name="connsiteX15" fmla="*/ 824106 w 1049693"/>
                  <a:gd name="connsiteY15" fmla="*/ 372618 h 1329612"/>
                  <a:gd name="connsiteX16" fmla="*/ 40335 w 1049693"/>
                  <a:gd name="connsiteY16" fmla="*/ 37415 h 132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9693" h="1329612">
                    <a:moveTo>
                      <a:pt x="826906" y="1329239"/>
                    </a:moveTo>
                    <a:cubicBezTo>
                      <a:pt x="823407" y="1329239"/>
                      <a:pt x="820608" y="1327139"/>
                      <a:pt x="818508" y="1324340"/>
                    </a:cubicBezTo>
                    <a:lnTo>
                      <a:pt x="6745" y="20620"/>
                    </a:lnTo>
                    <a:cubicBezTo>
                      <a:pt x="4646" y="17121"/>
                      <a:pt x="4646" y="12223"/>
                      <a:pt x="7445" y="8724"/>
                    </a:cubicBezTo>
                    <a:cubicBezTo>
                      <a:pt x="10244" y="5225"/>
                      <a:pt x="15143" y="4525"/>
                      <a:pt x="18642" y="5924"/>
                    </a:cubicBezTo>
                    <a:lnTo>
                      <a:pt x="835303" y="355822"/>
                    </a:lnTo>
                    <a:cubicBezTo>
                      <a:pt x="838102" y="357222"/>
                      <a:pt x="839502" y="358622"/>
                      <a:pt x="840902" y="361421"/>
                    </a:cubicBezTo>
                    <a:lnTo>
                      <a:pt x="1050141" y="928955"/>
                    </a:lnTo>
                    <a:cubicBezTo>
                      <a:pt x="1050841" y="931754"/>
                      <a:pt x="1050841" y="934554"/>
                      <a:pt x="1049441" y="937353"/>
                    </a:cubicBezTo>
                    <a:lnTo>
                      <a:pt x="834603" y="1322940"/>
                    </a:lnTo>
                    <a:cubicBezTo>
                      <a:pt x="833904" y="1327139"/>
                      <a:pt x="830405" y="1329239"/>
                      <a:pt x="826906" y="1329239"/>
                    </a:cubicBezTo>
                    <a:cubicBezTo>
                      <a:pt x="826906" y="1329239"/>
                      <a:pt x="826906" y="1329239"/>
                      <a:pt x="826906" y="1329239"/>
                    </a:cubicBezTo>
                    <a:close/>
                    <a:moveTo>
                      <a:pt x="40335" y="37415"/>
                    </a:moveTo>
                    <a:lnTo>
                      <a:pt x="826206" y="1299847"/>
                    </a:lnTo>
                    <a:lnTo>
                      <a:pt x="1030546" y="932454"/>
                    </a:lnTo>
                    <a:lnTo>
                      <a:pt x="824106" y="372618"/>
                    </a:lnTo>
                    <a:lnTo>
                      <a:pt x="40335" y="37415"/>
                    </a:lnTo>
                    <a:close/>
                  </a:path>
                </a:pathLst>
              </a:cu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33" name="Freihandform: Form 32">
                <a:extLst>
                  <a:ext uri="{FF2B5EF4-FFF2-40B4-BE49-F238E27FC236}">
                    <a16:creationId xmlns:a16="http://schemas.microsoft.com/office/drawing/2014/main" id="{E342C493-E913-4160-9391-AC7DD6183FF6}"/>
                  </a:ext>
                </a:extLst>
              </p:cNvPr>
              <p:cNvSpPr/>
              <p:nvPr/>
            </p:nvSpPr>
            <p:spPr>
              <a:xfrm>
                <a:off x="4977998" y="4485135"/>
                <a:ext cx="447869" cy="405882"/>
              </a:xfrm>
              <a:custGeom>
                <a:avLst/>
                <a:gdLst>
                  <a:gd name="connsiteX0" fmla="*/ 440522 w 447869"/>
                  <a:gd name="connsiteY0" fmla="*/ 403782 h 405881"/>
                  <a:gd name="connsiteX1" fmla="*/ 436323 w 447869"/>
                  <a:gd name="connsiteY1" fmla="*/ 403083 h 405881"/>
                  <a:gd name="connsiteX2" fmla="*/ 11547 w 447869"/>
                  <a:gd name="connsiteY2" fmla="*/ 221136 h 405881"/>
                  <a:gd name="connsiteX3" fmla="*/ 5248 w 447869"/>
                  <a:gd name="connsiteY3" fmla="*/ 212038 h 405881"/>
                  <a:gd name="connsiteX4" fmla="*/ 10847 w 447869"/>
                  <a:gd name="connsiteY4" fmla="*/ 202941 h 405881"/>
                  <a:gd name="connsiteX5" fmla="*/ 395735 w 447869"/>
                  <a:gd name="connsiteY5" fmla="*/ 6298 h 405881"/>
                  <a:gd name="connsiteX6" fmla="*/ 404832 w 447869"/>
                  <a:gd name="connsiteY6" fmla="*/ 6298 h 405881"/>
                  <a:gd name="connsiteX7" fmla="*/ 409731 w 447869"/>
                  <a:gd name="connsiteY7" fmla="*/ 13996 h 405881"/>
                  <a:gd name="connsiteX8" fmla="*/ 448919 w 447869"/>
                  <a:gd name="connsiteY8" fmla="*/ 392586 h 405881"/>
                  <a:gd name="connsiteX9" fmla="*/ 444721 w 447869"/>
                  <a:gd name="connsiteY9" fmla="*/ 401683 h 405881"/>
                  <a:gd name="connsiteX10" fmla="*/ 440522 w 447869"/>
                  <a:gd name="connsiteY10" fmla="*/ 403782 h 405881"/>
                  <a:gd name="connsiteX11" fmla="*/ 39539 w 447869"/>
                  <a:gd name="connsiteY11" fmla="*/ 211338 h 405881"/>
                  <a:gd name="connsiteX12" fmla="*/ 429325 w 447869"/>
                  <a:gd name="connsiteY12" fmla="*/ 378590 h 405881"/>
                  <a:gd name="connsiteX13" fmla="*/ 392936 w 447869"/>
                  <a:gd name="connsiteY13" fmla="*/ 30791 h 405881"/>
                  <a:gd name="connsiteX14" fmla="*/ 39539 w 447869"/>
                  <a:gd name="connsiteY14" fmla="*/ 211338 h 405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7869" h="405881">
                    <a:moveTo>
                      <a:pt x="440522" y="403782"/>
                    </a:moveTo>
                    <a:cubicBezTo>
                      <a:pt x="439122" y="403782"/>
                      <a:pt x="437723" y="403782"/>
                      <a:pt x="436323" y="403083"/>
                    </a:cubicBezTo>
                    <a:lnTo>
                      <a:pt x="11547" y="221136"/>
                    </a:lnTo>
                    <a:cubicBezTo>
                      <a:pt x="8048" y="219736"/>
                      <a:pt x="5949" y="216237"/>
                      <a:pt x="5248" y="212038"/>
                    </a:cubicBezTo>
                    <a:cubicBezTo>
                      <a:pt x="5248" y="207839"/>
                      <a:pt x="7348" y="204340"/>
                      <a:pt x="10847" y="202941"/>
                    </a:cubicBezTo>
                    <a:lnTo>
                      <a:pt x="395735" y="6298"/>
                    </a:lnTo>
                    <a:cubicBezTo>
                      <a:pt x="398534" y="4899"/>
                      <a:pt x="402033" y="4899"/>
                      <a:pt x="404832" y="6298"/>
                    </a:cubicBezTo>
                    <a:cubicBezTo>
                      <a:pt x="407631" y="7698"/>
                      <a:pt x="409731" y="10497"/>
                      <a:pt x="409731" y="13996"/>
                    </a:cubicBezTo>
                    <a:lnTo>
                      <a:pt x="448919" y="392586"/>
                    </a:lnTo>
                    <a:cubicBezTo>
                      <a:pt x="449619" y="396085"/>
                      <a:pt x="447520" y="399584"/>
                      <a:pt x="444721" y="401683"/>
                    </a:cubicBezTo>
                    <a:cubicBezTo>
                      <a:pt x="444721" y="403083"/>
                      <a:pt x="442621" y="403782"/>
                      <a:pt x="440522" y="403782"/>
                    </a:cubicBezTo>
                    <a:close/>
                    <a:moveTo>
                      <a:pt x="39539" y="211338"/>
                    </a:moveTo>
                    <a:lnTo>
                      <a:pt x="429325" y="378590"/>
                    </a:lnTo>
                    <a:lnTo>
                      <a:pt x="392936" y="30791"/>
                    </a:lnTo>
                    <a:lnTo>
                      <a:pt x="39539" y="211338"/>
                    </a:lnTo>
                    <a:close/>
                  </a:path>
                </a:pathLst>
              </a:cu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34" name="Freihandform: Form 33">
                <a:extLst>
                  <a:ext uri="{FF2B5EF4-FFF2-40B4-BE49-F238E27FC236}">
                    <a16:creationId xmlns:a16="http://schemas.microsoft.com/office/drawing/2014/main" id="{D976A24C-2458-48FB-845E-8AEE5EC504E8}"/>
                  </a:ext>
                </a:extLst>
              </p:cNvPr>
              <p:cNvSpPr/>
              <p:nvPr/>
            </p:nvSpPr>
            <p:spPr>
              <a:xfrm>
                <a:off x="5364286" y="4485223"/>
                <a:ext cx="482859" cy="405882"/>
              </a:xfrm>
              <a:custGeom>
                <a:avLst/>
                <a:gdLst>
                  <a:gd name="connsiteX0" fmla="*/ 54234 w 482859"/>
                  <a:gd name="connsiteY0" fmla="*/ 403695 h 405881"/>
                  <a:gd name="connsiteX1" fmla="*/ 50036 w 482859"/>
                  <a:gd name="connsiteY1" fmla="*/ 402295 h 405881"/>
                  <a:gd name="connsiteX2" fmla="*/ 44437 w 482859"/>
                  <a:gd name="connsiteY2" fmla="*/ 394597 h 405881"/>
                  <a:gd name="connsiteX3" fmla="*/ 5248 w 482859"/>
                  <a:gd name="connsiteY3" fmla="*/ 16008 h 405881"/>
                  <a:gd name="connsiteX4" fmla="*/ 8747 w 482859"/>
                  <a:gd name="connsiteY4" fmla="*/ 7610 h 405881"/>
                  <a:gd name="connsiteX5" fmla="*/ 17845 w 482859"/>
                  <a:gd name="connsiteY5" fmla="*/ 5511 h 405881"/>
                  <a:gd name="connsiteX6" fmla="*/ 470613 w 482859"/>
                  <a:gd name="connsiteY6" fmla="*/ 139172 h 405881"/>
                  <a:gd name="connsiteX7" fmla="*/ 477611 w 482859"/>
                  <a:gd name="connsiteY7" fmla="*/ 147569 h 405881"/>
                  <a:gd name="connsiteX8" fmla="*/ 472712 w 482859"/>
                  <a:gd name="connsiteY8" fmla="*/ 157367 h 405881"/>
                  <a:gd name="connsiteX9" fmla="*/ 59133 w 482859"/>
                  <a:gd name="connsiteY9" fmla="*/ 402295 h 405881"/>
                  <a:gd name="connsiteX10" fmla="*/ 54234 w 482859"/>
                  <a:gd name="connsiteY10" fmla="*/ 403695 h 405881"/>
                  <a:gd name="connsiteX11" fmla="*/ 26242 w 482859"/>
                  <a:gd name="connsiteY11" fmla="*/ 28604 h 405881"/>
                  <a:gd name="connsiteX12" fmla="*/ 62632 w 482859"/>
                  <a:gd name="connsiteY12" fmla="*/ 377102 h 405881"/>
                  <a:gd name="connsiteX13" fmla="*/ 443321 w 482859"/>
                  <a:gd name="connsiteY13" fmla="*/ 151768 h 405881"/>
                  <a:gd name="connsiteX14" fmla="*/ 26242 w 482859"/>
                  <a:gd name="connsiteY14" fmla="*/ 28604 h 405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59" h="405881">
                    <a:moveTo>
                      <a:pt x="54234" y="403695"/>
                    </a:moveTo>
                    <a:cubicBezTo>
                      <a:pt x="52835" y="403695"/>
                      <a:pt x="51435" y="402995"/>
                      <a:pt x="50036" y="402295"/>
                    </a:cubicBezTo>
                    <a:cubicBezTo>
                      <a:pt x="47236" y="400896"/>
                      <a:pt x="45137" y="398096"/>
                      <a:pt x="44437" y="394597"/>
                    </a:cubicBezTo>
                    <a:lnTo>
                      <a:pt x="5248" y="16008"/>
                    </a:lnTo>
                    <a:cubicBezTo>
                      <a:pt x="5248" y="12509"/>
                      <a:pt x="5949" y="9710"/>
                      <a:pt x="8747" y="7610"/>
                    </a:cubicBezTo>
                    <a:cubicBezTo>
                      <a:pt x="11547" y="5511"/>
                      <a:pt x="15046" y="4811"/>
                      <a:pt x="17845" y="5511"/>
                    </a:cubicBezTo>
                    <a:lnTo>
                      <a:pt x="470613" y="139172"/>
                    </a:lnTo>
                    <a:cubicBezTo>
                      <a:pt x="474112" y="140572"/>
                      <a:pt x="476911" y="143371"/>
                      <a:pt x="477611" y="147569"/>
                    </a:cubicBezTo>
                    <a:cubicBezTo>
                      <a:pt x="478311" y="151768"/>
                      <a:pt x="476211" y="155267"/>
                      <a:pt x="472712" y="157367"/>
                    </a:cubicBezTo>
                    <a:lnTo>
                      <a:pt x="59133" y="402295"/>
                    </a:lnTo>
                    <a:cubicBezTo>
                      <a:pt x="57733" y="403695"/>
                      <a:pt x="56333" y="403695"/>
                      <a:pt x="54234" y="403695"/>
                    </a:cubicBezTo>
                    <a:close/>
                    <a:moveTo>
                      <a:pt x="26242" y="28604"/>
                    </a:moveTo>
                    <a:lnTo>
                      <a:pt x="62632" y="377102"/>
                    </a:lnTo>
                    <a:lnTo>
                      <a:pt x="443321" y="151768"/>
                    </a:lnTo>
                    <a:lnTo>
                      <a:pt x="26242" y="28604"/>
                    </a:lnTo>
                    <a:close/>
                  </a:path>
                </a:pathLst>
              </a:cu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35" name="Freihandform: Form 34">
                <a:extLst>
                  <a:ext uri="{FF2B5EF4-FFF2-40B4-BE49-F238E27FC236}">
                    <a16:creationId xmlns:a16="http://schemas.microsoft.com/office/drawing/2014/main" id="{F50EECE5-5F29-418C-929D-475685A1B615}"/>
                  </a:ext>
                </a:extLst>
              </p:cNvPr>
              <p:cNvSpPr/>
              <p:nvPr/>
            </p:nvSpPr>
            <p:spPr>
              <a:xfrm>
                <a:off x="5188462" y="4864775"/>
                <a:ext cx="566835" cy="412880"/>
              </a:xfrm>
              <a:custGeom>
                <a:avLst/>
                <a:gdLst>
                  <a:gd name="connsiteX0" fmla="*/ 15220 w 566834"/>
                  <a:gd name="connsiteY0" fmla="*/ 410430 h 412879"/>
                  <a:gd name="connsiteX1" fmla="*/ 6823 w 566834"/>
                  <a:gd name="connsiteY1" fmla="*/ 405531 h 412879"/>
                  <a:gd name="connsiteX2" fmla="*/ 6823 w 566834"/>
                  <a:gd name="connsiteY2" fmla="*/ 395735 h 412879"/>
                  <a:gd name="connsiteX3" fmla="*/ 221660 w 566834"/>
                  <a:gd name="connsiteY3" fmla="*/ 10147 h 412879"/>
                  <a:gd name="connsiteX4" fmla="*/ 229358 w 566834"/>
                  <a:gd name="connsiteY4" fmla="*/ 5248 h 412879"/>
                  <a:gd name="connsiteX5" fmla="*/ 237756 w 566834"/>
                  <a:gd name="connsiteY5" fmla="*/ 8747 h 412879"/>
                  <a:gd name="connsiteX6" fmla="*/ 561061 w 566834"/>
                  <a:gd name="connsiteY6" fmla="*/ 369842 h 412879"/>
                  <a:gd name="connsiteX7" fmla="*/ 563161 w 566834"/>
                  <a:gd name="connsiteY7" fmla="*/ 380339 h 412879"/>
                  <a:gd name="connsiteX8" fmla="*/ 554763 w 566834"/>
                  <a:gd name="connsiteY8" fmla="*/ 386637 h 412879"/>
                  <a:gd name="connsiteX9" fmla="*/ 15220 w 566834"/>
                  <a:gd name="connsiteY9" fmla="*/ 410430 h 412879"/>
                  <a:gd name="connsiteX10" fmla="*/ 15220 w 566834"/>
                  <a:gd name="connsiteY10" fmla="*/ 410430 h 412879"/>
                  <a:gd name="connsiteX11" fmla="*/ 232157 w 566834"/>
                  <a:gd name="connsiteY11" fmla="*/ 31141 h 412879"/>
                  <a:gd name="connsiteX12" fmla="*/ 32715 w 566834"/>
                  <a:gd name="connsiteY12" fmla="*/ 389436 h 412879"/>
                  <a:gd name="connsiteX13" fmla="*/ 531670 w 566834"/>
                  <a:gd name="connsiteY13" fmla="*/ 366343 h 412879"/>
                  <a:gd name="connsiteX14" fmla="*/ 232157 w 566834"/>
                  <a:gd name="connsiteY14" fmla="*/ 31141 h 41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6834" h="412879">
                    <a:moveTo>
                      <a:pt x="15220" y="410430"/>
                    </a:moveTo>
                    <a:cubicBezTo>
                      <a:pt x="11721" y="410430"/>
                      <a:pt x="8923" y="408331"/>
                      <a:pt x="6823" y="405531"/>
                    </a:cubicBezTo>
                    <a:cubicBezTo>
                      <a:pt x="4724" y="402732"/>
                      <a:pt x="4724" y="398533"/>
                      <a:pt x="6823" y="395735"/>
                    </a:cubicBezTo>
                    <a:lnTo>
                      <a:pt x="221660" y="10147"/>
                    </a:lnTo>
                    <a:cubicBezTo>
                      <a:pt x="223060" y="7348"/>
                      <a:pt x="225859" y="5248"/>
                      <a:pt x="229358" y="5248"/>
                    </a:cubicBezTo>
                    <a:cubicBezTo>
                      <a:pt x="232857" y="5248"/>
                      <a:pt x="235656" y="5948"/>
                      <a:pt x="237756" y="8747"/>
                    </a:cubicBezTo>
                    <a:lnTo>
                      <a:pt x="561061" y="369842"/>
                    </a:lnTo>
                    <a:cubicBezTo>
                      <a:pt x="563861" y="372641"/>
                      <a:pt x="564560" y="376840"/>
                      <a:pt x="563161" y="380339"/>
                    </a:cubicBezTo>
                    <a:cubicBezTo>
                      <a:pt x="561761" y="383838"/>
                      <a:pt x="558262" y="385937"/>
                      <a:pt x="554763" y="386637"/>
                    </a:cubicBezTo>
                    <a:lnTo>
                      <a:pt x="15220" y="410430"/>
                    </a:lnTo>
                    <a:cubicBezTo>
                      <a:pt x="15220" y="410430"/>
                      <a:pt x="15220" y="410430"/>
                      <a:pt x="15220" y="410430"/>
                    </a:cubicBezTo>
                    <a:close/>
                    <a:moveTo>
                      <a:pt x="232157" y="31141"/>
                    </a:moveTo>
                    <a:lnTo>
                      <a:pt x="32715" y="389436"/>
                    </a:lnTo>
                    <a:lnTo>
                      <a:pt x="531670" y="366343"/>
                    </a:lnTo>
                    <a:lnTo>
                      <a:pt x="232157" y="31141"/>
                    </a:lnTo>
                    <a:close/>
                  </a:path>
                </a:pathLst>
              </a:cu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36" name="Freihandform: Form 35">
                <a:extLst>
                  <a:ext uri="{FF2B5EF4-FFF2-40B4-BE49-F238E27FC236}">
                    <a16:creationId xmlns:a16="http://schemas.microsoft.com/office/drawing/2014/main" id="{EBAF829B-F957-4E1C-9DC7-FE0DE7224CAC}"/>
                  </a:ext>
                </a:extLst>
              </p:cNvPr>
              <p:cNvSpPr/>
              <p:nvPr/>
            </p:nvSpPr>
            <p:spPr>
              <a:xfrm>
                <a:off x="5403212" y="4618272"/>
                <a:ext cx="440871" cy="636814"/>
              </a:xfrm>
              <a:custGeom>
                <a:avLst/>
                <a:gdLst>
                  <a:gd name="connsiteX0" fmla="*/ 338614 w 440871"/>
                  <a:gd name="connsiteY0" fmla="*/ 631741 h 636814"/>
                  <a:gd name="connsiteX1" fmla="*/ 330916 w 440871"/>
                  <a:gd name="connsiteY1" fmla="*/ 628242 h 636814"/>
                  <a:gd name="connsiteX2" fmla="*/ 7610 w 440871"/>
                  <a:gd name="connsiteY2" fmla="*/ 267147 h 636814"/>
                  <a:gd name="connsiteX3" fmla="*/ 5511 w 440871"/>
                  <a:gd name="connsiteY3" fmla="*/ 258750 h 636814"/>
                  <a:gd name="connsiteX4" fmla="*/ 10409 w 440871"/>
                  <a:gd name="connsiteY4" fmla="*/ 251752 h 636814"/>
                  <a:gd name="connsiteX5" fmla="*/ 423989 w 440871"/>
                  <a:gd name="connsiteY5" fmla="*/ 6823 h 636814"/>
                  <a:gd name="connsiteX6" fmla="*/ 434486 w 440871"/>
                  <a:gd name="connsiteY6" fmla="*/ 6823 h 636814"/>
                  <a:gd name="connsiteX7" fmla="*/ 438684 w 440871"/>
                  <a:gd name="connsiteY7" fmla="*/ 16620 h 636814"/>
                  <a:gd name="connsiteX8" fmla="*/ 348411 w 440871"/>
                  <a:gd name="connsiteY8" fmla="*/ 622644 h 636814"/>
                  <a:gd name="connsiteX9" fmla="*/ 341413 w 440871"/>
                  <a:gd name="connsiteY9" fmla="*/ 631041 h 636814"/>
                  <a:gd name="connsiteX10" fmla="*/ 338614 w 440871"/>
                  <a:gd name="connsiteY10" fmla="*/ 631741 h 636814"/>
                  <a:gd name="connsiteX11" fmla="*/ 30703 w 440871"/>
                  <a:gd name="connsiteY11" fmla="*/ 262948 h 636814"/>
                  <a:gd name="connsiteX12" fmla="*/ 331616 w 440871"/>
                  <a:gd name="connsiteY12" fmla="*/ 598850 h 636814"/>
                  <a:gd name="connsiteX13" fmla="*/ 415591 w 440871"/>
                  <a:gd name="connsiteY13" fmla="*/ 34815 h 636814"/>
                  <a:gd name="connsiteX14" fmla="*/ 30703 w 440871"/>
                  <a:gd name="connsiteY14" fmla="*/ 262948 h 63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0871" h="636814">
                    <a:moveTo>
                      <a:pt x="338614" y="631741"/>
                    </a:moveTo>
                    <a:cubicBezTo>
                      <a:pt x="335814" y="631741"/>
                      <a:pt x="333015" y="630341"/>
                      <a:pt x="330916" y="628242"/>
                    </a:cubicBezTo>
                    <a:lnTo>
                      <a:pt x="7610" y="267147"/>
                    </a:lnTo>
                    <a:cubicBezTo>
                      <a:pt x="5511" y="265048"/>
                      <a:pt x="4811" y="262249"/>
                      <a:pt x="5511" y="258750"/>
                    </a:cubicBezTo>
                    <a:cubicBezTo>
                      <a:pt x="6211" y="255950"/>
                      <a:pt x="7610" y="253151"/>
                      <a:pt x="10409" y="251752"/>
                    </a:cubicBezTo>
                    <a:lnTo>
                      <a:pt x="423989" y="6823"/>
                    </a:lnTo>
                    <a:cubicBezTo>
                      <a:pt x="427488" y="4724"/>
                      <a:pt x="431686" y="4724"/>
                      <a:pt x="434486" y="6823"/>
                    </a:cubicBezTo>
                    <a:cubicBezTo>
                      <a:pt x="437985" y="8923"/>
                      <a:pt x="439384" y="12422"/>
                      <a:pt x="438684" y="16620"/>
                    </a:cubicBezTo>
                    <a:lnTo>
                      <a:pt x="348411" y="622644"/>
                    </a:lnTo>
                    <a:cubicBezTo>
                      <a:pt x="347711" y="626143"/>
                      <a:pt x="344912" y="629642"/>
                      <a:pt x="341413" y="631041"/>
                    </a:cubicBezTo>
                    <a:cubicBezTo>
                      <a:pt x="340713" y="631741"/>
                      <a:pt x="339313" y="631741"/>
                      <a:pt x="338614" y="631741"/>
                    </a:cubicBezTo>
                    <a:close/>
                    <a:moveTo>
                      <a:pt x="30703" y="262948"/>
                    </a:moveTo>
                    <a:lnTo>
                      <a:pt x="331616" y="598850"/>
                    </a:lnTo>
                    <a:lnTo>
                      <a:pt x="415591" y="34815"/>
                    </a:lnTo>
                    <a:lnTo>
                      <a:pt x="30703" y="262948"/>
                    </a:lnTo>
                    <a:close/>
                  </a:path>
                </a:pathLst>
              </a:cu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37" name="Freihandform: Form 36">
                <a:extLst>
                  <a:ext uri="{FF2B5EF4-FFF2-40B4-BE49-F238E27FC236}">
                    <a16:creationId xmlns:a16="http://schemas.microsoft.com/office/drawing/2014/main" id="{89CC37D0-47ED-41C4-A3A0-BC28AA972F4B}"/>
                  </a:ext>
                </a:extLst>
              </p:cNvPr>
              <p:cNvSpPr/>
              <p:nvPr/>
            </p:nvSpPr>
            <p:spPr>
              <a:xfrm>
                <a:off x="4979422" y="4682828"/>
                <a:ext cx="454867" cy="594827"/>
              </a:xfrm>
              <a:custGeom>
                <a:avLst/>
                <a:gdLst>
                  <a:gd name="connsiteX0" fmla="*/ 224260 w 454867"/>
                  <a:gd name="connsiteY0" fmla="*/ 592377 h 594826"/>
                  <a:gd name="connsiteX1" fmla="*/ 223561 w 454867"/>
                  <a:gd name="connsiteY1" fmla="*/ 592377 h 594826"/>
                  <a:gd name="connsiteX2" fmla="*/ 215163 w 454867"/>
                  <a:gd name="connsiteY2" fmla="*/ 586079 h 594826"/>
                  <a:gd name="connsiteX3" fmla="*/ 5924 w 454867"/>
                  <a:gd name="connsiteY3" fmla="*/ 18545 h 594826"/>
                  <a:gd name="connsiteX4" fmla="*/ 8723 w 454867"/>
                  <a:gd name="connsiteY4" fmla="*/ 8048 h 594826"/>
                  <a:gd name="connsiteX5" fmla="*/ 19220 w 454867"/>
                  <a:gd name="connsiteY5" fmla="*/ 5948 h 594826"/>
                  <a:gd name="connsiteX6" fmla="*/ 443996 w 454867"/>
                  <a:gd name="connsiteY6" fmla="*/ 187895 h 594826"/>
                  <a:gd name="connsiteX7" fmla="*/ 449595 w 454867"/>
                  <a:gd name="connsiteY7" fmla="*/ 193493 h 594826"/>
                  <a:gd name="connsiteX8" fmla="*/ 448895 w 454867"/>
                  <a:gd name="connsiteY8" fmla="*/ 201891 h 594826"/>
                  <a:gd name="connsiteX9" fmla="*/ 234058 w 454867"/>
                  <a:gd name="connsiteY9" fmla="*/ 587479 h 594826"/>
                  <a:gd name="connsiteX10" fmla="*/ 224260 w 454867"/>
                  <a:gd name="connsiteY10" fmla="*/ 592377 h 594826"/>
                  <a:gd name="connsiteX11" fmla="*/ 31817 w 454867"/>
                  <a:gd name="connsiteY11" fmla="*/ 32540 h 594826"/>
                  <a:gd name="connsiteX12" fmla="*/ 225660 w 454867"/>
                  <a:gd name="connsiteY12" fmla="*/ 558087 h 594826"/>
                  <a:gd name="connsiteX13" fmla="*/ 425102 w 454867"/>
                  <a:gd name="connsiteY13" fmla="*/ 200491 h 594826"/>
                  <a:gd name="connsiteX14" fmla="*/ 31817 w 454867"/>
                  <a:gd name="connsiteY14" fmla="*/ 32540 h 59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4867" h="594826">
                    <a:moveTo>
                      <a:pt x="224260" y="592377"/>
                    </a:moveTo>
                    <a:cubicBezTo>
                      <a:pt x="224260" y="592377"/>
                      <a:pt x="223561" y="592377"/>
                      <a:pt x="223561" y="592377"/>
                    </a:cubicBezTo>
                    <a:cubicBezTo>
                      <a:pt x="219362" y="592377"/>
                      <a:pt x="216563" y="589578"/>
                      <a:pt x="215163" y="586079"/>
                    </a:cubicBezTo>
                    <a:lnTo>
                      <a:pt x="5924" y="18545"/>
                    </a:lnTo>
                    <a:cubicBezTo>
                      <a:pt x="4525" y="15046"/>
                      <a:pt x="5224" y="10847"/>
                      <a:pt x="8723" y="8048"/>
                    </a:cubicBezTo>
                    <a:cubicBezTo>
                      <a:pt x="11523" y="5249"/>
                      <a:pt x="15721" y="4549"/>
                      <a:pt x="19220" y="5948"/>
                    </a:cubicBezTo>
                    <a:lnTo>
                      <a:pt x="443996" y="187895"/>
                    </a:lnTo>
                    <a:cubicBezTo>
                      <a:pt x="446796" y="189295"/>
                      <a:pt x="448895" y="191394"/>
                      <a:pt x="449595" y="193493"/>
                    </a:cubicBezTo>
                    <a:cubicBezTo>
                      <a:pt x="450295" y="196293"/>
                      <a:pt x="450295" y="199092"/>
                      <a:pt x="448895" y="201891"/>
                    </a:cubicBezTo>
                    <a:lnTo>
                      <a:pt x="234058" y="587479"/>
                    </a:lnTo>
                    <a:cubicBezTo>
                      <a:pt x="231258" y="590278"/>
                      <a:pt x="227759" y="592377"/>
                      <a:pt x="224260" y="592377"/>
                    </a:cubicBezTo>
                    <a:close/>
                    <a:moveTo>
                      <a:pt x="31817" y="32540"/>
                    </a:moveTo>
                    <a:lnTo>
                      <a:pt x="225660" y="558087"/>
                    </a:lnTo>
                    <a:lnTo>
                      <a:pt x="425102" y="200491"/>
                    </a:lnTo>
                    <a:lnTo>
                      <a:pt x="31817" y="32540"/>
                    </a:lnTo>
                    <a:close/>
                  </a:path>
                </a:pathLst>
              </a:cu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grpSp>
        <p:sp>
          <p:nvSpPr>
            <p:cNvPr id="10" name="Ellipse 9">
              <a:extLst>
                <a:ext uri="{FF2B5EF4-FFF2-40B4-BE49-F238E27FC236}">
                  <a16:creationId xmlns:a16="http://schemas.microsoft.com/office/drawing/2014/main" id="{0323B1A6-EA0B-4BC5-92EC-DF448B98E276}"/>
                </a:ext>
              </a:extLst>
            </p:cNvPr>
            <p:cNvSpPr/>
            <p:nvPr/>
          </p:nvSpPr>
          <p:spPr>
            <a:xfrm>
              <a:off x="8548154" y="3219779"/>
              <a:ext cx="1246495" cy="1246495"/>
            </a:xfrm>
            <a:prstGeom prst="ellipse">
              <a:avLst/>
            </a:prstGeom>
            <a:solidFill>
              <a:srgbClr val="FFFFFF"/>
            </a:solidFill>
            <a:ln w="12700" cap="flat" cmpd="sng" algn="ctr">
              <a:solidFill>
                <a:srgbClr val="91083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panose="020B0603020202020204"/>
                <a:ea typeface="+mn-ea"/>
                <a:cs typeface="+mn-cs"/>
              </a:endParaRPr>
            </a:p>
          </p:txBody>
        </p:sp>
        <p:grpSp>
          <p:nvGrpSpPr>
            <p:cNvPr id="11" name="Gruppieren 10">
              <a:extLst>
                <a:ext uri="{FF2B5EF4-FFF2-40B4-BE49-F238E27FC236}">
                  <a16:creationId xmlns:a16="http://schemas.microsoft.com/office/drawing/2014/main" id="{2FD13C72-7C44-458D-BDE9-BF74DCB9BA97}"/>
                </a:ext>
              </a:extLst>
            </p:cNvPr>
            <p:cNvGrpSpPr/>
            <p:nvPr/>
          </p:nvGrpSpPr>
          <p:grpSpPr>
            <a:xfrm>
              <a:off x="8795036" y="3353204"/>
              <a:ext cx="937286" cy="1040732"/>
              <a:chOff x="6957978" y="3530019"/>
              <a:chExt cx="2092390" cy="2323322"/>
            </a:xfrm>
          </p:grpSpPr>
          <p:sp>
            <p:nvSpPr>
              <p:cNvPr id="12" name="Freihandform: Form 11">
                <a:extLst>
                  <a:ext uri="{FF2B5EF4-FFF2-40B4-BE49-F238E27FC236}">
                    <a16:creationId xmlns:a16="http://schemas.microsoft.com/office/drawing/2014/main" id="{27CD5473-D26B-416C-B0D0-660628291A38}"/>
                  </a:ext>
                </a:extLst>
              </p:cNvPr>
              <p:cNvSpPr/>
              <p:nvPr/>
            </p:nvSpPr>
            <p:spPr>
              <a:xfrm>
                <a:off x="7514059" y="4287443"/>
                <a:ext cx="636814" cy="671804"/>
              </a:xfrm>
              <a:custGeom>
                <a:avLst/>
                <a:gdLst>
                  <a:gd name="connsiteX0" fmla="*/ 624568 w 636814"/>
                  <a:gd name="connsiteY0" fmla="*/ 420927 h 671804"/>
                  <a:gd name="connsiteX1" fmla="*/ 594476 w 636814"/>
                  <a:gd name="connsiteY1" fmla="*/ 164802 h 671804"/>
                  <a:gd name="connsiteX2" fmla="*/ 391535 w 636814"/>
                  <a:gd name="connsiteY2" fmla="*/ 5248 h 671804"/>
                  <a:gd name="connsiteX3" fmla="*/ 299862 w 636814"/>
                  <a:gd name="connsiteY3" fmla="*/ 329954 h 671804"/>
                  <a:gd name="connsiteX4" fmla="*/ 5248 w 636814"/>
                  <a:gd name="connsiteY4" fmla="*/ 494406 h 671804"/>
                  <a:gd name="connsiteX5" fmla="*/ 208189 w 636814"/>
                  <a:gd name="connsiteY5" fmla="*/ 654659 h 671804"/>
                  <a:gd name="connsiteX6" fmla="*/ 624568 w 636814"/>
                  <a:gd name="connsiteY6" fmla="*/ 420927 h 67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814" h="671804">
                    <a:moveTo>
                      <a:pt x="624568" y="420927"/>
                    </a:moveTo>
                    <a:cubicBezTo>
                      <a:pt x="649760" y="331353"/>
                      <a:pt x="636464" y="239680"/>
                      <a:pt x="594476" y="164802"/>
                    </a:cubicBezTo>
                    <a:cubicBezTo>
                      <a:pt x="552489" y="89224"/>
                      <a:pt x="481809" y="30441"/>
                      <a:pt x="391535" y="5248"/>
                    </a:cubicBezTo>
                    <a:lnTo>
                      <a:pt x="299862" y="329954"/>
                    </a:lnTo>
                    <a:lnTo>
                      <a:pt x="5248" y="494406"/>
                    </a:lnTo>
                    <a:cubicBezTo>
                      <a:pt x="47236" y="569983"/>
                      <a:pt x="117915" y="628766"/>
                      <a:pt x="208189" y="654659"/>
                    </a:cubicBezTo>
                    <a:cubicBezTo>
                      <a:pt x="388037" y="704344"/>
                      <a:pt x="574183" y="600075"/>
                      <a:pt x="624568" y="420927"/>
                    </a:cubicBezTo>
                    <a:close/>
                  </a:path>
                </a:pathLst>
              </a:custGeom>
              <a:solidFill>
                <a:srgbClr val="E77C12">
                  <a:lumMod val="60000"/>
                  <a:lumOff val="4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3" name="Freihandform: Form 12">
                <a:extLst>
                  <a:ext uri="{FF2B5EF4-FFF2-40B4-BE49-F238E27FC236}">
                    <a16:creationId xmlns:a16="http://schemas.microsoft.com/office/drawing/2014/main" id="{30857D4A-6088-464B-96DC-1471F457A7EF}"/>
                  </a:ext>
                </a:extLst>
              </p:cNvPr>
              <p:cNvSpPr/>
              <p:nvPr/>
            </p:nvSpPr>
            <p:spPr>
              <a:xfrm>
                <a:off x="7505087" y="4277289"/>
                <a:ext cx="657808" cy="685800"/>
              </a:xfrm>
              <a:custGeom>
                <a:avLst/>
                <a:gdLst>
                  <a:gd name="connsiteX0" fmla="*/ 309534 w 657808"/>
                  <a:gd name="connsiteY0" fmla="*/ 686507 h 685800"/>
                  <a:gd name="connsiteX1" fmla="*/ 309534 w 657808"/>
                  <a:gd name="connsiteY1" fmla="*/ 686507 h 685800"/>
                  <a:gd name="connsiteX2" fmla="*/ 215062 w 657808"/>
                  <a:gd name="connsiteY2" fmla="*/ 673211 h 685800"/>
                  <a:gd name="connsiteX3" fmla="*/ 6523 w 657808"/>
                  <a:gd name="connsiteY3" fmla="*/ 508759 h 685800"/>
                  <a:gd name="connsiteX4" fmla="*/ 10022 w 657808"/>
                  <a:gd name="connsiteY4" fmla="*/ 495462 h 685800"/>
                  <a:gd name="connsiteX5" fmla="*/ 300437 w 657808"/>
                  <a:gd name="connsiteY5" fmla="*/ 333110 h 685800"/>
                  <a:gd name="connsiteX6" fmla="*/ 390711 w 657808"/>
                  <a:gd name="connsiteY6" fmla="*/ 12603 h 685800"/>
                  <a:gd name="connsiteX7" fmla="*/ 403307 w 657808"/>
                  <a:gd name="connsiteY7" fmla="*/ 5605 h 685800"/>
                  <a:gd name="connsiteX8" fmla="*/ 611847 w 657808"/>
                  <a:gd name="connsiteY8" fmla="*/ 170057 h 685800"/>
                  <a:gd name="connsiteX9" fmla="*/ 642638 w 657808"/>
                  <a:gd name="connsiteY9" fmla="*/ 433880 h 685800"/>
                  <a:gd name="connsiteX10" fmla="*/ 309534 w 657808"/>
                  <a:gd name="connsiteY10" fmla="*/ 686507 h 685800"/>
                  <a:gd name="connsiteX11" fmla="*/ 28916 w 657808"/>
                  <a:gd name="connsiteY11" fmla="*/ 508059 h 685800"/>
                  <a:gd name="connsiteX12" fmla="*/ 220660 w 657808"/>
                  <a:gd name="connsiteY12" fmla="*/ 654316 h 685800"/>
                  <a:gd name="connsiteX13" fmla="*/ 309534 w 657808"/>
                  <a:gd name="connsiteY13" fmla="*/ 666912 h 685800"/>
                  <a:gd name="connsiteX14" fmla="*/ 624442 w 657808"/>
                  <a:gd name="connsiteY14" fmla="*/ 428282 h 685800"/>
                  <a:gd name="connsiteX15" fmla="*/ 595051 w 657808"/>
                  <a:gd name="connsiteY15" fmla="*/ 179855 h 685800"/>
                  <a:gd name="connsiteX16" fmla="*/ 408206 w 657808"/>
                  <a:gd name="connsiteY16" fmla="*/ 27299 h 685800"/>
                  <a:gd name="connsiteX17" fmla="*/ 319332 w 657808"/>
                  <a:gd name="connsiteY17" fmla="*/ 342207 h 685800"/>
                  <a:gd name="connsiteX18" fmla="*/ 314433 w 657808"/>
                  <a:gd name="connsiteY18" fmla="*/ 348505 h 685800"/>
                  <a:gd name="connsiteX19" fmla="*/ 28916 w 657808"/>
                  <a:gd name="connsiteY19" fmla="*/ 508059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7808" h="685800">
                    <a:moveTo>
                      <a:pt x="309534" y="686507"/>
                    </a:moveTo>
                    <a:cubicBezTo>
                      <a:pt x="309534" y="686507"/>
                      <a:pt x="309534" y="686507"/>
                      <a:pt x="309534" y="686507"/>
                    </a:cubicBezTo>
                    <a:cubicBezTo>
                      <a:pt x="277344" y="686507"/>
                      <a:pt x="245853" y="682308"/>
                      <a:pt x="215062" y="673211"/>
                    </a:cubicBezTo>
                    <a:cubicBezTo>
                      <a:pt x="125488" y="648018"/>
                      <a:pt x="52010" y="589235"/>
                      <a:pt x="6523" y="508759"/>
                    </a:cubicBezTo>
                    <a:cubicBezTo>
                      <a:pt x="3724" y="503860"/>
                      <a:pt x="5823" y="497562"/>
                      <a:pt x="10022" y="495462"/>
                    </a:cubicBezTo>
                    <a:lnTo>
                      <a:pt x="300437" y="333110"/>
                    </a:lnTo>
                    <a:lnTo>
                      <a:pt x="390711" y="12603"/>
                    </a:lnTo>
                    <a:cubicBezTo>
                      <a:pt x="392110" y="7005"/>
                      <a:pt x="397709" y="4205"/>
                      <a:pt x="403307" y="5605"/>
                    </a:cubicBezTo>
                    <a:cubicBezTo>
                      <a:pt x="492881" y="30798"/>
                      <a:pt x="566360" y="89581"/>
                      <a:pt x="611847" y="170057"/>
                    </a:cubicBezTo>
                    <a:cubicBezTo>
                      <a:pt x="657333" y="251233"/>
                      <a:pt x="667830" y="345006"/>
                      <a:pt x="642638" y="433880"/>
                    </a:cubicBezTo>
                    <a:cubicBezTo>
                      <a:pt x="601350" y="582937"/>
                      <a:pt x="464190" y="686507"/>
                      <a:pt x="309534" y="686507"/>
                    </a:cubicBezTo>
                    <a:close/>
                    <a:moveTo>
                      <a:pt x="28916" y="508059"/>
                    </a:moveTo>
                    <a:cubicBezTo>
                      <a:pt x="71604" y="580137"/>
                      <a:pt x="139484" y="631923"/>
                      <a:pt x="220660" y="654316"/>
                    </a:cubicBezTo>
                    <a:cubicBezTo>
                      <a:pt x="250052" y="662714"/>
                      <a:pt x="280143" y="666912"/>
                      <a:pt x="309534" y="666912"/>
                    </a:cubicBezTo>
                    <a:cubicBezTo>
                      <a:pt x="455092" y="666912"/>
                      <a:pt x="584554" y="568941"/>
                      <a:pt x="624442" y="428282"/>
                    </a:cubicBezTo>
                    <a:cubicBezTo>
                      <a:pt x="648236" y="344307"/>
                      <a:pt x="637739" y="256132"/>
                      <a:pt x="595051" y="179855"/>
                    </a:cubicBezTo>
                    <a:cubicBezTo>
                      <a:pt x="553763" y="106376"/>
                      <a:pt x="487982" y="52492"/>
                      <a:pt x="408206" y="27299"/>
                    </a:cubicBezTo>
                    <a:lnTo>
                      <a:pt x="319332" y="342207"/>
                    </a:lnTo>
                    <a:cubicBezTo>
                      <a:pt x="318632" y="345006"/>
                      <a:pt x="317233" y="347105"/>
                      <a:pt x="314433" y="348505"/>
                    </a:cubicBezTo>
                    <a:lnTo>
                      <a:pt x="28916" y="508059"/>
                    </a:lnTo>
                    <a:close/>
                  </a:path>
                </a:pathLst>
              </a:cu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4" name="Freihandform: Form 13">
                <a:extLst>
                  <a:ext uri="{FF2B5EF4-FFF2-40B4-BE49-F238E27FC236}">
                    <a16:creationId xmlns:a16="http://schemas.microsoft.com/office/drawing/2014/main" id="{0EB20A65-4F17-4A44-8F65-8F937C26443E}"/>
                  </a:ext>
                </a:extLst>
              </p:cNvPr>
              <p:cNvSpPr/>
              <p:nvPr/>
            </p:nvSpPr>
            <p:spPr>
              <a:xfrm>
                <a:off x="7031225" y="4064908"/>
                <a:ext cx="1560545" cy="1329612"/>
              </a:xfrm>
              <a:custGeom>
                <a:avLst/>
                <a:gdLst>
                  <a:gd name="connsiteX0" fmla="*/ 571358 w 1560544"/>
                  <a:gd name="connsiteY0" fmla="*/ 1299871 h 1329612"/>
                  <a:gd name="connsiteX1" fmla="*/ 1530778 w 1560544"/>
                  <a:gd name="connsiteY1" fmla="*/ 763128 h 1329612"/>
                  <a:gd name="connsiteX2" fmla="*/ 1335535 w 1560544"/>
                  <a:gd name="connsiteY2" fmla="*/ 5248 h 1329612"/>
                  <a:gd name="connsiteX3" fmla="*/ 1022726 w 1560544"/>
                  <a:gd name="connsiteY3" fmla="*/ 314558 h 1329612"/>
                  <a:gd name="connsiteX4" fmla="*/ 1107402 w 1560544"/>
                  <a:gd name="connsiteY4" fmla="*/ 643462 h 1329612"/>
                  <a:gd name="connsiteX5" fmla="*/ 691023 w 1560544"/>
                  <a:gd name="connsiteY5" fmla="*/ 876494 h 1329612"/>
                  <a:gd name="connsiteX6" fmla="*/ 446094 w 1560544"/>
                  <a:gd name="connsiteY6" fmla="*/ 537093 h 1329612"/>
                  <a:gd name="connsiteX7" fmla="*/ 5923 w 1560544"/>
                  <a:gd name="connsiteY7" fmla="*/ 518199 h 1329612"/>
                  <a:gd name="connsiteX8" fmla="*/ 571358 w 1560544"/>
                  <a:gd name="connsiteY8" fmla="*/ 1299871 h 132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544" h="1329612">
                    <a:moveTo>
                      <a:pt x="571358" y="1299871"/>
                    </a:moveTo>
                    <a:cubicBezTo>
                      <a:pt x="984238" y="1416737"/>
                      <a:pt x="1413913" y="1176707"/>
                      <a:pt x="1530778" y="763128"/>
                    </a:cubicBezTo>
                    <a:cubicBezTo>
                      <a:pt x="1609855" y="483909"/>
                      <a:pt x="1525179" y="197692"/>
                      <a:pt x="1335535" y="5248"/>
                    </a:cubicBezTo>
                    <a:lnTo>
                      <a:pt x="1022726" y="314558"/>
                    </a:lnTo>
                    <a:cubicBezTo>
                      <a:pt x="1105302" y="397834"/>
                      <a:pt x="1141692" y="522398"/>
                      <a:pt x="1107402" y="643462"/>
                    </a:cubicBezTo>
                    <a:cubicBezTo>
                      <a:pt x="1057017" y="822610"/>
                      <a:pt x="870171" y="926880"/>
                      <a:pt x="691023" y="876494"/>
                    </a:cubicBezTo>
                    <a:cubicBezTo>
                      <a:pt x="537768" y="833107"/>
                      <a:pt x="439096" y="690349"/>
                      <a:pt x="446094" y="537093"/>
                    </a:cubicBezTo>
                    <a:lnTo>
                      <a:pt x="5923" y="518199"/>
                    </a:lnTo>
                    <a:cubicBezTo>
                      <a:pt x="-8773" y="870197"/>
                      <a:pt x="217961" y="1199800"/>
                      <a:pt x="571358" y="1299871"/>
                    </a:cubicBezTo>
                    <a:close/>
                  </a:path>
                </a:pathLst>
              </a:custGeom>
              <a:solidFill>
                <a:srgbClr val="143164">
                  <a:lumMod val="20000"/>
                  <a:lumOff val="8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5" name="Freihandform: Form 14">
                <a:extLst>
                  <a:ext uri="{FF2B5EF4-FFF2-40B4-BE49-F238E27FC236}">
                    <a16:creationId xmlns:a16="http://schemas.microsoft.com/office/drawing/2014/main" id="{189D8886-7625-4769-B6E4-24EDD5750CFA}"/>
                  </a:ext>
                </a:extLst>
              </p:cNvPr>
              <p:cNvSpPr/>
              <p:nvPr/>
            </p:nvSpPr>
            <p:spPr>
              <a:xfrm>
                <a:off x="7021325" y="4054229"/>
                <a:ext cx="1581539" cy="1350606"/>
              </a:xfrm>
              <a:custGeom>
                <a:avLst/>
                <a:gdLst>
                  <a:gd name="connsiteX0" fmla="*/ 793296 w 1581538"/>
                  <a:gd name="connsiteY0" fmla="*/ 1349739 h 1350606"/>
                  <a:gd name="connsiteX1" fmla="*/ 793296 w 1581538"/>
                  <a:gd name="connsiteY1" fmla="*/ 1349739 h 1350606"/>
                  <a:gd name="connsiteX2" fmla="*/ 578459 w 1581538"/>
                  <a:gd name="connsiteY2" fmla="*/ 1319648 h 1350606"/>
                  <a:gd name="connsiteX3" fmla="*/ 6026 w 1581538"/>
                  <a:gd name="connsiteY3" fmla="*/ 528178 h 1350606"/>
                  <a:gd name="connsiteX4" fmla="*/ 16523 w 1581538"/>
                  <a:gd name="connsiteY4" fmla="*/ 518381 h 1350606"/>
                  <a:gd name="connsiteX5" fmla="*/ 456695 w 1581538"/>
                  <a:gd name="connsiteY5" fmla="*/ 537275 h 1350606"/>
                  <a:gd name="connsiteX6" fmla="*/ 463693 w 1581538"/>
                  <a:gd name="connsiteY6" fmla="*/ 540774 h 1350606"/>
                  <a:gd name="connsiteX7" fmla="*/ 466492 w 1581538"/>
                  <a:gd name="connsiteY7" fmla="*/ 547772 h 1350606"/>
                  <a:gd name="connsiteX8" fmla="*/ 704423 w 1581538"/>
                  <a:gd name="connsiteY8" fmla="*/ 876676 h 1350606"/>
                  <a:gd name="connsiteX9" fmla="*/ 793296 w 1581538"/>
                  <a:gd name="connsiteY9" fmla="*/ 889273 h 1350606"/>
                  <a:gd name="connsiteX10" fmla="*/ 1108204 w 1581538"/>
                  <a:gd name="connsiteY10" fmla="*/ 650642 h 1350606"/>
                  <a:gd name="connsiteX11" fmla="*/ 1025629 w 1581538"/>
                  <a:gd name="connsiteY11" fmla="*/ 331536 h 1350606"/>
                  <a:gd name="connsiteX12" fmla="*/ 1025629 w 1581538"/>
                  <a:gd name="connsiteY12" fmla="*/ 317540 h 1350606"/>
                  <a:gd name="connsiteX13" fmla="*/ 1338438 w 1581538"/>
                  <a:gd name="connsiteY13" fmla="*/ 8230 h 1350606"/>
                  <a:gd name="connsiteX14" fmla="*/ 1345435 w 1581538"/>
                  <a:gd name="connsiteY14" fmla="*/ 5430 h 1350606"/>
                  <a:gd name="connsiteX15" fmla="*/ 1352433 w 1581538"/>
                  <a:gd name="connsiteY15" fmla="*/ 8230 h 1350606"/>
                  <a:gd name="connsiteX16" fmla="*/ 1550476 w 1581538"/>
                  <a:gd name="connsiteY16" fmla="*/ 775906 h 1350606"/>
                  <a:gd name="connsiteX17" fmla="*/ 793296 w 1581538"/>
                  <a:gd name="connsiteY17" fmla="*/ 1349739 h 1350606"/>
                  <a:gd name="connsiteX18" fmla="*/ 26320 w 1581538"/>
                  <a:gd name="connsiteY18" fmla="*/ 539375 h 1350606"/>
                  <a:gd name="connsiteX19" fmla="*/ 584758 w 1581538"/>
                  <a:gd name="connsiteY19" fmla="*/ 1300753 h 1350606"/>
                  <a:gd name="connsiteX20" fmla="*/ 793997 w 1581538"/>
                  <a:gd name="connsiteY20" fmla="*/ 1330145 h 1350606"/>
                  <a:gd name="connsiteX21" fmla="*/ 1532282 w 1581538"/>
                  <a:gd name="connsiteY21" fmla="*/ 771007 h 1350606"/>
                  <a:gd name="connsiteX22" fmla="*/ 1346135 w 1581538"/>
                  <a:gd name="connsiteY22" fmla="*/ 29923 h 1350606"/>
                  <a:gd name="connsiteX23" fmla="*/ 1047323 w 1581538"/>
                  <a:gd name="connsiteY23" fmla="*/ 325237 h 1350606"/>
                  <a:gd name="connsiteX24" fmla="*/ 1127799 w 1581538"/>
                  <a:gd name="connsiteY24" fmla="*/ 656241 h 1350606"/>
                  <a:gd name="connsiteX25" fmla="*/ 793997 w 1581538"/>
                  <a:gd name="connsiteY25" fmla="*/ 908867 h 1350606"/>
                  <a:gd name="connsiteX26" fmla="*/ 699524 w 1581538"/>
                  <a:gd name="connsiteY26" fmla="*/ 895571 h 1350606"/>
                  <a:gd name="connsiteX27" fmla="*/ 446897 w 1581538"/>
                  <a:gd name="connsiteY27" fmla="*/ 556170 h 1350606"/>
                  <a:gd name="connsiteX28" fmla="*/ 26320 w 1581538"/>
                  <a:gd name="connsiteY28" fmla="*/ 539375 h 135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81538" h="1350606">
                    <a:moveTo>
                      <a:pt x="793296" y="1349739"/>
                    </a:moveTo>
                    <a:cubicBezTo>
                      <a:pt x="793296" y="1349739"/>
                      <a:pt x="793296" y="1349739"/>
                      <a:pt x="793296" y="1349739"/>
                    </a:cubicBezTo>
                    <a:cubicBezTo>
                      <a:pt x="721218" y="1349739"/>
                      <a:pt x="649139" y="1339941"/>
                      <a:pt x="578459" y="1319648"/>
                    </a:cubicBezTo>
                    <a:cubicBezTo>
                      <a:pt x="225062" y="1219576"/>
                      <a:pt x="-10069" y="894171"/>
                      <a:pt x="6026" y="528178"/>
                    </a:cubicBezTo>
                    <a:cubicBezTo>
                      <a:pt x="6026" y="522580"/>
                      <a:pt x="10925" y="518381"/>
                      <a:pt x="16523" y="518381"/>
                    </a:cubicBezTo>
                    <a:lnTo>
                      <a:pt x="456695" y="537275"/>
                    </a:lnTo>
                    <a:cubicBezTo>
                      <a:pt x="459494" y="537275"/>
                      <a:pt x="461594" y="538675"/>
                      <a:pt x="463693" y="540774"/>
                    </a:cubicBezTo>
                    <a:cubicBezTo>
                      <a:pt x="465792" y="542874"/>
                      <a:pt x="466492" y="544973"/>
                      <a:pt x="466492" y="547772"/>
                    </a:cubicBezTo>
                    <a:cubicBezTo>
                      <a:pt x="459494" y="700328"/>
                      <a:pt x="557465" y="835389"/>
                      <a:pt x="704423" y="876676"/>
                    </a:cubicBezTo>
                    <a:cubicBezTo>
                      <a:pt x="733814" y="885074"/>
                      <a:pt x="763905" y="889273"/>
                      <a:pt x="793296" y="889273"/>
                    </a:cubicBezTo>
                    <a:cubicBezTo>
                      <a:pt x="938854" y="889273"/>
                      <a:pt x="1068316" y="791302"/>
                      <a:pt x="1108204" y="650642"/>
                    </a:cubicBezTo>
                    <a:cubicBezTo>
                      <a:pt x="1140396" y="537975"/>
                      <a:pt x="1108204" y="415511"/>
                      <a:pt x="1025629" y="331536"/>
                    </a:cubicBezTo>
                    <a:cubicBezTo>
                      <a:pt x="1021430" y="327337"/>
                      <a:pt x="1022130" y="321039"/>
                      <a:pt x="1025629" y="317540"/>
                    </a:cubicBezTo>
                    <a:lnTo>
                      <a:pt x="1338438" y="8230"/>
                    </a:lnTo>
                    <a:cubicBezTo>
                      <a:pt x="1340537" y="6130"/>
                      <a:pt x="1342636" y="4731"/>
                      <a:pt x="1345435" y="5430"/>
                    </a:cubicBezTo>
                    <a:cubicBezTo>
                      <a:pt x="1348235" y="5430"/>
                      <a:pt x="1350335" y="6830"/>
                      <a:pt x="1352433" y="8230"/>
                    </a:cubicBezTo>
                    <a:cubicBezTo>
                      <a:pt x="1551176" y="209771"/>
                      <a:pt x="1627454" y="503685"/>
                      <a:pt x="1550476" y="775906"/>
                    </a:cubicBezTo>
                    <a:cubicBezTo>
                      <a:pt x="1455304" y="1113907"/>
                      <a:pt x="1143895" y="1349739"/>
                      <a:pt x="793296" y="1349739"/>
                    </a:cubicBezTo>
                    <a:close/>
                    <a:moveTo>
                      <a:pt x="26320" y="539375"/>
                    </a:moveTo>
                    <a:cubicBezTo>
                      <a:pt x="15124" y="892072"/>
                      <a:pt x="243257" y="1204881"/>
                      <a:pt x="584758" y="1300753"/>
                    </a:cubicBezTo>
                    <a:cubicBezTo>
                      <a:pt x="653337" y="1320347"/>
                      <a:pt x="723317" y="1330145"/>
                      <a:pt x="793997" y="1330145"/>
                    </a:cubicBezTo>
                    <a:cubicBezTo>
                      <a:pt x="1135497" y="1330145"/>
                      <a:pt x="1439208" y="1100611"/>
                      <a:pt x="1532282" y="771007"/>
                    </a:cubicBezTo>
                    <a:cubicBezTo>
                      <a:pt x="1606460" y="509284"/>
                      <a:pt x="1535080" y="225866"/>
                      <a:pt x="1346135" y="29923"/>
                    </a:cubicBezTo>
                    <a:lnTo>
                      <a:pt x="1047323" y="325237"/>
                    </a:lnTo>
                    <a:cubicBezTo>
                      <a:pt x="1129899" y="414111"/>
                      <a:pt x="1160689" y="540075"/>
                      <a:pt x="1127799" y="656241"/>
                    </a:cubicBezTo>
                    <a:cubicBezTo>
                      <a:pt x="1085811" y="805298"/>
                      <a:pt x="948652" y="908867"/>
                      <a:pt x="793997" y="908867"/>
                    </a:cubicBezTo>
                    <a:cubicBezTo>
                      <a:pt x="762506" y="908867"/>
                      <a:pt x="730315" y="904668"/>
                      <a:pt x="699524" y="895571"/>
                    </a:cubicBezTo>
                    <a:cubicBezTo>
                      <a:pt x="546968" y="852184"/>
                      <a:pt x="444798" y="713624"/>
                      <a:pt x="446897" y="556170"/>
                    </a:cubicBezTo>
                    <a:lnTo>
                      <a:pt x="26320" y="539375"/>
                    </a:lnTo>
                    <a:close/>
                  </a:path>
                </a:pathLst>
              </a:cu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6" name="Freihandform: Form 15">
                <a:extLst>
                  <a:ext uri="{FF2B5EF4-FFF2-40B4-BE49-F238E27FC236}">
                    <a16:creationId xmlns:a16="http://schemas.microsoft.com/office/drawing/2014/main" id="{D2E29AC4-2433-45FE-B3AA-26AE2AEC62C1}"/>
                  </a:ext>
                </a:extLst>
              </p:cNvPr>
              <p:cNvSpPr/>
              <p:nvPr/>
            </p:nvSpPr>
            <p:spPr>
              <a:xfrm>
                <a:off x="6967517" y="3538663"/>
                <a:ext cx="2071397" cy="2302329"/>
              </a:xfrm>
              <a:custGeom>
                <a:avLst/>
                <a:gdLst>
                  <a:gd name="connsiteX0" fmla="*/ 2023460 w 2071395"/>
                  <a:gd name="connsiteY0" fmla="*/ 1410439 h 2302328"/>
                  <a:gd name="connsiteX1" fmla="*/ 1433532 w 2071395"/>
                  <a:gd name="connsiteY1" fmla="*/ 5248 h 2302328"/>
                  <a:gd name="connsiteX2" fmla="*/ 1219394 w 2071395"/>
                  <a:gd name="connsiteY2" fmla="*/ 396434 h 2302328"/>
                  <a:gd name="connsiteX3" fmla="*/ 1594485 w 2071395"/>
                  <a:gd name="connsiteY3" fmla="*/ 1289374 h 2302328"/>
                  <a:gd name="connsiteX4" fmla="*/ 635065 w 2071395"/>
                  <a:gd name="connsiteY4" fmla="*/ 1826117 h 2302328"/>
                  <a:gd name="connsiteX5" fmla="*/ 311759 w 2071395"/>
                  <a:gd name="connsiteY5" fmla="*/ 1642071 h 2302328"/>
                  <a:gd name="connsiteX6" fmla="*/ 5248 w 2071395"/>
                  <a:gd name="connsiteY6" fmla="*/ 1965377 h 2302328"/>
                  <a:gd name="connsiteX7" fmla="*/ 514000 w 2071395"/>
                  <a:gd name="connsiteY7" fmla="*/ 2255092 h 2302328"/>
                  <a:gd name="connsiteX8" fmla="*/ 2023460 w 2071395"/>
                  <a:gd name="connsiteY8" fmla="*/ 1410439 h 2302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1395" h="2302328">
                    <a:moveTo>
                      <a:pt x="2023460" y="1410439"/>
                    </a:moveTo>
                    <a:cubicBezTo>
                      <a:pt x="2181614" y="850602"/>
                      <a:pt x="1923389" y="272570"/>
                      <a:pt x="1433532" y="5248"/>
                    </a:cubicBezTo>
                    <a:lnTo>
                      <a:pt x="1219394" y="396434"/>
                    </a:lnTo>
                    <a:cubicBezTo>
                      <a:pt x="1530804" y="566484"/>
                      <a:pt x="1694556" y="933877"/>
                      <a:pt x="1594485" y="1289374"/>
                    </a:cubicBezTo>
                    <a:cubicBezTo>
                      <a:pt x="1477619" y="1702254"/>
                      <a:pt x="1047944" y="1942983"/>
                      <a:pt x="635065" y="1826117"/>
                    </a:cubicBezTo>
                    <a:cubicBezTo>
                      <a:pt x="509801" y="1790428"/>
                      <a:pt x="399934" y="1726046"/>
                      <a:pt x="311759" y="1642071"/>
                    </a:cubicBezTo>
                    <a:lnTo>
                      <a:pt x="5248" y="1965377"/>
                    </a:lnTo>
                    <a:cubicBezTo>
                      <a:pt x="144508" y="2097638"/>
                      <a:pt x="316658" y="2199109"/>
                      <a:pt x="514000" y="2255092"/>
                    </a:cubicBezTo>
                    <a:cubicBezTo>
                      <a:pt x="1164110" y="2438439"/>
                      <a:pt x="1840113" y="2060549"/>
                      <a:pt x="2023460" y="1410439"/>
                    </a:cubicBezTo>
                    <a:close/>
                  </a:path>
                </a:pathLst>
              </a:custGeom>
              <a:solidFill>
                <a:srgbClr val="91083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sp>
            <p:nvSpPr>
              <p:cNvPr id="17" name="Freihandform: Form 16">
                <a:extLst>
                  <a:ext uri="{FF2B5EF4-FFF2-40B4-BE49-F238E27FC236}">
                    <a16:creationId xmlns:a16="http://schemas.microsoft.com/office/drawing/2014/main" id="{EABEDF8F-DEEE-4E4E-8FEE-AB188958D5A2}"/>
                  </a:ext>
                </a:extLst>
              </p:cNvPr>
              <p:cNvSpPr/>
              <p:nvPr/>
            </p:nvSpPr>
            <p:spPr>
              <a:xfrm>
                <a:off x="6957978" y="3530019"/>
                <a:ext cx="2092390" cy="2323322"/>
              </a:xfrm>
              <a:custGeom>
                <a:avLst/>
                <a:gdLst>
                  <a:gd name="connsiteX0" fmla="*/ 857344 w 2092389"/>
                  <a:gd name="connsiteY0" fmla="*/ 2320418 h 2323322"/>
                  <a:gd name="connsiteX1" fmla="*/ 857344 w 2092389"/>
                  <a:gd name="connsiteY1" fmla="*/ 2320418 h 2323322"/>
                  <a:gd name="connsiteX2" fmla="*/ 521442 w 2092389"/>
                  <a:gd name="connsiteY2" fmla="*/ 2273532 h 2323322"/>
                  <a:gd name="connsiteX3" fmla="*/ 8491 w 2092389"/>
                  <a:gd name="connsiteY3" fmla="*/ 1981717 h 2323322"/>
                  <a:gd name="connsiteX4" fmla="*/ 7791 w 2092389"/>
                  <a:gd name="connsiteY4" fmla="*/ 1967721 h 2323322"/>
                  <a:gd name="connsiteX5" fmla="*/ 314301 w 2092389"/>
                  <a:gd name="connsiteY5" fmla="*/ 1644416 h 2323322"/>
                  <a:gd name="connsiteX6" fmla="*/ 321299 w 2092389"/>
                  <a:gd name="connsiteY6" fmla="*/ 1641616 h 2323322"/>
                  <a:gd name="connsiteX7" fmla="*/ 328297 w 2092389"/>
                  <a:gd name="connsiteY7" fmla="*/ 1644416 h 2323322"/>
                  <a:gd name="connsiteX8" fmla="*/ 647405 w 2092389"/>
                  <a:gd name="connsiteY8" fmla="*/ 1826363 h 2323322"/>
                  <a:gd name="connsiteX9" fmla="*/ 856643 w 2092389"/>
                  <a:gd name="connsiteY9" fmla="*/ 1855754 h 2323322"/>
                  <a:gd name="connsiteX10" fmla="*/ 856643 w 2092389"/>
                  <a:gd name="connsiteY10" fmla="*/ 1855754 h 2323322"/>
                  <a:gd name="connsiteX11" fmla="*/ 1594928 w 2092389"/>
                  <a:gd name="connsiteY11" fmla="*/ 1296617 h 2323322"/>
                  <a:gd name="connsiteX12" fmla="*/ 1224737 w 2092389"/>
                  <a:gd name="connsiteY12" fmla="*/ 414874 h 2323322"/>
                  <a:gd name="connsiteX13" fmla="*/ 1219837 w 2092389"/>
                  <a:gd name="connsiteY13" fmla="*/ 409276 h 2323322"/>
                  <a:gd name="connsiteX14" fmla="*/ 1220537 w 2092389"/>
                  <a:gd name="connsiteY14" fmla="*/ 401578 h 2323322"/>
                  <a:gd name="connsiteX15" fmla="*/ 1434675 w 2092389"/>
                  <a:gd name="connsiteY15" fmla="*/ 10392 h 2323322"/>
                  <a:gd name="connsiteX16" fmla="*/ 1447971 w 2092389"/>
                  <a:gd name="connsiteY16" fmla="*/ 6193 h 2323322"/>
                  <a:gd name="connsiteX17" fmla="*/ 2042797 w 2092389"/>
                  <a:gd name="connsiteY17" fmla="*/ 1423280 h 2323322"/>
                  <a:gd name="connsiteX18" fmla="*/ 857344 w 2092389"/>
                  <a:gd name="connsiteY18" fmla="*/ 2320418 h 2323322"/>
                  <a:gd name="connsiteX19" fmla="*/ 28785 w 2092389"/>
                  <a:gd name="connsiteY19" fmla="*/ 1974019 h 2323322"/>
                  <a:gd name="connsiteX20" fmla="*/ 526340 w 2092389"/>
                  <a:gd name="connsiteY20" fmla="*/ 2254637 h 2323322"/>
                  <a:gd name="connsiteX21" fmla="*/ 856643 w 2092389"/>
                  <a:gd name="connsiteY21" fmla="*/ 2300824 h 2323322"/>
                  <a:gd name="connsiteX22" fmla="*/ 2023204 w 2092389"/>
                  <a:gd name="connsiteY22" fmla="*/ 1416982 h 2323322"/>
                  <a:gd name="connsiteX23" fmla="*/ 1446572 w 2092389"/>
                  <a:gd name="connsiteY23" fmla="*/ 27887 h 2323322"/>
                  <a:gd name="connsiteX24" fmla="*/ 1242231 w 2092389"/>
                  <a:gd name="connsiteY24" fmla="*/ 401578 h 2323322"/>
                  <a:gd name="connsiteX25" fmla="*/ 1613123 w 2092389"/>
                  <a:gd name="connsiteY25" fmla="*/ 1301516 h 2323322"/>
                  <a:gd name="connsiteX26" fmla="*/ 855944 w 2092389"/>
                  <a:gd name="connsiteY26" fmla="*/ 1874648 h 2323322"/>
                  <a:gd name="connsiteX27" fmla="*/ 855944 w 2092389"/>
                  <a:gd name="connsiteY27" fmla="*/ 1874648 h 2323322"/>
                  <a:gd name="connsiteX28" fmla="*/ 641806 w 2092389"/>
                  <a:gd name="connsiteY28" fmla="*/ 1844557 h 2323322"/>
                  <a:gd name="connsiteX29" fmla="*/ 321299 w 2092389"/>
                  <a:gd name="connsiteY29" fmla="*/ 1664710 h 2323322"/>
                  <a:gd name="connsiteX30" fmla="*/ 28785 w 2092389"/>
                  <a:gd name="connsiteY30" fmla="*/ 1974019 h 232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92389" h="2323322">
                    <a:moveTo>
                      <a:pt x="857344" y="2320418"/>
                    </a:moveTo>
                    <a:cubicBezTo>
                      <a:pt x="857344" y="2320418"/>
                      <a:pt x="857344" y="2320418"/>
                      <a:pt x="857344" y="2320418"/>
                    </a:cubicBezTo>
                    <a:cubicBezTo>
                      <a:pt x="743976" y="2320418"/>
                      <a:pt x="631309" y="2304323"/>
                      <a:pt x="521442" y="2273532"/>
                    </a:cubicBezTo>
                    <a:cubicBezTo>
                      <a:pt x="329697" y="2219648"/>
                      <a:pt x="152649" y="2118177"/>
                      <a:pt x="8491" y="1981717"/>
                    </a:cubicBezTo>
                    <a:cubicBezTo>
                      <a:pt x="4292" y="1978218"/>
                      <a:pt x="4292" y="1971920"/>
                      <a:pt x="7791" y="1967721"/>
                    </a:cubicBezTo>
                    <a:lnTo>
                      <a:pt x="314301" y="1644416"/>
                    </a:lnTo>
                    <a:cubicBezTo>
                      <a:pt x="316401" y="1642316"/>
                      <a:pt x="318501" y="1641616"/>
                      <a:pt x="321299" y="1641616"/>
                    </a:cubicBezTo>
                    <a:cubicBezTo>
                      <a:pt x="324099" y="1641616"/>
                      <a:pt x="326198" y="1642316"/>
                      <a:pt x="328297" y="1644416"/>
                    </a:cubicBezTo>
                    <a:cubicBezTo>
                      <a:pt x="417871" y="1729790"/>
                      <a:pt x="528440" y="1792072"/>
                      <a:pt x="647405" y="1826363"/>
                    </a:cubicBezTo>
                    <a:cubicBezTo>
                      <a:pt x="715984" y="1845957"/>
                      <a:pt x="785964" y="1855754"/>
                      <a:pt x="856643" y="1855754"/>
                    </a:cubicBezTo>
                    <a:cubicBezTo>
                      <a:pt x="856643" y="1855754"/>
                      <a:pt x="856643" y="1855754"/>
                      <a:pt x="856643" y="1855754"/>
                    </a:cubicBezTo>
                    <a:cubicBezTo>
                      <a:pt x="1198144" y="1855754"/>
                      <a:pt x="1501856" y="1626221"/>
                      <a:pt x="1594928" y="1296617"/>
                    </a:cubicBezTo>
                    <a:cubicBezTo>
                      <a:pt x="1692899" y="950218"/>
                      <a:pt x="1541044" y="587024"/>
                      <a:pt x="1224737" y="414874"/>
                    </a:cubicBezTo>
                    <a:cubicBezTo>
                      <a:pt x="1222637" y="413474"/>
                      <a:pt x="1220537" y="411375"/>
                      <a:pt x="1219837" y="409276"/>
                    </a:cubicBezTo>
                    <a:cubicBezTo>
                      <a:pt x="1219138" y="406476"/>
                      <a:pt x="1219138" y="403677"/>
                      <a:pt x="1220537" y="401578"/>
                    </a:cubicBezTo>
                    <a:lnTo>
                      <a:pt x="1434675" y="10392"/>
                    </a:lnTo>
                    <a:cubicBezTo>
                      <a:pt x="1437474" y="5493"/>
                      <a:pt x="1443073" y="4094"/>
                      <a:pt x="1447971" y="6193"/>
                    </a:cubicBezTo>
                    <a:cubicBezTo>
                      <a:pt x="1955323" y="283313"/>
                      <a:pt x="2200251" y="866243"/>
                      <a:pt x="2042797" y="1423280"/>
                    </a:cubicBezTo>
                    <a:cubicBezTo>
                      <a:pt x="1893741" y="1950926"/>
                      <a:pt x="1405983" y="2320418"/>
                      <a:pt x="857344" y="2320418"/>
                    </a:cubicBezTo>
                    <a:close/>
                    <a:moveTo>
                      <a:pt x="28785" y="1974019"/>
                    </a:moveTo>
                    <a:cubicBezTo>
                      <a:pt x="169444" y="2104881"/>
                      <a:pt x="340894" y="2202153"/>
                      <a:pt x="526340" y="2254637"/>
                    </a:cubicBezTo>
                    <a:cubicBezTo>
                      <a:pt x="634109" y="2285429"/>
                      <a:pt x="745376" y="2300824"/>
                      <a:pt x="856643" y="2300824"/>
                    </a:cubicBezTo>
                    <a:cubicBezTo>
                      <a:pt x="1396886" y="2300824"/>
                      <a:pt x="1876246" y="1937630"/>
                      <a:pt x="2023204" y="1416982"/>
                    </a:cubicBezTo>
                    <a:cubicBezTo>
                      <a:pt x="2177159" y="871841"/>
                      <a:pt x="1939928" y="302207"/>
                      <a:pt x="1446572" y="27887"/>
                    </a:cubicBezTo>
                    <a:lnTo>
                      <a:pt x="1242231" y="401578"/>
                    </a:lnTo>
                    <a:cubicBezTo>
                      <a:pt x="1560639" y="580726"/>
                      <a:pt x="1712494" y="948818"/>
                      <a:pt x="1613123" y="1301516"/>
                    </a:cubicBezTo>
                    <a:cubicBezTo>
                      <a:pt x="1517950" y="1638817"/>
                      <a:pt x="1206541" y="1874648"/>
                      <a:pt x="855944" y="1874648"/>
                    </a:cubicBezTo>
                    <a:cubicBezTo>
                      <a:pt x="855944" y="1874648"/>
                      <a:pt x="855944" y="1874648"/>
                      <a:pt x="855944" y="1874648"/>
                    </a:cubicBezTo>
                    <a:cubicBezTo>
                      <a:pt x="783865" y="1874648"/>
                      <a:pt x="711786" y="1864851"/>
                      <a:pt x="641806" y="1844557"/>
                    </a:cubicBezTo>
                    <a:cubicBezTo>
                      <a:pt x="522841" y="1810967"/>
                      <a:pt x="412273" y="1748685"/>
                      <a:pt x="321299" y="1664710"/>
                    </a:cubicBezTo>
                    <a:lnTo>
                      <a:pt x="28785" y="1974019"/>
                    </a:lnTo>
                    <a:close/>
                  </a:path>
                </a:pathLst>
              </a:cu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E5E5D"/>
                  </a:solidFill>
                  <a:effectLst/>
                  <a:uLnTx/>
                  <a:uFillTx/>
                  <a:latin typeface="Trebuchet MS" panose="020B0603020202020204"/>
                </a:endParaRPr>
              </a:p>
            </p:txBody>
          </p:sp>
        </p:grpSp>
      </p:grpSp>
      <p:sp>
        <p:nvSpPr>
          <p:cNvPr id="2" name="Titel 1"/>
          <p:cNvSpPr>
            <a:spLocks noGrp="1"/>
          </p:cNvSpPr>
          <p:nvPr>
            <p:ph type="title"/>
          </p:nvPr>
        </p:nvSpPr>
        <p:spPr>
          <a:xfrm>
            <a:off x="922413" y="2614390"/>
            <a:ext cx="4253263" cy="1597439"/>
          </a:xfrm>
        </p:spPr>
        <p:txBody>
          <a:bodyPr vert="horz"/>
          <a:lstStyle/>
          <a:p>
            <a:r>
              <a:rPr lang="en-US" dirty="0"/>
              <a:t>Predictive Maintenance</a:t>
            </a:r>
            <a:br>
              <a:rPr lang="en-US" dirty="0"/>
            </a:br>
            <a:r>
              <a:rPr lang="en-US" dirty="0"/>
              <a:t>(Tutorial)</a:t>
            </a:r>
          </a:p>
        </p:txBody>
      </p:sp>
      <p:sp>
        <p:nvSpPr>
          <p:cNvPr id="3" name="Textplatzhalter 2"/>
          <p:cNvSpPr>
            <a:spLocks noGrp="1"/>
          </p:cNvSpPr>
          <p:nvPr>
            <p:ph type="body" sz="quarter" idx="13"/>
          </p:nvPr>
        </p:nvSpPr>
        <p:spPr>
          <a:xfrm>
            <a:off x="922413" y="4395114"/>
            <a:ext cx="7406247" cy="1253677"/>
          </a:xfrm>
        </p:spPr>
        <p:txBody>
          <a:bodyPr/>
          <a:lstStyle/>
          <a:p>
            <a:r>
              <a:rPr lang="de-DE" dirty="0"/>
              <a:t>University </a:t>
            </a:r>
            <a:r>
              <a:rPr lang="de-DE" dirty="0" err="1"/>
              <a:t>of</a:t>
            </a:r>
            <a:r>
              <a:rPr lang="de-DE" dirty="0"/>
              <a:t> Münster</a:t>
            </a:r>
          </a:p>
          <a:p>
            <a:r>
              <a:rPr lang="de-DE" dirty="0"/>
              <a:t>Professional School</a:t>
            </a:r>
          </a:p>
          <a:p>
            <a:r>
              <a:rPr lang="de-DE"/>
              <a:t>Master </a:t>
            </a:r>
            <a:r>
              <a:rPr lang="de-DE" dirty="0"/>
              <a:t>Data Science</a:t>
            </a:r>
          </a:p>
        </p:txBody>
      </p:sp>
    </p:spTree>
    <p:extLst>
      <p:ext uri="{BB962C8B-B14F-4D97-AF65-F5344CB8AC3E}">
        <p14:creationId xmlns:p14="http://schemas.microsoft.com/office/powerpoint/2010/main" val="2767096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BEFC1919-0458-49B9-AFE7-80ACBED0E724}"/>
              </a:ext>
            </a:extLst>
          </p:cNvPr>
          <p:cNvGraphicFramePr>
            <a:graphicFrameLocks noChangeAspect="1"/>
          </p:cNvGraphicFramePr>
          <p:nvPr>
            <p:custDataLst>
              <p:tags r:id="rId1"/>
            </p:custDataLst>
            <p:extLst>
              <p:ext uri="{D42A27DB-BD31-4B8C-83A1-F6EECF244321}">
                <p14:modId xmlns:p14="http://schemas.microsoft.com/office/powerpoint/2010/main" val="479990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1" imgH="351" progId="TCLayout.ActiveDocument.1">
                  <p:embed/>
                </p:oleObj>
              </mc:Choice>
              <mc:Fallback>
                <p:oleObj name="think-cell Folie" r:id="rId3" imgW="351" imgH="351" progId="TCLayout.ActiveDocument.1">
                  <p:embed/>
                  <p:pic>
                    <p:nvPicPr>
                      <p:cNvPr id="6" name="Objekt 5" hidden="1">
                        <a:extLst>
                          <a:ext uri="{FF2B5EF4-FFF2-40B4-BE49-F238E27FC236}">
                            <a16:creationId xmlns:a16="http://schemas.microsoft.com/office/drawing/2014/main" id="{BEFC1919-0458-49B9-AFE7-80ACBED0E7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619F951-C341-4046-85F5-53C8FD0F9338}"/>
              </a:ext>
            </a:extLst>
          </p:cNvPr>
          <p:cNvSpPr>
            <a:spLocks noGrp="1"/>
          </p:cNvSpPr>
          <p:nvPr>
            <p:ph type="title"/>
          </p:nvPr>
        </p:nvSpPr>
        <p:spPr/>
        <p:txBody>
          <a:bodyPr vert="horz"/>
          <a:lstStyle/>
          <a:p>
            <a:r>
              <a:rPr lang="en-US" dirty="0"/>
              <a:t>Reminder: MLR</a:t>
            </a:r>
          </a:p>
        </p:txBody>
      </p:sp>
      <p:sp>
        <p:nvSpPr>
          <p:cNvPr id="3" name="Textplatzhalter 2">
            <a:extLst>
              <a:ext uri="{FF2B5EF4-FFF2-40B4-BE49-F238E27FC236}">
                <a16:creationId xmlns:a16="http://schemas.microsoft.com/office/drawing/2014/main" id="{2D600E0C-4CD8-49BD-8C11-BDCB5A9A96AC}"/>
              </a:ext>
            </a:extLst>
          </p:cNvPr>
          <p:cNvSpPr>
            <a:spLocks noGrp="1"/>
          </p:cNvSpPr>
          <p:nvPr>
            <p:ph type="body" sz="quarter" idx="13"/>
          </p:nvPr>
        </p:nvSpPr>
        <p:spPr/>
        <p:txBody>
          <a:bodyPr/>
          <a:lstStyle/>
          <a:p>
            <a:r>
              <a:rPr lang="en-US" dirty="0"/>
              <a:t>The General Process</a:t>
            </a:r>
          </a:p>
        </p:txBody>
      </p:sp>
      <p:sp>
        <p:nvSpPr>
          <p:cNvPr id="7" name="Pfeil nach rechts 4">
            <a:extLst>
              <a:ext uri="{FF2B5EF4-FFF2-40B4-BE49-F238E27FC236}">
                <a16:creationId xmlns:a16="http://schemas.microsoft.com/office/drawing/2014/main" id="{54EDA93E-3B98-4361-96EE-EC543341CD0E}"/>
              </a:ext>
            </a:extLst>
          </p:cNvPr>
          <p:cNvSpPr/>
          <p:nvPr/>
        </p:nvSpPr>
        <p:spPr>
          <a:xfrm rot="5400000">
            <a:off x="-565941" y="3590964"/>
            <a:ext cx="4361992" cy="641731"/>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uppieren 7">
            <a:extLst>
              <a:ext uri="{FF2B5EF4-FFF2-40B4-BE49-F238E27FC236}">
                <a16:creationId xmlns:a16="http://schemas.microsoft.com/office/drawing/2014/main" id="{CC4BA890-9AD3-4431-AE2F-4CB1D6CB8101}"/>
              </a:ext>
            </a:extLst>
          </p:cNvPr>
          <p:cNvGrpSpPr/>
          <p:nvPr/>
        </p:nvGrpSpPr>
        <p:grpSpPr>
          <a:xfrm>
            <a:off x="1157686" y="1859426"/>
            <a:ext cx="899362" cy="899362"/>
            <a:chOff x="1374940" y="3018152"/>
            <a:chExt cx="1080000" cy="1080000"/>
          </a:xfrm>
        </p:grpSpPr>
        <p:sp>
          <p:nvSpPr>
            <p:cNvPr id="9" name="Ellipse 8">
              <a:extLst>
                <a:ext uri="{FF2B5EF4-FFF2-40B4-BE49-F238E27FC236}">
                  <a16:creationId xmlns:a16="http://schemas.microsoft.com/office/drawing/2014/main" id="{11035034-1236-4ADD-858B-4AA8704DEDE2}"/>
                </a:ext>
              </a:extLst>
            </p:cNvPr>
            <p:cNvSpPr/>
            <p:nvPr/>
          </p:nvSpPr>
          <p:spPr>
            <a:xfrm>
              <a:off x="1374940" y="3018152"/>
              <a:ext cx="1080000" cy="1080000"/>
            </a:xfrm>
            <a:prstGeom prst="ellipse">
              <a:avLst/>
            </a:prstGeom>
            <a:solidFill>
              <a:schemeClr val="bg1"/>
            </a:solidFill>
            <a:ln>
              <a:solidFill>
                <a:srgbClr val="4F4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fik 9">
              <a:extLst>
                <a:ext uri="{FF2B5EF4-FFF2-40B4-BE49-F238E27FC236}">
                  <a16:creationId xmlns:a16="http://schemas.microsoft.com/office/drawing/2014/main" id="{B8AEE2CE-33F2-4B77-A3F7-A60E49F8C950}"/>
                </a:ext>
              </a:extLst>
            </p:cNvPr>
            <p:cNvPicPr>
              <a:picLocks noChangeAspect="1"/>
            </p:cNvPicPr>
            <p:nvPr/>
          </p:nvPicPr>
          <p:blipFill>
            <a:blip r:embed="rId5">
              <a:clrChange>
                <a:clrFrom>
                  <a:srgbClr val="FAFAFA"/>
                </a:clrFrom>
                <a:clrTo>
                  <a:srgbClr val="FAFAFA">
                    <a:alpha val="0"/>
                  </a:srgbClr>
                </a:clrTo>
              </a:clrChange>
              <a:duotone>
                <a:schemeClr val="accent2">
                  <a:shade val="45000"/>
                  <a:satMod val="135000"/>
                </a:schemeClr>
                <a:prstClr val="white"/>
              </a:duotone>
            </a:blip>
            <a:stretch>
              <a:fillRect/>
            </a:stretch>
          </p:blipFill>
          <p:spPr>
            <a:xfrm>
              <a:off x="1463887" y="3202465"/>
              <a:ext cx="903396" cy="720000"/>
            </a:xfrm>
            <a:prstGeom prst="rect">
              <a:avLst/>
            </a:prstGeom>
          </p:spPr>
        </p:pic>
      </p:grpSp>
      <p:grpSp>
        <p:nvGrpSpPr>
          <p:cNvPr id="11" name="Gruppieren 10">
            <a:extLst>
              <a:ext uri="{FF2B5EF4-FFF2-40B4-BE49-F238E27FC236}">
                <a16:creationId xmlns:a16="http://schemas.microsoft.com/office/drawing/2014/main" id="{7599A221-820C-4073-B2A4-F6894944250E}"/>
              </a:ext>
            </a:extLst>
          </p:cNvPr>
          <p:cNvGrpSpPr/>
          <p:nvPr/>
        </p:nvGrpSpPr>
        <p:grpSpPr>
          <a:xfrm>
            <a:off x="1157686" y="2827009"/>
            <a:ext cx="899362" cy="899362"/>
            <a:chOff x="3284761" y="3018152"/>
            <a:chExt cx="1080000" cy="1080000"/>
          </a:xfrm>
        </p:grpSpPr>
        <p:sp>
          <p:nvSpPr>
            <p:cNvPr id="12" name="Ellipse 11">
              <a:extLst>
                <a:ext uri="{FF2B5EF4-FFF2-40B4-BE49-F238E27FC236}">
                  <a16:creationId xmlns:a16="http://schemas.microsoft.com/office/drawing/2014/main" id="{50DAF8AE-56B3-4D1B-9828-A7767D8D3F04}"/>
                </a:ext>
              </a:extLst>
            </p:cNvPr>
            <p:cNvSpPr/>
            <p:nvPr/>
          </p:nvSpPr>
          <p:spPr>
            <a:xfrm>
              <a:off x="3284761" y="3018152"/>
              <a:ext cx="1080000" cy="1080000"/>
            </a:xfrm>
            <a:prstGeom prst="ellipse">
              <a:avLst/>
            </a:prstGeom>
            <a:solidFill>
              <a:schemeClr val="bg1"/>
            </a:solidFill>
            <a:ln>
              <a:solidFill>
                <a:srgbClr val="4F4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fik 12">
              <a:extLst>
                <a:ext uri="{FF2B5EF4-FFF2-40B4-BE49-F238E27FC236}">
                  <a16:creationId xmlns:a16="http://schemas.microsoft.com/office/drawing/2014/main" id="{2C1D1FCF-DC29-4A1D-A963-2CCF26600B84}"/>
                </a:ext>
              </a:extLst>
            </p:cNvPr>
            <p:cNvPicPr>
              <a:picLocks noChangeAspect="1"/>
            </p:cNvPicPr>
            <p:nvPr/>
          </p:nvPicPr>
          <p:blipFill>
            <a:blip r:embed="rId6">
              <a:clrChange>
                <a:clrFrom>
                  <a:srgbClr val="FAFAFA"/>
                </a:clrFrom>
                <a:clrTo>
                  <a:srgbClr val="FAFAFA">
                    <a:alpha val="0"/>
                  </a:srgbClr>
                </a:clrTo>
              </a:clrChange>
              <a:duotone>
                <a:schemeClr val="accent2">
                  <a:shade val="45000"/>
                  <a:satMod val="135000"/>
                </a:schemeClr>
                <a:prstClr val="white"/>
              </a:duotone>
            </a:blip>
            <a:stretch>
              <a:fillRect/>
            </a:stretch>
          </p:blipFill>
          <p:spPr>
            <a:xfrm>
              <a:off x="3491215" y="3191842"/>
              <a:ext cx="667092" cy="720000"/>
            </a:xfrm>
            <a:prstGeom prst="rect">
              <a:avLst/>
            </a:prstGeom>
          </p:spPr>
        </p:pic>
      </p:grpSp>
      <p:grpSp>
        <p:nvGrpSpPr>
          <p:cNvPr id="14" name="Gruppieren 13">
            <a:extLst>
              <a:ext uri="{FF2B5EF4-FFF2-40B4-BE49-F238E27FC236}">
                <a16:creationId xmlns:a16="http://schemas.microsoft.com/office/drawing/2014/main" id="{29EF9915-24C7-46A4-9CC0-6F4342735FBB}"/>
              </a:ext>
            </a:extLst>
          </p:cNvPr>
          <p:cNvGrpSpPr/>
          <p:nvPr/>
        </p:nvGrpSpPr>
        <p:grpSpPr>
          <a:xfrm>
            <a:off x="1157686" y="3794592"/>
            <a:ext cx="899362" cy="899362"/>
            <a:chOff x="6501503" y="3017805"/>
            <a:chExt cx="1080000" cy="1080000"/>
          </a:xfrm>
        </p:grpSpPr>
        <p:sp>
          <p:nvSpPr>
            <p:cNvPr id="15" name="Ellipse 14">
              <a:extLst>
                <a:ext uri="{FF2B5EF4-FFF2-40B4-BE49-F238E27FC236}">
                  <a16:creationId xmlns:a16="http://schemas.microsoft.com/office/drawing/2014/main" id="{C426FDAF-32BF-4A8A-B6BC-D5DB06088675}"/>
                </a:ext>
              </a:extLst>
            </p:cNvPr>
            <p:cNvSpPr/>
            <p:nvPr/>
          </p:nvSpPr>
          <p:spPr>
            <a:xfrm>
              <a:off x="6501503" y="3017805"/>
              <a:ext cx="1080000" cy="1080000"/>
            </a:xfrm>
            <a:prstGeom prst="ellipse">
              <a:avLst/>
            </a:prstGeom>
            <a:solidFill>
              <a:schemeClr val="bg1"/>
            </a:solidFill>
            <a:ln>
              <a:solidFill>
                <a:srgbClr val="4F4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fik 15">
              <a:extLst>
                <a:ext uri="{FF2B5EF4-FFF2-40B4-BE49-F238E27FC236}">
                  <a16:creationId xmlns:a16="http://schemas.microsoft.com/office/drawing/2014/main" id="{85097FAD-37B3-4951-85EB-EEB1BDE837F7}"/>
                </a:ext>
              </a:extLst>
            </p:cNvPr>
            <p:cNvPicPr>
              <a:picLocks noChangeAspect="1"/>
            </p:cNvPicPr>
            <p:nvPr/>
          </p:nvPicPr>
          <p:blipFill>
            <a:blip r:embed="rId7">
              <a:clrChange>
                <a:clrFrom>
                  <a:srgbClr val="FAFAFA"/>
                </a:clrFrom>
                <a:clrTo>
                  <a:srgbClr val="FAFAFA">
                    <a:alpha val="0"/>
                  </a:srgbClr>
                </a:clrTo>
              </a:clrChange>
              <a:duotone>
                <a:schemeClr val="accent2">
                  <a:shade val="45000"/>
                  <a:satMod val="135000"/>
                </a:schemeClr>
                <a:prstClr val="white"/>
              </a:duotone>
            </a:blip>
            <a:stretch>
              <a:fillRect/>
            </a:stretch>
          </p:blipFill>
          <p:spPr>
            <a:xfrm>
              <a:off x="6672902" y="3207797"/>
              <a:ext cx="737201" cy="720000"/>
            </a:xfrm>
            <a:prstGeom prst="rect">
              <a:avLst/>
            </a:prstGeom>
          </p:spPr>
        </p:pic>
      </p:grpSp>
      <p:grpSp>
        <p:nvGrpSpPr>
          <p:cNvPr id="17" name="Gruppieren 16">
            <a:extLst>
              <a:ext uri="{FF2B5EF4-FFF2-40B4-BE49-F238E27FC236}">
                <a16:creationId xmlns:a16="http://schemas.microsoft.com/office/drawing/2014/main" id="{360D5A34-D9DB-4C4E-8880-FFE0734F3BCC}"/>
              </a:ext>
            </a:extLst>
          </p:cNvPr>
          <p:cNvGrpSpPr/>
          <p:nvPr/>
        </p:nvGrpSpPr>
        <p:grpSpPr>
          <a:xfrm>
            <a:off x="1157685" y="4762176"/>
            <a:ext cx="899362" cy="899362"/>
            <a:chOff x="8306022" y="3017805"/>
            <a:chExt cx="1080000" cy="1080000"/>
          </a:xfrm>
        </p:grpSpPr>
        <p:sp>
          <p:nvSpPr>
            <p:cNvPr id="18" name="Ellipse 17">
              <a:extLst>
                <a:ext uri="{FF2B5EF4-FFF2-40B4-BE49-F238E27FC236}">
                  <a16:creationId xmlns:a16="http://schemas.microsoft.com/office/drawing/2014/main" id="{01351DB2-2E3D-49FE-BD72-1EF0D42E595E}"/>
                </a:ext>
              </a:extLst>
            </p:cNvPr>
            <p:cNvSpPr/>
            <p:nvPr/>
          </p:nvSpPr>
          <p:spPr>
            <a:xfrm>
              <a:off x="8306022" y="3017805"/>
              <a:ext cx="1080000" cy="1080000"/>
            </a:xfrm>
            <a:prstGeom prst="ellipse">
              <a:avLst/>
            </a:prstGeom>
            <a:solidFill>
              <a:schemeClr val="bg1"/>
            </a:solidFill>
            <a:ln>
              <a:solidFill>
                <a:srgbClr val="4F4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fik 18">
              <a:extLst>
                <a:ext uri="{FF2B5EF4-FFF2-40B4-BE49-F238E27FC236}">
                  <a16:creationId xmlns:a16="http://schemas.microsoft.com/office/drawing/2014/main" id="{8B38A50B-0A3C-4C4A-A199-28946FE85812}"/>
                </a:ext>
              </a:extLst>
            </p:cNvPr>
            <p:cNvPicPr>
              <a:picLocks noChangeAspect="1"/>
            </p:cNvPicPr>
            <p:nvPr/>
          </p:nvPicPr>
          <p:blipFill>
            <a:blip r:embed="rId8">
              <a:clrChange>
                <a:clrFrom>
                  <a:srgbClr val="FAFAFA"/>
                </a:clrFrom>
                <a:clrTo>
                  <a:srgbClr val="FAFAFA">
                    <a:alpha val="0"/>
                  </a:srgbClr>
                </a:clrTo>
              </a:clrChange>
              <a:duotone>
                <a:schemeClr val="accent2">
                  <a:shade val="45000"/>
                  <a:satMod val="135000"/>
                </a:schemeClr>
                <a:prstClr val="white"/>
              </a:duotone>
            </a:blip>
            <a:stretch>
              <a:fillRect/>
            </a:stretch>
          </p:blipFill>
          <p:spPr>
            <a:xfrm>
              <a:off x="8486022" y="3210317"/>
              <a:ext cx="720000" cy="720000"/>
            </a:xfrm>
            <a:prstGeom prst="rect">
              <a:avLst/>
            </a:prstGeom>
          </p:spPr>
        </p:pic>
      </p:grpSp>
      <p:sp>
        <p:nvSpPr>
          <p:cNvPr id="23" name="Textfeld 22">
            <a:extLst>
              <a:ext uri="{FF2B5EF4-FFF2-40B4-BE49-F238E27FC236}">
                <a16:creationId xmlns:a16="http://schemas.microsoft.com/office/drawing/2014/main" id="{EE490D36-3820-4A4B-9FF2-CEC2AD6D6D3A}"/>
              </a:ext>
            </a:extLst>
          </p:cNvPr>
          <p:cNvSpPr txBox="1"/>
          <p:nvPr/>
        </p:nvSpPr>
        <p:spPr>
          <a:xfrm>
            <a:off x="4065270" y="2180238"/>
            <a:ext cx="4928724" cy="276999"/>
          </a:xfrm>
          <a:prstGeom prst="rect">
            <a:avLst/>
          </a:prstGeom>
          <a:noFill/>
        </p:spPr>
        <p:txBody>
          <a:bodyPr wrap="square">
            <a:spAutoFit/>
          </a:bodyPr>
          <a:lstStyle>
            <a:defPPr>
              <a:defRPr lang="en-US"/>
            </a:defPPr>
            <a:lvl1pPr>
              <a:defRPr sz="1200">
                <a:latin typeface="Consolas" panose="020B0609020204030204" pitchFamily="49" charset="0"/>
              </a:defRPr>
            </a:lvl1pPr>
          </a:lstStyle>
          <a:p>
            <a:r>
              <a:rPr lang="en-US" dirty="0"/>
              <a:t>task = </a:t>
            </a:r>
            <a:r>
              <a:rPr lang="en-US" dirty="0" err="1"/>
              <a:t>makeClassifTask</a:t>
            </a:r>
            <a:r>
              <a:rPr lang="en-US" dirty="0"/>
              <a:t>(data = bearing, target = </a:t>
            </a:r>
            <a:r>
              <a:rPr lang="en-US" dirty="0">
                <a:solidFill>
                  <a:schemeClr val="accent5">
                    <a:lumMod val="75000"/>
                  </a:schemeClr>
                </a:solidFill>
              </a:rPr>
              <a:t>“Fault"</a:t>
            </a:r>
            <a:r>
              <a:rPr lang="en-US" dirty="0"/>
              <a:t>)</a:t>
            </a:r>
          </a:p>
        </p:txBody>
      </p:sp>
      <p:sp>
        <p:nvSpPr>
          <p:cNvPr id="28" name="Textfeld 27">
            <a:extLst>
              <a:ext uri="{FF2B5EF4-FFF2-40B4-BE49-F238E27FC236}">
                <a16:creationId xmlns:a16="http://schemas.microsoft.com/office/drawing/2014/main" id="{C53B2D51-8B3F-4426-995D-1F37381EF28C}"/>
              </a:ext>
            </a:extLst>
          </p:cNvPr>
          <p:cNvSpPr txBox="1"/>
          <p:nvPr/>
        </p:nvSpPr>
        <p:spPr>
          <a:xfrm>
            <a:off x="2240780" y="2149461"/>
            <a:ext cx="143924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E5E5D"/>
                </a:solidFill>
                <a:effectLst/>
                <a:uLnTx/>
                <a:uFillTx/>
                <a:latin typeface="Trebuchet MS" panose="020B0603020202020204"/>
                <a:ea typeface="+mn-ea"/>
                <a:cs typeface="+mn-cs"/>
              </a:rPr>
              <a:t>Define Task</a:t>
            </a:r>
          </a:p>
        </p:txBody>
      </p:sp>
      <p:sp>
        <p:nvSpPr>
          <p:cNvPr id="29" name="Textfeld 28">
            <a:extLst>
              <a:ext uri="{FF2B5EF4-FFF2-40B4-BE49-F238E27FC236}">
                <a16:creationId xmlns:a16="http://schemas.microsoft.com/office/drawing/2014/main" id="{EDED2A85-6460-4C05-A36B-38F0957AF4B3}"/>
              </a:ext>
            </a:extLst>
          </p:cNvPr>
          <p:cNvSpPr txBox="1"/>
          <p:nvPr/>
        </p:nvSpPr>
        <p:spPr>
          <a:xfrm>
            <a:off x="773802" y="2149461"/>
            <a:ext cx="347423" cy="338554"/>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E5E5D"/>
                </a:solidFill>
                <a:effectLst/>
                <a:uLnTx/>
                <a:uFillTx/>
                <a:latin typeface="Trebuchet MS" panose="020B0603020202020204"/>
                <a:ea typeface="+mn-ea"/>
                <a:cs typeface="+mn-cs"/>
              </a:rPr>
              <a:t>1</a:t>
            </a:r>
          </a:p>
        </p:txBody>
      </p:sp>
      <p:sp>
        <p:nvSpPr>
          <p:cNvPr id="30" name="Textfeld 29">
            <a:extLst>
              <a:ext uri="{FF2B5EF4-FFF2-40B4-BE49-F238E27FC236}">
                <a16:creationId xmlns:a16="http://schemas.microsoft.com/office/drawing/2014/main" id="{8150B56F-13E2-4877-A461-DEE1B397C2D4}"/>
              </a:ext>
            </a:extLst>
          </p:cNvPr>
          <p:cNvSpPr txBox="1"/>
          <p:nvPr/>
        </p:nvSpPr>
        <p:spPr>
          <a:xfrm>
            <a:off x="776798" y="3102158"/>
            <a:ext cx="347423" cy="338554"/>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E5E5D"/>
                </a:solidFill>
                <a:effectLst/>
                <a:uLnTx/>
                <a:uFillTx/>
                <a:latin typeface="Trebuchet MS" panose="020B0603020202020204"/>
                <a:ea typeface="+mn-ea"/>
                <a:cs typeface="+mn-cs"/>
              </a:rPr>
              <a:t>2</a:t>
            </a:r>
          </a:p>
        </p:txBody>
      </p:sp>
      <p:sp>
        <p:nvSpPr>
          <p:cNvPr id="31" name="Textfeld 30">
            <a:extLst>
              <a:ext uri="{FF2B5EF4-FFF2-40B4-BE49-F238E27FC236}">
                <a16:creationId xmlns:a16="http://schemas.microsoft.com/office/drawing/2014/main" id="{47812418-C684-4AC6-8122-C2ECAFF5C999}"/>
              </a:ext>
            </a:extLst>
          </p:cNvPr>
          <p:cNvSpPr txBox="1"/>
          <p:nvPr/>
        </p:nvSpPr>
        <p:spPr>
          <a:xfrm>
            <a:off x="777307" y="4116801"/>
            <a:ext cx="347423" cy="338554"/>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E5E5D"/>
                </a:solidFill>
                <a:effectLst/>
                <a:uLnTx/>
                <a:uFillTx/>
                <a:latin typeface="Trebuchet MS" panose="020B0603020202020204"/>
                <a:ea typeface="+mn-ea"/>
                <a:cs typeface="+mn-cs"/>
              </a:rPr>
              <a:t>3</a:t>
            </a:r>
          </a:p>
        </p:txBody>
      </p:sp>
      <p:sp>
        <p:nvSpPr>
          <p:cNvPr id="32" name="Textfeld 31">
            <a:extLst>
              <a:ext uri="{FF2B5EF4-FFF2-40B4-BE49-F238E27FC236}">
                <a16:creationId xmlns:a16="http://schemas.microsoft.com/office/drawing/2014/main" id="{B6DC1CA1-F287-466C-8C81-6F2E1D244EB3}"/>
              </a:ext>
            </a:extLst>
          </p:cNvPr>
          <p:cNvSpPr txBox="1"/>
          <p:nvPr/>
        </p:nvSpPr>
        <p:spPr>
          <a:xfrm>
            <a:off x="780303" y="5069498"/>
            <a:ext cx="347423" cy="338554"/>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E5E5D"/>
                </a:solidFill>
                <a:effectLst/>
                <a:uLnTx/>
                <a:uFillTx/>
                <a:latin typeface="Trebuchet MS" panose="020B0603020202020204"/>
                <a:ea typeface="+mn-ea"/>
                <a:cs typeface="+mn-cs"/>
              </a:rPr>
              <a:t>4</a:t>
            </a:r>
          </a:p>
        </p:txBody>
      </p:sp>
      <p:sp>
        <p:nvSpPr>
          <p:cNvPr id="34" name="Textfeld 33">
            <a:extLst>
              <a:ext uri="{FF2B5EF4-FFF2-40B4-BE49-F238E27FC236}">
                <a16:creationId xmlns:a16="http://schemas.microsoft.com/office/drawing/2014/main" id="{ABD50B57-FC77-4339-9797-AFDB18E11FCB}"/>
              </a:ext>
            </a:extLst>
          </p:cNvPr>
          <p:cNvSpPr txBox="1"/>
          <p:nvPr/>
        </p:nvSpPr>
        <p:spPr>
          <a:xfrm>
            <a:off x="4065270" y="2850070"/>
            <a:ext cx="4928724" cy="830997"/>
          </a:xfrm>
          <a:prstGeom prst="rect">
            <a:avLst/>
          </a:prstGeom>
          <a:noFill/>
        </p:spPr>
        <p:txBody>
          <a:bodyPr wrap="square">
            <a:spAutoFit/>
          </a:bodyPr>
          <a:lstStyle/>
          <a:p>
            <a:r>
              <a:rPr lang="en-US" sz="1200" dirty="0" err="1">
                <a:latin typeface="Consolas" panose="020B0609020204030204" pitchFamily="49" charset="0"/>
              </a:rPr>
              <a:t>lrn</a:t>
            </a:r>
            <a:r>
              <a:rPr lang="en-US" sz="1200" dirty="0">
                <a:latin typeface="Consolas" panose="020B0609020204030204" pitchFamily="49" charset="0"/>
              </a:rPr>
              <a:t> = </a:t>
            </a:r>
            <a:r>
              <a:rPr lang="en-US" sz="1200" dirty="0" err="1">
                <a:latin typeface="Consolas" panose="020B0609020204030204" pitchFamily="49" charset="0"/>
              </a:rPr>
              <a:t>makeLearner</a:t>
            </a:r>
            <a:r>
              <a:rPr lang="en-US" sz="1200" dirty="0">
                <a:latin typeface="Consolas" panose="020B0609020204030204" pitchFamily="49" charset="0"/>
              </a:rPr>
              <a:t>("</a:t>
            </a:r>
            <a:r>
              <a:rPr lang="en-US" sz="1200" dirty="0" err="1">
                <a:latin typeface="Consolas" panose="020B0609020204030204" pitchFamily="49" charset="0"/>
              </a:rPr>
              <a:t>classif.svm</a:t>
            </a:r>
            <a:r>
              <a:rPr lang="en-US" sz="1200" dirty="0">
                <a:latin typeface="Consolas" panose="020B0609020204030204" pitchFamily="49" charset="0"/>
              </a:rPr>
              <a:t>")</a:t>
            </a:r>
          </a:p>
          <a:p>
            <a:r>
              <a:rPr lang="en-US" sz="1200" dirty="0">
                <a:latin typeface="Consolas" panose="020B0609020204030204" pitchFamily="49" charset="0"/>
              </a:rPr>
              <a:t>n = </a:t>
            </a:r>
            <a:r>
              <a:rPr lang="en-US" sz="1200" dirty="0" err="1">
                <a:latin typeface="Consolas" panose="020B0609020204030204" pitchFamily="49" charset="0"/>
              </a:rPr>
              <a:t>nrow</a:t>
            </a:r>
            <a:r>
              <a:rPr lang="en-US" sz="1200" dirty="0">
                <a:latin typeface="Consolas" panose="020B0609020204030204" pitchFamily="49" charset="0"/>
              </a:rPr>
              <a:t>(bearing)</a:t>
            </a:r>
          </a:p>
          <a:p>
            <a:r>
              <a:rPr lang="en-US" sz="1200" dirty="0" err="1">
                <a:latin typeface="Consolas" panose="020B0609020204030204" pitchFamily="49" charset="0"/>
              </a:rPr>
              <a:t>train.set</a:t>
            </a:r>
            <a:r>
              <a:rPr lang="en-US" sz="1200" dirty="0">
                <a:latin typeface="Consolas" panose="020B0609020204030204" pitchFamily="49" charset="0"/>
              </a:rPr>
              <a:t> = sample(n, size = </a:t>
            </a:r>
            <a:r>
              <a:rPr lang="en-US" sz="1200" dirty="0">
                <a:solidFill>
                  <a:schemeClr val="accent4">
                    <a:lumMod val="60000"/>
                    <a:lumOff val="40000"/>
                  </a:schemeClr>
                </a:solidFill>
                <a:latin typeface="Consolas" panose="020B0609020204030204" pitchFamily="49" charset="0"/>
              </a:rPr>
              <a:t>2</a:t>
            </a:r>
            <a:r>
              <a:rPr lang="en-US" sz="1200" dirty="0">
                <a:latin typeface="Consolas" panose="020B0609020204030204" pitchFamily="49" charset="0"/>
              </a:rPr>
              <a:t> / </a:t>
            </a:r>
            <a:r>
              <a:rPr lang="en-US" sz="1200" dirty="0">
                <a:solidFill>
                  <a:schemeClr val="accent4">
                    <a:lumMod val="60000"/>
                    <a:lumOff val="40000"/>
                  </a:schemeClr>
                </a:solidFill>
                <a:latin typeface="Consolas" panose="020B0609020204030204" pitchFamily="49" charset="0"/>
              </a:rPr>
              <a:t>3</a:t>
            </a:r>
            <a:r>
              <a:rPr lang="en-US" sz="1200" dirty="0">
                <a:latin typeface="Consolas" panose="020B0609020204030204" pitchFamily="49" charset="0"/>
              </a:rPr>
              <a:t> * n)</a:t>
            </a:r>
          </a:p>
          <a:p>
            <a:r>
              <a:rPr lang="en-US" sz="1200" dirty="0" err="1">
                <a:latin typeface="Consolas" panose="020B0609020204030204" pitchFamily="49" charset="0"/>
              </a:rPr>
              <a:t>test.set</a:t>
            </a:r>
            <a:r>
              <a:rPr lang="en-US" sz="1200" dirty="0">
                <a:latin typeface="Consolas" panose="020B0609020204030204" pitchFamily="49" charset="0"/>
              </a:rPr>
              <a:t> = </a:t>
            </a:r>
            <a:r>
              <a:rPr lang="en-US" sz="1200" dirty="0" err="1">
                <a:latin typeface="Consolas" panose="020B0609020204030204" pitchFamily="49" charset="0"/>
              </a:rPr>
              <a:t>setdiff</a:t>
            </a:r>
            <a:r>
              <a:rPr lang="en-US" sz="1200" dirty="0">
                <a:latin typeface="Consolas" panose="020B0609020204030204" pitchFamily="49" charset="0"/>
              </a:rPr>
              <a:t>(</a:t>
            </a:r>
            <a:r>
              <a:rPr lang="en-US" sz="1200" dirty="0">
                <a:solidFill>
                  <a:schemeClr val="accent4">
                    <a:lumMod val="60000"/>
                    <a:lumOff val="40000"/>
                  </a:schemeClr>
                </a:solidFill>
                <a:latin typeface="Consolas" panose="020B0609020204030204" pitchFamily="49" charset="0"/>
              </a:rPr>
              <a:t>1</a:t>
            </a:r>
            <a:r>
              <a:rPr lang="en-US" sz="1200" dirty="0">
                <a:latin typeface="Consolas" panose="020B0609020204030204" pitchFamily="49" charset="0"/>
              </a:rPr>
              <a:t>:n, </a:t>
            </a:r>
            <a:r>
              <a:rPr lang="en-US" sz="1200" dirty="0" err="1">
                <a:latin typeface="Consolas" panose="020B0609020204030204" pitchFamily="49" charset="0"/>
              </a:rPr>
              <a:t>train.set</a:t>
            </a:r>
            <a:r>
              <a:rPr lang="en-US" sz="1200" dirty="0">
                <a:latin typeface="Consolas" panose="020B0609020204030204" pitchFamily="49" charset="0"/>
              </a:rPr>
              <a:t>)</a:t>
            </a:r>
          </a:p>
        </p:txBody>
      </p:sp>
      <p:sp>
        <p:nvSpPr>
          <p:cNvPr id="35" name="Textfeld 34">
            <a:extLst>
              <a:ext uri="{FF2B5EF4-FFF2-40B4-BE49-F238E27FC236}">
                <a16:creationId xmlns:a16="http://schemas.microsoft.com/office/drawing/2014/main" id="{B37AFD5D-3724-4ABB-87B4-3E3B111AE8FF}"/>
              </a:ext>
            </a:extLst>
          </p:cNvPr>
          <p:cNvSpPr txBox="1"/>
          <p:nvPr/>
        </p:nvSpPr>
        <p:spPr>
          <a:xfrm>
            <a:off x="2240780" y="3102158"/>
            <a:ext cx="1678078"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E5E5D"/>
                </a:solidFill>
                <a:effectLst/>
                <a:uLnTx/>
                <a:uFillTx/>
                <a:latin typeface="Trebuchet MS" panose="020B0603020202020204"/>
                <a:ea typeface="+mn-ea"/>
                <a:cs typeface="+mn-cs"/>
              </a:rPr>
              <a:t>Define Learner</a:t>
            </a:r>
          </a:p>
        </p:txBody>
      </p:sp>
      <p:sp>
        <p:nvSpPr>
          <p:cNvPr id="36" name="Textfeld 35">
            <a:extLst>
              <a:ext uri="{FF2B5EF4-FFF2-40B4-BE49-F238E27FC236}">
                <a16:creationId xmlns:a16="http://schemas.microsoft.com/office/drawing/2014/main" id="{5EB4FE44-5756-4D5B-B134-9020D28362E9}"/>
              </a:ext>
            </a:extLst>
          </p:cNvPr>
          <p:cNvSpPr txBox="1"/>
          <p:nvPr/>
        </p:nvSpPr>
        <p:spPr>
          <a:xfrm>
            <a:off x="4065270" y="4105450"/>
            <a:ext cx="4928724" cy="276999"/>
          </a:xfrm>
          <a:prstGeom prst="rect">
            <a:avLst/>
          </a:prstGeom>
          <a:noFill/>
        </p:spPr>
        <p:txBody>
          <a:bodyPr wrap="square">
            <a:spAutoFit/>
          </a:bodyPr>
          <a:lstStyle/>
          <a:p>
            <a:r>
              <a:rPr lang="en-US" sz="1200" dirty="0">
                <a:latin typeface="Consolas" panose="020B0609020204030204" pitchFamily="49" charset="0"/>
              </a:rPr>
              <a:t>model = train(</a:t>
            </a:r>
            <a:r>
              <a:rPr lang="en-US" sz="1200" dirty="0" err="1">
                <a:latin typeface="Consolas" panose="020B0609020204030204" pitchFamily="49" charset="0"/>
              </a:rPr>
              <a:t>lrn</a:t>
            </a:r>
            <a:r>
              <a:rPr lang="en-US" sz="1200" dirty="0">
                <a:latin typeface="Consolas" panose="020B0609020204030204" pitchFamily="49" charset="0"/>
              </a:rPr>
              <a:t>, task, subset = </a:t>
            </a:r>
            <a:r>
              <a:rPr lang="en-US" sz="1200" dirty="0" err="1">
                <a:latin typeface="Consolas" panose="020B0609020204030204" pitchFamily="49" charset="0"/>
              </a:rPr>
              <a:t>train.set</a:t>
            </a:r>
            <a:r>
              <a:rPr lang="en-US" sz="1200" dirty="0">
                <a:latin typeface="Consolas" panose="020B0609020204030204" pitchFamily="49" charset="0"/>
              </a:rPr>
              <a:t>)</a:t>
            </a:r>
          </a:p>
        </p:txBody>
      </p:sp>
      <p:sp>
        <p:nvSpPr>
          <p:cNvPr id="37" name="Textfeld 36">
            <a:extLst>
              <a:ext uri="{FF2B5EF4-FFF2-40B4-BE49-F238E27FC236}">
                <a16:creationId xmlns:a16="http://schemas.microsoft.com/office/drawing/2014/main" id="{982D7DE6-7834-4B0F-8E9D-5ABF77C688BC}"/>
              </a:ext>
            </a:extLst>
          </p:cNvPr>
          <p:cNvSpPr txBox="1"/>
          <p:nvPr/>
        </p:nvSpPr>
        <p:spPr>
          <a:xfrm>
            <a:off x="2240780" y="4074673"/>
            <a:ext cx="1678078"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E5E5D"/>
                </a:solidFill>
                <a:effectLst/>
                <a:uLnTx/>
                <a:uFillTx/>
                <a:latin typeface="Trebuchet MS" panose="020B0603020202020204"/>
                <a:ea typeface="+mn-ea"/>
                <a:cs typeface="+mn-cs"/>
              </a:rPr>
              <a:t>Fit Model</a:t>
            </a:r>
          </a:p>
        </p:txBody>
      </p:sp>
      <p:sp>
        <p:nvSpPr>
          <p:cNvPr id="38" name="Textfeld 37">
            <a:extLst>
              <a:ext uri="{FF2B5EF4-FFF2-40B4-BE49-F238E27FC236}">
                <a16:creationId xmlns:a16="http://schemas.microsoft.com/office/drawing/2014/main" id="{9F5EE754-2BA3-49C8-86D5-8A011CF7F3E3}"/>
              </a:ext>
            </a:extLst>
          </p:cNvPr>
          <p:cNvSpPr txBox="1"/>
          <p:nvPr/>
        </p:nvSpPr>
        <p:spPr>
          <a:xfrm>
            <a:off x="4065270" y="5081230"/>
            <a:ext cx="4928724" cy="276999"/>
          </a:xfrm>
          <a:prstGeom prst="rect">
            <a:avLst/>
          </a:prstGeom>
          <a:noFill/>
        </p:spPr>
        <p:txBody>
          <a:bodyPr wrap="square">
            <a:spAutoFit/>
          </a:bodyPr>
          <a:lstStyle/>
          <a:p>
            <a:r>
              <a:rPr lang="en-US" sz="1200" dirty="0">
                <a:latin typeface="Consolas" panose="020B0609020204030204" pitchFamily="49" charset="0"/>
              </a:rPr>
              <a:t>pred = predict(model, task = task, subset = </a:t>
            </a:r>
            <a:r>
              <a:rPr lang="en-US" sz="1200" dirty="0" err="1">
                <a:latin typeface="Consolas" panose="020B0609020204030204" pitchFamily="49" charset="0"/>
              </a:rPr>
              <a:t>test.set</a:t>
            </a:r>
            <a:r>
              <a:rPr lang="en-US" sz="1200" dirty="0">
                <a:latin typeface="Consolas" panose="020B0609020204030204" pitchFamily="49" charset="0"/>
              </a:rPr>
              <a:t>)</a:t>
            </a:r>
          </a:p>
        </p:txBody>
      </p:sp>
      <p:sp>
        <p:nvSpPr>
          <p:cNvPr id="39" name="Textfeld 38">
            <a:extLst>
              <a:ext uri="{FF2B5EF4-FFF2-40B4-BE49-F238E27FC236}">
                <a16:creationId xmlns:a16="http://schemas.microsoft.com/office/drawing/2014/main" id="{B32BF9A5-5364-4047-8023-A7DFBCA4C311}"/>
              </a:ext>
            </a:extLst>
          </p:cNvPr>
          <p:cNvSpPr txBox="1"/>
          <p:nvPr/>
        </p:nvSpPr>
        <p:spPr>
          <a:xfrm>
            <a:off x="2240780" y="5050453"/>
            <a:ext cx="1678078"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E5E5D"/>
                </a:solidFill>
                <a:effectLst/>
                <a:uLnTx/>
                <a:uFillTx/>
                <a:latin typeface="Trebuchet MS" panose="020B0603020202020204"/>
                <a:ea typeface="+mn-ea"/>
                <a:cs typeface="+mn-cs"/>
              </a:rPr>
              <a:t>Predict</a:t>
            </a:r>
          </a:p>
        </p:txBody>
      </p:sp>
    </p:spTree>
    <p:extLst>
      <p:ext uri="{BB962C8B-B14F-4D97-AF65-F5344CB8AC3E}">
        <p14:creationId xmlns:p14="http://schemas.microsoft.com/office/powerpoint/2010/main" val="4057187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7EE6EDA-217B-472B-85A9-C914F93CF384}"/>
              </a:ext>
            </a:extLst>
          </p:cNvPr>
          <p:cNvGraphicFramePr>
            <a:graphicFrameLocks noChangeAspect="1"/>
          </p:cNvGraphicFramePr>
          <p:nvPr>
            <p:custDataLst>
              <p:tags r:id="rId1"/>
            </p:custDataLst>
            <p:extLst>
              <p:ext uri="{D42A27DB-BD31-4B8C-83A1-F6EECF244321}">
                <p14:modId xmlns:p14="http://schemas.microsoft.com/office/powerpoint/2010/main" val="18757466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1" imgH="351" progId="TCLayout.ActiveDocument.1">
                  <p:embed/>
                </p:oleObj>
              </mc:Choice>
              <mc:Fallback>
                <p:oleObj name="think-cell Folie" r:id="rId3" imgW="351" imgH="351" progId="TCLayout.ActiveDocument.1">
                  <p:embed/>
                  <p:pic>
                    <p:nvPicPr>
                      <p:cNvPr id="8" name="Objekt 7" hidden="1">
                        <a:extLst>
                          <a:ext uri="{FF2B5EF4-FFF2-40B4-BE49-F238E27FC236}">
                            <a16:creationId xmlns:a16="http://schemas.microsoft.com/office/drawing/2014/main" id="{07EE6EDA-217B-472B-85A9-C914F93CF38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619F951-C341-4046-85F5-53C8FD0F9338}"/>
              </a:ext>
            </a:extLst>
          </p:cNvPr>
          <p:cNvSpPr>
            <a:spLocks noGrp="1"/>
          </p:cNvSpPr>
          <p:nvPr>
            <p:ph type="title"/>
          </p:nvPr>
        </p:nvSpPr>
        <p:spPr/>
        <p:txBody>
          <a:bodyPr vert="horz"/>
          <a:lstStyle/>
          <a:p>
            <a:r>
              <a:rPr lang="en-US" dirty="0"/>
              <a:t>Integrated Classifiers</a:t>
            </a:r>
          </a:p>
        </p:txBody>
      </p:sp>
      <p:sp>
        <p:nvSpPr>
          <p:cNvPr id="3" name="Textplatzhalter 2">
            <a:extLst>
              <a:ext uri="{FF2B5EF4-FFF2-40B4-BE49-F238E27FC236}">
                <a16:creationId xmlns:a16="http://schemas.microsoft.com/office/drawing/2014/main" id="{2D600E0C-4CD8-49BD-8C11-BDCB5A9A96AC}"/>
              </a:ext>
            </a:extLst>
          </p:cNvPr>
          <p:cNvSpPr>
            <a:spLocks noGrp="1"/>
          </p:cNvSpPr>
          <p:nvPr>
            <p:ph type="body" sz="quarter" idx="13"/>
          </p:nvPr>
        </p:nvSpPr>
        <p:spPr/>
        <p:txBody>
          <a:bodyPr/>
          <a:lstStyle/>
          <a:p>
            <a:r>
              <a:rPr lang="en-US" dirty="0"/>
              <a:t>What can be Used Out-of-the-Box</a:t>
            </a:r>
          </a:p>
        </p:txBody>
      </p:sp>
      <p:graphicFrame>
        <p:nvGraphicFramePr>
          <p:cNvPr id="10" name="Tabelle 10">
            <a:extLst>
              <a:ext uri="{FF2B5EF4-FFF2-40B4-BE49-F238E27FC236}">
                <a16:creationId xmlns:a16="http://schemas.microsoft.com/office/drawing/2014/main" id="{22B68CBA-01D8-4355-B5FD-03771F33AD62}"/>
              </a:ext>
            </a:extLst>
          </p:cNvPr>
          <p:cNvGraphicFramePr>
            <a:graphicFrameLocks noGrp="1"/>
          </p:cNvGraphicFramePr>
          <p:nvPr>
            <p:extLst>
              <p:ext uri="{D42A27DB-BD31-4B8C-83A1-F6EECF244321}">
                <p14:modId xmlns:p14="http://schemas.microsoft.com/office/powerpoint/2010/main" val="2600707410"/>
              </p:ext>
            </p:extLst>
          </p:nvPr>
        </p:nvGraphicFramePr>
        <p:xfrm>
          <a:off x="479425" y="1760219"/>
          <a:ext cx="9469440" cy="4332609"/>
        </p:xfrm>
        <a:graphic>
          <a:graphicData uri="http://schemas.openxmlformats.org/drawingml/2006/table">
            <a:tbl>
              <a:tblPr firstRow="1" bandRow="1">
                <a:tableStyleId>{616DA210-FB5B-4158-B5E0-FEB733F419BA}</a:tableStyleId>
              </a:tblPr>
              <a:tblGrid>
                <a:gridCol w="946944">
                  <a:extLst>
                    <a:ext uri="{9D8B030D-6E8A-4147-A177-3AD203B41FA5}">
                      <a16:colId xmlns:a16="http://schemas.microsoft.com/office/drawing/2014/main" val="3610291616"/>
                    </a:ext>
                  </a:extLst>
                </a:gridCol>
                <a:gridCol w="946944">
                  <a:extLst>
                    <a:ext uri="{9D8B030D-6E8A-4147-A177-3AD203B41FA5}">
                      <a16:colId xmlns:a16="http://schemas.microsoft.com/office/drawing/2014/main" val="222598728"/>
                    </a:ext>
                  </a:extLst>
                </a:gridCol>
                <a:gridCol w="946944">
                  <a:extLst>
                    <a:ext uri="{9D8B030D-6E8A-4147-A177-3AD203B41FA5}">
                      <a16:colId xmlns:a16="http://schemas.microsoft.com/office/drawing/2014/main" val="2485882706"/>
                    </a:ext>
                  </a:extLst>
                </a:gridCol>
                <a:gridCol w="946944">
                  <a:extLst>
                    <a:ext uri="{9D8B030D-6E8A-4147-A177-3AD203B41FA5}">
                      <a16:colId xmlns:a16="http://schemas.microsoft.com/office/drawing/2014/main" val="3120242999"/>
                    </a:ext>
                  </a:extLst>
                </a:gridCol>
                <a:gridCol w="946944">
                  <a:extLst>
                    <a:ext uri="{9D8B030D-6E8A-4147-A177-3AD203B41FA5}">
                      <a16:colId xmlns:a16="http://schemas.microsoft.com/office/drawing/2014/main" val="2267341806"/>
                    </a:ext>
                  </a:extLst>
                </a:gridCol>
                <a:gridCol w="946944">
                  <a:extLst>
                    <a:ext uri="{9D8B030D-6E8A-4147-A177-3AD203B41FA5}">
                      <a16:colId xmlns:a16="http://schemas.microsoft.com/office/drawing/2014/main" val="2057313496"/>
                    </a:ext>
                  </a:extLst>
                </a:gridCol>
                <a:gridCol w="946944">
                  <a:extLst>
                    <a:ext uri="{9D8B030D-6E8A-4147-A177-3AD203B41FA5}">
                      <a16:colId xmlns:a16="http://schemas.microsoft.com/office/drawing/2014/main" val="1713946041"/>
                    </a:ext>
                  </a:extLst>
                </a:gridCol>
                <a:gridCol w="946944">
                  <a:extLst>
                    <a:ext uri="{9D8B030D-6E8A-4147-A177-3AD203B41FA5}">
                      <a16:colId xmlns:a16="http://schemas.microsoft.com/office/drawing/2014/main" val="3900835091"/>
                    </a:ext>
                  </a:extLst>
                </a:gridCol>
                <a:gridCol w="946944">
                  <a:extLst>
                    <a:ext uri="{9D8B030D-6E8A-4147-A177-3AD203B41FA5}">
                      <a16:colId xmlns:a16="http://schemas.microsoft.com/office/drawing/2014/main" val="2850617880"/>
                    </a:ext>
                  </a:extLst>
                </a:gridCol>
                <a:gridCol w="946944">
                  <a:extLst>
                    <a:ext uri="{9D8B030D-6E8A-4147-A177-3AD203B41FA5}">
                      <a16:colId xmlns:a16="http://schemas.microsoft.com/office/drawing/2014/main" val="3890294790"/>
                    </a:ext>
                  </a:extLst>
                </a:gridCol>
              </a:tblGrid>
              <a:tr h="481401">
                <a:tc>
                  <a:txBody>
                    <a:bodyPr/>
                    <a:lstStyle/>
                    <a:p>
                      <a:pPr algn="ctr"/>
                      <a:r>
                        <a:rPr lang="en-US" sz="1000" b="0" dirty="0" err="1"/>
                        <a:t>ada</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a:t>adaboostm1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bartMachine</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binomial</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boosting</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a:t>bst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a:t>C50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cforest</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clusterSVM</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ctree</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6036472"/>
                  </a:ext>
                </a:extLst>
              </a:tr>
              <a:tr h="481401">
                <a:tc>
                  <a:txBody>
                    <a:bodyPr/>
                    <a:lstStyle/>
                    <a:p>
                      <a:pPr algn="ctr"/>
                      <a:r>
                        <a:rPr lang="de-DE" sz="1000" b="0" dirty="0" err="1"/>
                        <a:t>cvglmnet</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dbnDNN</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dcSVM</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earth</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evtree</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extraTrees</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fdausc.glm</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fdausc.kernel</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fdausc.knn</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a:t>fdausc.np</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3581852"/>
                  </a:ext>
                </a:extLst>
              </a:tr>
              <a:tr h="481401">
                <a:tc>
                  <a:txBody>
                    <a:bodyPr/>
                    <a:lstStyle/>
                    <a:p>
                      <a:pPr algn="ctr"/>
                      <a:r>
                        <a:rPr lang="de-DE" sz="1000" b="0" dirty="0" err="1"/>
                        <a:t>FDboost</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featureless</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fgam</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fnn</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gamboost</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gaterSVM</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gausspr</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gbm</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geoDA</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glmboost</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02094270"/>
                  </a:ext>
                </a:extLst>
              </a:tr>
              <a:tr h="481401">
                <a:tc>
                  <a:txBody>
                    <a:bodyPr/>
                    <a:lstStyle/>
                    <a:p>
                      <a:pPr algn="ctr"/>
                      <a:r>
                        <a:rPr lang="de-DE" sz="1000" b="0" dirty="0" err="1"/>
                        <a:t>glmnet</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a:t>h2o.deeplearning</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a:t>h2o.gbm</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a:t>h2o.glm</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a:t>h2o.randomForest</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IBk</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a:t>J48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JRip</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kknn</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knn</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092530"/>
                  </a:ext>
                </a:extLst>
              </a:tr>
              <a:tr h="481401">
                <a:tc>
                  <a:txBody>
                    <a:bodyPr/>
                    <a:lstStyle/>
                    <a:p>
                      <a:pPr algn="ctr"/>
                      <a:r>
                        <a:rPr lang="de-DE" sz="1000" b="0" dirty="0" err="1"/>
                        <a:t>ksvm</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lda</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a:t>LiblineaRL1L2SVC</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a:t>LiblineaRL1LogReg</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a:t>LiblineaRL2L1SVC</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a:t>LiblineaRL2LogReg</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a:t>LiblineaRL2SVC</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LiblineaRMultiClassSVC</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linDA</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logreg</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261166"/>
                  </a:ext>
                </a:extLst>
              </a:tr>
              <a:tr h="481401">
                <a:tc>
                  <a:txBody>
                    <a:bodyPr/>
                    <a:lstStyle/>
                    <a:p>
                      <a:pPr algn="ctr"/>
                      <a:r>
                        <a:rPr lang="de-DE" sz="1000" b="0" dirty="0" err="1"/>
                        <a:t>lssvm</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a:t>lvq1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mda</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mlp</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multinom</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naiveBayes</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neuralnet</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nnet</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nnTrain</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nodeHarvest</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0803369"/>
                  </a:ext>
                </a:extLst>
              </a:tr>
              <a:tr h="481401">
                <a:tc>
                  <a:txBody>
                    <a:bodyPr/>
                    <a:lstStyle/>
                    <a:p>
                      <a:pPr algn="ctr"/>
                      <a:r>
                        <a:rPr lang="de-DE" sz="1000" b="0" dirty="0" err="1"/>
                        <a:t>OneR</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pamr</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a:t>PART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penalized</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plr</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plsdaCaret</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probit</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qda</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quaDA</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randomForest</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73907607"/>
                  </a:ext>
                </a:extLst>
              </a:tr>
              <a:tr h="481401">
                <a:tc>
                  <a:txBody>
                    <a:bodyPr/>
                    <a:lstStyle/>
                    <a:p>
                      <a:pPr algn="ctr"/>
                      <a:r>
                        <a:rPr lang="de-DE" sz="1000" b="0" dirty="0" err="1"/>
                        <a:t>randomForestSRC</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ranger</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rda</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rFerns</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rknn</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rotationForest</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rpart</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a:t>RRF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rrlda</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saeDNN</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0668616"/>
                  </a:ext>
                </a:extLst>
              </a:tr>
              <a:tr h="481401">
                <a:tc>
                  <a:txBody>
                    <a:bodyPr/>
                    <a:lstStyle/>
                    <a:p>
                      <a:pPr algn="ctr"/>
                      <a:r>
                        <a:rPr lang="de-DE" sz="1000" b="0" dirty="0"/>
                        <a:t>sda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sparseLDA</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svm</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0" dirty="0" err="1"/>
                        <a:t>xgboost</a:t>
                      </a:r>
                      <a:r>
                        <a:rPr lang="de-DE" sz="1000" b="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6">
                  <a:txBody>
                    <a:bodyPr/>
                    <a:lstStyle/>
                    <a:p>
                      <a:pPr algn="ctr"/>
                      <a:endParaRPr lang="en-US" sz="1000" b="0"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42993974"/>
                  </a:ext>
                </a:extLst>
              </a:tr>
            </a:tbl>
          </a:graphicData>
        </a:graphic>
      </p:graphicFrame>
      <p:sp>
        <p:nvSpPr>
          <p:cNvPr id="6" name="Textfeld 5">
            <a:extLst>
              <a:ext uri="{FF2B5EF4-FFF2-40B4-BE49-F238E27FC236}">
                <a16:creationId xmlns:a16="http://schemas.microsoft.com/office/drawing/2014/main" id="{1C78AEBB-6DA1-4BC8-B0E9-FB273E5B7A14}"/>
              </a:ext>
            </a:extLst>
          </p:cNvPr>
          <p:cNvSpPr txBox="1"/>
          <p:nvPr/>
        </p:nvSpPr>
        <p:spPr>
          <a:xfrm>
            <a:off x="5122604" y="6079385"/>
            <a:ext cx="4863582" cy="246221"/>
          </a:xfrm>
          <a:prstGeom prst="rect">
            <a:avLst/>
          </a:prstGeom>
          <a:noFill/>
        </p:spPr>
        <p:txBody>
          <a:bodyPr wrap="square">
            <a:spAutoFit/>
          </a:bodyPr>
          <a:lstStyle/>
          <a:p>
            <a:pPr algn="r"/>
            <a:r>
              <a:rPr lang="en-US" sz="1000" dirty="0"/>
              <a:t>[https://mlr.mlr-org.com/articles/tutorial/integrated_learners.html]</a:t>
            </a:r>
          </a:p>
        </p:txBody>
      </p:sp>
    </p:spTree>
    <p:extLst>
      <p:ext uri="{BB962C8B-B14F-4D97-AF65-F5344CB8AC3E}">
        <p14:creationId xmlns:p14="http://schemas.microsoft.com/office/powerpoint/2010/main" val="1346261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65CE40B5-E792-48C3-967C-A017E419E63E}"/>
              </a:ext>
            </a:extLst>
          </p:cNvPr>
          <p:cNvGraphicFramePr>
            <a:graphicFrameLocks noChangeAspect="1"/>
          </p:cNvGraphicFramePr>
          <p:nvPr>
            <p:custDataLst>
              <p:tags r:id="rId1"/>
            </p:custDataLst>
            <p:extLst>
              <p:ext uri="{D42A27DB-BD31-4B8C-83A1-F6EECF244321}">
                <p14:modId xmlns:p14="http://schemas.microsoft.com/office/powerpoint/2010/main" val="4177169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1" imgH="351" progId="TCLayout.ActiveDocument.1">
                  <p:embed/>
                </p:oleObj>
              </mc:Choice>
              <mc:Fallback>
                <p:oleObj name="think-cell Folie" r:id="rId3" imgW="351" imgH="351" progId="TCLayout.ActiveDocument.1">
                  <p:embed/>
                  <p:pic>
                    <p:nvPicPr>
                      <p:cNvPr id="11" name="Objekt 10" hidden="1">
                        <a:extLst>
                          <a:ext uri="{FF2B5EF4-FFF2-40B4-BE49-F238E27FC236}">
                            <a16:creationId xmlns:a16="http://schemas.microsoft.com/office/drawing/2014/main" id="{65CE40B5-E792-48C3-967C-A017E419E6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465A8DE-5223-4D16-BAF3-B03028107CF3}"/>
              </a:ext>
            </a:extLst>
          </p:cNvPr>
          <p:cNvSpPr>
            <a:spLocks noGrp="1"/>
          </p:cNvSpPr>
          <p:nvPr>
            <p:ph type="title"/>
          </p:nvPr>
        </p:nvSpPr>
        <p:spPr/>
        <p:txBody>
          <a:bodyPr vert="horz"/>
          <a:lstStyle/>
          <a:p>
            <a:r>
              <a:rPr lang="en-US" dirty="0"/>
              <a:t>Fault Detection and Diagnostics Metrics</a:t>
            </a:r>
          </a:p>
        </p:txBody>
      </p:sp>
      <p:sp>
        <p:nvSpPr>
          <p:cNvPr id="3" name="Textplatzhalter 2">
            <a:extLst>
              <a:ext uri="{FF2B5EF4-FFF2-40B4-BE49-F238E27FC236}">
                <a16:creationId xmlns:a16="http://schemas.microsoft.com/office/drawing/2014/main" id="{A496EDE0-85A2-408E-A246-1C6B86452546}"/>
              </a:ext>
            </a:extLst>
          </p:cNvPr>
          <p:cNvSpPr>
            <a:spLocks noGrp="1"/>
          </p:cNvSpPr>
          <p:nvPr>
            <p:ph type="body" sz="quarter" idx="13"/>
          </p:nvPr>
        </p:nvSpPr>
        <p:spPr/>
        <p:txBody>
          <a:bodyPr/>
          <a:lstStyle/>
          <a:p>
            <a:r>
              <a:rPr lang="en-US" dirty="0"/>
              <a:t>Measuring Success of Detecting Faults</a:t>
            </a:r>
          </a:p>
        </p:txBody>
      </p:sp>
      <p:sp>
        <p:nvSpPr>
          <p:cNvPr id="6" name="Textfeld 5">
            <a:extLst>
              <a:ext uri="{FF2B5EF4-FFF2-40B4-BE49-F238E27FC236}">
                <a16:creationId xmlns:a16="http://schemas.microsoft.com/office/drawing/2014/main" id="{7093A8B5-510E-4CEA-8CE2-03723C3327DE}"/>
              </a:ext>
            </a:extLst>
          </p:cNvPr>
          <p:cNvSpPr txBox="1"/>
          <p:nvPr/>
        </p:nvSpPr>
        <p:spPr>
          <a:xfrm>
            <a:off x="5122604" y="6079385"/>
            <a:ext cx="4863582" cy="246221"/>
          </a:xfrm>
          <a:prstGeom prst="rect">
            <a:avLst/>
          </a:prstGeom>
          <a:noFill/>
        </p:spPr>
        <p:txBody>
          <a:bodyPr wrap="square">
            <a:spAutoFit/>
          </a:bodyPr>
          <a:lstStyle/>
          <a:p>
            <a:pPr algn="r"/>
            <a:r>
              <a:rPr lang="en-US" sz="1000" dirty="0"/>
              <a:t>[Saxena et al. 2008]</a:t>
            </a:r>
          </a:p>
        </p:txBody>
      </p:sp>
      <p:graphicFrame>
        <p:nvGraphicFramePr>
          <p:cNvPr id="9" name="Tabelle 9">
            <a:extLst>
              <a:ext uri="{FF2B5EF4-FFF2-40B4-BE49-F238E27FC236}">
                <a16:creationId xmlns:a16="http://schemas.microsoft.com/office/drawing/2014/main" id="{8AFF53A9-36A0-46B3-AAFF-6A59A983960B}"/>
              </a:ext>
            </a:extLst>
          </p:cNvPr>
          <p:cNvGraphicFramePr>
            <a:graphicFrameLocks noGrp="1"/>
          </p:cNvGraphicFramePr>
          <p:nvPr>
            <p:extLst>
              <p:ext uri="{D42A27DB-BD31-4B8C-83A1-F6EECF244321}">
                <p14:modId xmlns:p14="http://schemas.microsoft.com/office/powerpoint/2010/main" val="2473089715"/>
              </p:ext>
            </p:extLst>
          </p:nvPr>
        </p:nvGraphicFramePr>
        <p:xfrm>
          <a:off x="479425" y="2269316"/>
          <a:ext cx="3065379" cy="3002392"/>
        </p:xfrm>
        <a:graphic>
          <a:graphicData uri="http://schemas.openxmlformats.org/drawingml/2006/table">
            <a:tbl>
              <a:tblPr firstRow="1" bandRow="1">
                <a:tableStyleId>{2D5ABB26-0587-4C30-8999-92F81FD0307C}</a:tableStyleId>
              </a:tblPr>
              <a:tblGrid>
                <a:gridCol w="345433">
                  <a:extLst>
                    <a:ext uri="{9D8B030D-6E8A-4147-A177-3AD203B41FA5}">
                      <a16:colId xmlns:a16="http://schemas.microsoft.com/office/drawing/2014/main" val="2903587717"/>
                    </a:ext>
                  </a:extLst>
                </a:gridCol>
                <a:gridCol w="1359973">
                  <a:extLst>
                    <a:ext uri="{9D8B030D-6E8A-4147-A177-3AD203B41FA5}">
                      <a16:colId xmlns:a16="http://schemas.microsoft.com/office/drawing/2014/main" val="2457749892"/>
                    </a:ext>
                  </a:extLst>
                </a:gridCol>
                <a:gridCol w="1359973">
                  <a:extLst>
                    <a:ext uri="{9D8B030D-6E8A-4147-A177-3AD203B41FA5}">
                      <a16:colId xmlns:a16="http://schemas.microsoft.com/office/drawing/2014/main" val="2992271278"/>
                    </a:ext>
                  </a:extLst>
                </a:gridCol>
              </a:tblGrid>
              <a:tr h="276347">
                <a:tc>
                  <a:txBody>
                    <a:bodyPr/>
                    <a:lstStyle/>
                    <a:p>
                      <a:pPr algn="ctr"/>
                      <a:endParaRPr lang="en-US" sz="1400" dirty="0"/>
                    </a:p>
                  </a:txBody>
                  <a:tcPr marL="69087" marR="69087" marT="34543" marB="34543" anchor="ctr">
                    <a:lnL>
                      <a:noFill/>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Pred neg</a:t>
                      </a:r>
                    </a:p>
                  </a:txBody>
                  <a:tcPr marL="69087" marR="69087" marT="34543" marB="34543"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Pred pos</a:t>
                      </a:r>
                    </a:p>
                  </a:txBody>
                  <a:tcPr marL="69087" marR="69087" marT="34543" marB="34543" anchor="ctr">
                    <a:lnL w="38100" cap="flat" cmpd="sng" algn="ctr">
                      <a:noFill/>
                      <a:prstDash val="solid"/>
                      <a:round/>
                      <a:headEnd type="none" w="med" len="med"/>
                      <a:tailEnd type="none" w="med" len="med"/>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3221472"/>
                  </a:ext>
                </a:extLst>
              </a:tr>
              <a:tr h="1359973">
                <a:tc>
                  <a:txBody>
                    <a:bodyPr/>
                    <a:lstStyle/>
                    <a:p>
                      <a:pPr algn="ctr"/>
                      <a:r>
                        <a:rPr lang="en-US" sz="1400" dirty="0"/>
                        <a:t>Label neg</a:t>
                      </a:r>
                    </a:p>
                  </a:txBody>
                  <a:tcPr marL="69087" marR="69087" marT="34543" marB="34543" vert="vert270" anchor="ctr">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600" dirty="0"/>
                    </a:p>
                  </a:txBody>
                  <a:tcPr marL="69087" marR="69087" marT="34543" marB="34543" anchor="ct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600" dirty="0"/>
                    </a:p>
                  </a:txBody>
                  <a:tcPr marL="69087" marR="69087" marT="34543" marB="34543" anchor="ctr">
                    <a:lnL w="38100" cap="flat" cmpd="sng" algn="ctr">
                      <a:solidFill>
                        <a:schemeClr val="tx1"/>
                      </a:solid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14894085"/>
                  </a:ext>
                </a:extLst>
              </a:tr>
              <a:tr h="1359973">
                <a:tc>
                  <a:txBody>
                    <a:bodyPr/>
                    <a:lstStyle/>
                    <a:p>
                      <a:pPr algn="ctr"/>
                      <a:r>
                        <a:rPr lang="en-US" sz="1400" dirty="0"/>
                        <a:t>Label pos</a:t>
                      </a:r>
                    </a:p>
                  </a:txBody>
                  <a:tcPr marL="69087" marR="69087" marT="34543" marB="34543" vert="vert270" anchor="ctr">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endParaRPr lang="en-US" sz="3600" dirty="0"/>
                    </a:p>
                  </a:txBody>
                  <a:tcPr marL="69087" marR="69087" marT="34543" marB="34543" anchor="ct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endParaRPr lang="en-US" sz="3600" dirty="0"/>
                    </a:p>
                  </a:txBody>
                  <a:tcPr marL="69087" marR="69087" marT="34543" marB="34543" anchor="ctr">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149273135"/>
                  </a:ext>
                </a:extLst>
              </a:tr>
            </a:tbl>
          </a:graphicData>
        </a:graphic>
      </p:graphicFrame>
      <p:sp>
        <p:nvSpPr>
          <p:cNvPr id="15" name="Textfeld 14">
            <a:extLst>
              <a:ext uri="{FF2B5EF4-FFF2-40B4-BE49-F238E27FC236}">
                <a16:creationId xmlns:a16="http://schemas.microsoft.com/office/drawing/2014/main" id="{30B924CE-23FC-468B-9902-4BA0D0F9CB77}"/>
              </a:ext>
            </a:extLst>
          </p:cNvPr>
          <p:cNvSpPr txBox="1"/>
          <p:nvPr/>
        </p:nvSpPr>
        <p:spPr>
          <a:xfrm>
            <a:off x="1190625" y="2915335"/>
            <a:ext cx="56347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E5E5D"/>
                </a:solidFill>
                <a:effectLst/>
                <a:uLnTx/>
                <a:uFillTx/>
                <a:latin typeface="Trebuchet MS" panose="020B0603020202020204"/>
                <a:ea typeface="+mn-ea"/>
                <a:cs typeface="+mn-cs"/>
              </a:rPr>
              <a:t>8</a:t>
            </a:r>
          </a:p>
        </p:txBody>
      </p:sp>
      <p:sp>
        <p:nvSpPr>
          <p:cNvPr id="18" name="Textfeld 17">
            <a:extLst>
              <a:ext uri="{FF2B5EF4-FFF2-40B4-BE49-F238E27FC236}">
                <a16:creationId xmlns:a16="http://schemas.microsoft.com/office/drawing/2014/main" id="{7860799E-5576-41C0-A325-CD3A34C028AE}"/>
              </a:ext>
            </a:extLst>
          </p:cNvPr>
          <p:cNvSpPr txBox="1"/>
          <p:nvPr/>
        </p:nvSpPr>
        <p:spPr>
          <a:xfrm>
            <a:off x="2597818" y="2915335"/>
            <a:ext cx="56347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E5E5D"/>
                </a:solidFill>
                <a:effectLst/>
                <a:uLnTx/>
                <a:uFillTx/>
                <a:latin typeface="Trebuchet MS" panose="020B0603020202020204"/>
                <a:ea typeface="+mn-ea"/>
                <a:cs typeface="+mn-cs"/>
              </a:rPr>
              <a:t>2</a:t>
            </a:r>
          </a:p>
        </p:txBody>
      </p:sp>
      <p:sp>
        <p:nvSpPr>
          <p:cNvPr id="19" name="Textfeld 18">
            <a:extLst>
              <a:ext uri="{FF2B5EF4-FFF2-40B4-BE49-F238E27FC236}">
                <a16:creationId xmlns:a16="http://schemas.microsoft.com/office/drawing/2014/main" id="{1B889D2A-F416-4D42-BE61-EDA570CE3C6A}"/>
              </a:ext>
            </a:extLst>
          </p:cNvPr>
          <p:cNvSpPr txBox="1"/>
          <p:nvPr/>
        </p:nvSpPr>
        <p:spPr>
          <a:xfrm>
            <a:off x="2597817" y="4271185"/>
            <a:ext cx="56347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E5E5D"/>
                </a:solidFill>
                <a:effectLst/>
                <a:uLnTx/>
                <a:uFillTx/>
                <a:latin typeface="Trebuchet MS" panose="020B0603020202020204"/>
                <a:ea typeface="+mn-ea"/>
                <a:cs typeface="+mn-cs"/>
              </a:rPr>
              <a:t>9</a:t>
            </a:r>
          </a:p>
        </p:txBody>
      </p:sp>
      <p:sp>
        <p:nvSpPr>
          <p:cNvPr id="20" name="Textfeld 19">
            <a:extLst>
              <a:ext uri="{FF2B5EF4-FFF2-40B4-BE49-F238E27FC236}">
                <a16:creationId xmlns:a16="http://schemas.microsoft.com/office/drawing/2014/main" id="{A949BB1B-C46D-4889-813D-E1A4B62B0C84}"/>
              </a:ext>
            </a:extLst>
          </p:cNvPr>
          <p:cNvSpPr txBox="1"/>
          <p:nvPr/>
        </p:nvSpPr>
        <p:spPr>
          <a:xfrm>
            <a:off x="1192378" y="4273801"/>
            <a:ext cx="56347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E5E5D"/>
                </a:solidFill>
                <a:effectLst/>
                <a:uLnTx/>
                <a:uFillTx/>
                <a:latin typeface="Trebuchet MS" panose="020B0603020202020204"/>
                <a:ea typeface="+mn-ea"/>
                <a:cs typeface="+mn-cs"/>
              </a:rPr>
              <a:t>1</a:t>
            </a:r>
          </a:p>
        </p:txBody>
      </p:sp>
      <mc:AlternateContent xmlns:mc="http://schemas.openxmlformats.org/markup-compatibility/2006" xmlns:a14="http://schemas.microsoft.com/office/drawing/2010/main">
        <mc:Choice Requires="a14">
          <p:graphicFrame>
            <p:nvGraphicFramePr>
              <p:cNvPr id="21" name="Tabelle 21">
                <a:extLst>
                  <a:ext uri="{FF2B5EF4-FFF2-40B4-BE49-F238E27FC236}">
                    <a16:creationId xmlns:a16="http://schemas.microsoft.com/office/drawing/2014/main" id="{C91421E8-BF36-4FA1-B6B0-7619C469C85C}"/>
                  </a:ext>
                </a:extLst>
              </p:cNvPr>
              <p:cNvGraphicFramePr>
                <a:graphicFrameLocks noGrp="1"/>
              </p:cNvGraphicFramePr>
              <p:nvPr>
                <p:extLst>
                  <p:ext uri="{D42A27DB-BD31-4B8C-83A1-F6EECF244321}">
                    <p14:modId xmlns:p14="http://schemas.microsoft.com/office/powerpoint/2010/main" val="3235229676"/>
                  </p:ext>
                </p:extLst>
              </p:nvPr>
            </p:nvGraphicFramePr>
            <p:xfrm>
              <a:off x="4003256" y="1736725"/>
              <a:ext cx="5802921" cy="4364292"/>
            </p:xfrm>
            <a:graphic>
              <a:graphicData uri="http://schemas.openxmlformats.org/drawingml/2006/table">
                <a:tbl>
                  <a:tblPr firstRow="1" bandRow="1">
                    <a:tableStyleId>{5940675A-B579-460E-94D1-54222C63F5DA}</a:tableStyleId>
                  </a:tblPr>
                  <a:tblGrid>
                    <a:gridCol w="1987868">
                      <a:extLst>
                        <a:ext uri="{9D8B030D-6E8A-4147-A177-3AD203B41FA5}">
                          <a16:colId xmlns:a16="http://schemas.microsoft.com/office/drawing/2014/main" val="4127231785"/>
                        </a:ext>
                      </a:extLst>
                    </a:gridCol>
                    <a:gridCol w="2931414">
                      <a:extLst>
                        <a:ext uri="{9D8B030D-6E8A-4147-A177-3AD203B41FA5}">
                          <a16:colId xmlns:a16="http://schemas.microsoft.com/office/drawing/2014/main" val="3447997348"/>
                        </a:ext>
                      </a:extLst>
                    </a:gridCol>
                    <a:gridCol w="883639">
                      <a:extLst>
                        <a:ext uri="{9D8B030D-6E8A-4147-A177-3AD203B41FA5}">
                          <a16:colId xmlns:a16="http://schemas.microsoft.com/office/drawing/2014/main" val="3154755843"/>
                        </a:ext>
                      </a:extLst>
                    </a:gridCol>
                  </a:tblGrid>
                  <a:tr h="370840">
                    <a:tc>
                      <a:txBody>
                        <a:bodyPr/>
                        <a:lstStyle/>
                        <a:p>
                          <a:pPr algn="ctr"/>
                          <a:r>
                            <a:rPr lang="en-US" sz="1400" dirty="0">
                              <a:solidFill>
                                <a:schemeClr val="tx2"/>
                              </a:solidFill>
                            </a:rPr>
                            <a:t>Metric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solidFill>
                                <a:schemeClr val="tx2"/>
                              </a:solidFill>
                            </a:rPr>
                            <a:t>Formula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solidFill>
                                <a:schemeClr val="tx2"/>
                              </a:solidFill>
                            </a:rPr>
                            <a:t>Score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16431387"/>
                      </a:ext>
                    </a:extLst>
                  </a:tr>
                  <a:tr h="370840">
                    <a:tc>
                      <a:txBody>
                        <a:bodyPr/>
                        <a:lstStyle/>
                        <a:p>
                          <a:pPr algn="ctr"/>
                          <a:r>
                            <a:rPr lang="en-US" sz="1400" dirty="0"/>
                            <a:t>True Positives (TP)</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panose="02040503050406030204" pitchFamily="18" charset="0"/>
                                      </a:rPr>
                                    </m:ctrlPr>
                                  </m:sSubPr>
                                  <m:e>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𝑃</m:t>
                                        </m:r>
                                      </m:e>
                                      <m:sub>
                                        <m:r>
                                          <a:rPr lang="de-DE" sz="1400" b="0" i="1" smtClean="0">
                                            <a:latin typeface="Cambria Math" panose="02040503050406030204" pitchFamily="18" charset="0"/>
                                          </a:rPr>
                                          <m:t>𝑝𝑜𝑠</m:t>
                                        </m:r>
                                      </m:sub>
                                    </m:sSub>
                                    <m:r>
                                      <a:rPr lang="de-DE" sz="1400" b="0" i="1" smtClean="0">
                                        <a:latin typeface="Cambria Math" panose="02040503050406030204" pitchFamily="18" charset="0"/>
                                      </a:rPr>
                                      <m:t>=</m:t>
                                    </m:r>
                                    <m:r>
                                      <a:rPr lang="de-DE" sz="1400" b="0" i="1" smtClean="0">
                                        <a:latin typeface="Cambria Math" panose="02040503050406030204" pitchFamily="18" charset="0"/>
                                      </a:rPr>
                                      <m:t>𝐿</m:t>
                                    </m:r>
                                  </m:e>
                                  <m:sub>
                                    <m:r>
                                      <a:rPr lang="de-DE" sz="1400" b="0" i="1" smtClean="0">
                                        <a:latin typeface="Cambria Math" panose="02040503050406030204" pitchFamily="18" charset="0"/>
                                      </a:rPr>
                                      <m:t>𝑝𝑜𝑠</m:t>
                                    </m:r>
                                  </m:sub>
                                </m:sSub>
                              </m:oMath>
                            </m:oMathPara>
                          </a14:m>
                          <a:endParaRPr lang="en-US" sz="1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t>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7206363"/>
                      </a:ext>
                    </a:extLst>
                  </a:tr>
                  <a:tr h="370840">
                    <a:tc>
                      <a:txBody>
                        <a:bodyPr/>
                        <a:lstStyle/>
                        <a:p>
                          <a:pPr algn="ctr"/>
                          <a:r>
                            <a:rPr lang="en-US" sz="1400" dirty="0"/>
                            <a:t>True Negatives (TN)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panose="02040503050406030204" pitchFamily="18" charset="0"/>
                                      </a:rPr>
                                    </m:ctrlPr>
                                  </m:sSubPr>
                                  <m:e>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𝑃</m:t>
                                        </m:r>
                                      </m:e>
                                      <m:sub>
                                        <m:r>
                                          <a:rPr lang="de-DE" sz="1400" b="0" i="1" smtClean="0">
                                            <a:latin typeface="Cambria Math" panose="02040503050406030204" pitchFamily="18" charset="0"/>
                                          </a:rPr>
                                          <m:t>𝑛𝑒𝑔</m:t>
                                        </m:r>
                                      </m:sub>
                                    </m:sSub>
                                    <m:r>
                                      <a:rPr lang="de-DE" sz="1400" b="0" i="1" smtClean="0">
                                        <a:latin typeface="Cambria Math" panose="02040503050406030204" pitchFamily="18" charset="0"/>
                                      </a:rPr>
                                      <m:t>=</m:t>
                                    </m:r>
                                    <m:r>
                                      <a:rPr lang="de-DE" sz="1400" b="0" i="1" smtClean="0">
                                        <a:latin typeface="Cambria Math" panose="02040503050406030204" pitchFamily="18" charset="0"/>
                                      </a:rPr>
                                      <m:t>𝐿</m:t>
                                    </m:r>
                                  </m:e>
                                  <m:sub>
                                    <m:r>
                                      <a:rPr lang="de-DE" sz="1400" b="0" i="1" smtClean="0">
                                        <a:latin typeface="Cambria Math" panose="02040503050406030204" pitchFamily="18" charset="0"/>
                                      </a:rPr>
                                      <m:t>𝑛𝑒𝑔</m:t>
                                    </m:r>
                                  </m:sub>
                                </m:sSub>
                              </m:oMath>
                            </m:oMathPara>
                          </a14:m>
                          <a:endParaRPr lang="en-US" sz="1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t>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4731034"/>
                      </a:ext>
                    </a:extLst>
                  </a:tr>
                  <a:tr h="370840">
                    <a:tc>
                      <a:txBody>
                        <a:bodyPr/>
                        <a:lstStyle/>
                        <a:p>
                          <a:pPr algn="ctr"/>
                          <a:r>
                            <a:rPr lang="en-US" sz="1400" dirty="0"/>
                            <a:t>False Positives (FP)*</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panose="02040503050406030204" pitchFamily="18" charset="0"/>
                                      </a:rPr>
                                    </m:ctrlPr>
                                  </m:sSubPr>
                                  <m:e>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𝑃</m:t>
                                        </m:r>
                                      </m:e>
                                      <m:sub>
                                        <m:r>
                                          <a:rPr lang="de-DE" sz="1400" b="0" i="1" smtClean="0">
                                            <a:latin typeface="Cambria Math" panose="02040503050406030204" pitchFamily="18" charset="0"/>
                                          </a:rPr>
                                          <m:t>𝑝𝑜𝑠</m:t>
                                        </m:r>
                                      </m:sub>
                                    </m:sSub>
                                    <m:r>
                                      <a:rPr lang="de-DE" sz="1400" b="0" i="1" smtClean="0">
                                        <a:latin typeface="Cambria Math" panose="02040503050406030204" pitchFamily="18" charset="0"/>
                                      </a:rPr>
                                      <m:t>=</m:t>
                                    </m:r>
                                    <m:r>
                                      <a:rPr lang="de-DE" sz="1400" b="0" i="1" smtClean="0">
                                        <a:latin typeface="Cambria Math" panose="02040503050406030204" pitchFamily="18" charset="0"/>
                                      </a:rPr>
                                      <m:t>𝐿</m:t>
                                    </m:r>
                                  </m:e>
                                  <m:sub>
                                    <m:r>
                                      <a:rPr lang="de-DE" sz="1400" b="0" i="1" smtClean="0">
                                        <a:latin typeface="Cambria Math" panose="02040503050406030204" pitchFamily="18" charset="0"/>
                                      </a:rPr>
                                      <m:t>𝑛𝑒𝑔</m:t>
                                    </m:r>
                                  </m:sub>
                                </m:sSub>
                              </m:oMath>
                            </m:oMathPara>
                          </a14:m>
                          <a:endParaRPr lang="en-US" sz="1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37785395"/>
                      </a:ext>
                    </a:extLst>
                  </a:tr>
                  <a:tr h="370840">
                    <a:tc>
                      <a:txBody>
                        <a:bodyPr/>
                        <a:lstStyle/>
                        <a:p>
                          <a:pPr algn="ctr"/>
                          <a:r>
                            <a:rPr lang="en-US" sz="1400" dirty="0"/>
                            <a:t>False Negatives (FN)**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de-DE" sz="1400" b="0" i="1" smtClean="0">
                                        <a:latin typeface="Cambria Math" panose="02040503050406030204" pitchFamily="18" charset="0"/>
                                      </a:rPr>
                                    </m:ctrlPr>
                                  </m:sSubPr>
                                  <m:e>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𝑃</m:t>
                                        </m:r>
                                      </m:e>
                                      <m:sub>
                                        <m:r>
                                          <a:rPr lang="de-DE" sz="1400" b="0" i="1" smtClean="0">
                                            <a:latin typeface="Cambria Math" panose="02040503050406030204" pitchFamily="18" charset="0"/>
                                          </a:rPr>
                                          <m:t>𝑛𝑒𝑔</m:t>
                                        </m:r>
                                      </m:sub>
                                    </m:sSub>
                                    <m:r>
                                      <a:rPr lang="de-DE" sz="1400" b="0" i="1" smtClean="0">
                                        <a:latin typeface="Cambria Math" panose="02040503050406030204" pitchFamily="18" charset="0"/>
                                      </a:rPr>
                                      <m:t>=</m:t>
                                    </m:r>
                                    <m:r>
                                      <a:rPr lang="de-DE" sz="1400" b="0" i="1" smtClean="0">
                                        <a:latin typeface="Cambria Math" panose="02040503050406030204" pitchFamily="18" charset="0"/>
                                      </a:rPr>
                                      <m:t>𝐿</m:t>
                                    </m:r>
                                  </m:e>
                                  <m:sub>
                                    <m:r>
                                      <a:rPr lang="de-DE" sz="1400" b="0" i="1" smtClean="0">
                                        <a:latin typeface="Cambria Math" panose="02040503050406030204" pitchFamily="18" charset="0"/>
                                      </a:rPr>
                                      <m:t>𝑝𝑜𝑠</m:t>
                                    </m:r>
                                  </m:sub>
                                </m:sSub>
                              </m:oMath>
                            </m:oMathPara>
                          </a14:m>
                          <a:endParaRPr lang="en-US" sz="1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3773507"/>
                      </a:ext>
                    </a:extLst>
                  </a:tr>
                  <a:tr h="370840">
                    <a:tc>
                      <a:txBody>
                        <a:bodyPr/>
                        <a:lstStyle/>
                        <a:p>
                          <a:pPr algn="ctr"/>
                          <a:r>
                            <a:rPr lang="en-US" sz="1400" dirty="0"/>
                            <a:t>Accuracy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i="1" smtClean="0">
                                        <a:latin typeface="Cambria Math" panose="02040503050406030204" pitchFamily="18" charset="0"/>
                                      </a:rPr>
                                      <m:t>𝑇𝑁</m:t>
                                    </m:r>
                                    <m:r>
                                      <a:rPr lang="en-US" sz="1400" i="1" smtClean="0">
                                        <a:latin typeface="Cambria Math" panose="02040503050406030204" pitchFamily="18" charset="0"/>
                                      </a:rPr>
                                      <m:t> + </m:t>
                                    </m:r>
                                    <m:r>
                                      <a:rPr lang="en-US" sz="1400" i="1" smtClean="0">
                                        <a:latin typeface="Cambria Math" panose="02040503050406030204" pitchFamily="18" charset="0"/>
                                      </a:rPr>
                                      <m:t>𝑇𝑃</m:t>
                                    </m:r>
                                  </m:num>
                                  <m:den>
                                    <m:r>
                                      <a:rPr lang="en-US" sz="1400" i="1" smtClean="0">
                                        <a:latin typeface="Cambria Math" panose="02040503050406030204" pitchFamily="18" charset="0"/>
                                      </a:rPr>
                                      <m:t>𝑇𝑁</m:t>
                                    </m:r>
                                    <m:r>
                                      <a:rPr lang="en-US" sz="1400" i="1" smtClean="0">
                                        <a:latin typeface="Cambria Math" panose="02040503050406030204" pitchFamily="18" charset="0"/>
                                      </a:rPr>
                                      <m:t>+</m:t>
                                    </m:r>
                                    <m:r>
                                      <a:rPr lang="en-US" sz="1400" i="1" smtClean="0">
                                        <a:latin typeface="Cambria Math" panose="02040503050406030204" pitchFamily="18" charset="0"/>
                                      </a:rPr>
                                      <m:t>𝑇𝑃</m:t>
                                    </m:r>
                                    <m:r>
                                      <a:rPr lang="en-US" sz="1400" i="1" smtClean="0">
                                        <a:latin typeface="Cambria Math" panose="02040503050406030204" pitchFamily="18" charset="0"/>
                                      </a:rPr>
                                      <m:t>+</m:t>
                                    </m:r>
                                    <m:r>
                                      <a:rPr lang="en-US" sz="1400" i="1" smtClean="0">
                                        <a:latin typeface="Cambria Math" panose="02040503050406030204" pitchFamily="18" charset="0"/>
                                      </a:rPr>
                                      <m:t>𝐹𝑁</m:t>
                                    </m:r>
                                    <m:r>
                                      <a:rPr lang="en-US" sz="1400" i="1" smtClean="0">
                                        <a:latin typeface="Cambria Math" panose="02040503050406030204" pitchFamily="18" charset="0"/>
                                      </a:rPr>
                                      <m:t>+</m:t>
                                    </m:r>
                                    <m:r>
                                      <a:rPr lang="en-US" sz="1400" i="1" smtClean="0">
                                        <a:latin typeface="Cambria Math" panose="02040503050406030204" pitchFamily="18" charset="0"/>
                                      </a:rPr>
                                      <m:t>𝐹𝑃</m:t>
                                    </m:r>
                                  </m:den>
                                </m:f>
                              </m:oMath>
                            </m:oMathPara>
                          </a14:m>
                          <a:endParaRPr lang="en-US" sz="1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t>.85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55512248"/>
                      </a:ext>
                    </a:extLst>
                  </a:tr>
                  <a:tr h="370840">
                    <a:tc>
                      <a:txBody>
                        <a:bodyPr/>
                        <a:lstStyle/>
                        <a:p>
                          <a:pPr algn="ctr"/>
                          <a:r>
                            <a:rPr lang="en-US" sz="1400" dirty="0"/>
                            <a:t>Precision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f>
                                  <m:fPr>
                                    <m:ctrlPr>
                                      <a:rPr lang="en-US" sz="1400" i="1" dirty="0" smtClean="0">
                                        <a:latin typeface="Cambria Math" panose="02040503050406030204" pitchFamily="18" charset="0"/>
                                      </a:rPr>
                                    </m:ctrlPr>
                                  </m:fPr>
                                  <m:num>
                                    <m:r>
                                      <a:rPr lang="en-US" sz="1400" i="1" dirty="0" smtClean="0">
                                        <a:latin typeface="Cambria Math" panose="02040503050406030204" pitchFamily="18" charset="0"/>
                                      </a:rPr>
                                      <m:t>𝑇𝑃</m:t>
                                    </m:r>
                                  </m:num>
                                  <m:den>
                                    <m:r>
                                      <a:rPr lang="en-US" sz="1400" i="1" dirty="0" smtClean="0">
                                        <a:latin typeface="Cambria Math" panose="02040503050406030204" pitchFamily="18" charset="0"/>
                                      </a:rPr>
                                      <m:t>𝑇𝑃</m:t>
                                    </m:r>
                                    <m:r>
                                      <a:rPr lang="en-US" sz="1400" i="1" dirty="0" smtClean="0">
                                        <a:latin typeface="Cambria Math" panose="02040503050406030204" pitchFamily="18" charset="0"/>
                                      </a:rPr>
                                      <m:t>+</m:t>
                                    </m:r>
                                    <m:r>
                                      <a:rPr lang="en-US" sz="1400" i="1" dirty="0" smtClean="0">
                                        <a:latin typeface="Cambria Math" panose="02040503050406030204" pitchFamily="18" charset="0"/>
                                      </a:rPr>
                                      <m:t>𝐹𝑃</m:t>
                                    </m:r>
                                  </m:den>
                                </m:f>
                                <m:r>
                                  <a:rPr lang="en-US" sz="1400" i="1" dirty="0" smtClean="0">
                                    <a:latin typeface="Cambria Math" panose="02040503050406030204" pitchFamily="18" charset="0"/>
                                  </a:rPr>
                                  <m:t> </m:t>
                                </m:r>
                              </m:oMath>
                            </m:oMathPara>
                          </a14:m>
                          <a:endParaRPr lang="en-US" sz="1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t>.81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6429223"/>
                      </a:ext>
                    </a:extLst>
                  </a:tr>
                  <a:tr h="370840">
                    <a:tc>
                      <a:txBody>
                        <a:bodyPr/>
                        <a:lstStyle/>
                        <a:p>
                          <a:pPr algn="ctr"/>
                          <a:r>
                            <a:rPr lang="en-US" sz="1400" dirty="0"/>
                            <a:t>Recall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𝑇𝑃</m:t>
                                    </m:r>
                                  </m:num>
                                  <m:den>
                                    <m:r>
                                      <a:rPr lang="de-DE" sz="1400" b="0" i="1" smtClean="0">
                                        <a:latin typeface="Cambria Math" panose="02040503050406030204" pitchFamily="18" charset="0"/>
                                      </a:rPr>
                                      <m:t>𝑇𝑃</m:t>
                                    </m:r>
                                    <m:r>
                                      <a:rPr lang="de-DE" sz="1400" b="0" i="1" smtClean="0">
                                        <a:latin typeface="Cambria Math" panose="02040503050406030204" pitchFamily="18" charset="0"/>
                                      </a:rPr>
                                      <m:t>+</m:t>
                                    </m:r>
                                    <m:r>
                                      <a:rPr lang="de-DE" sz="1400" b="0" i="1" smtClean="0">
                                        <a:latin typeface="Cambria Math" panose="02040503050406030204" pitchFamily="18" charset="0"/>
                                      </a:rPr>
                                      <m:t>𝐹𝑁</m:t>
                                    </m:r>
                                  </m:den>
                                </m:f>
                              </m:oMath>
                            </m:oMathPara>
                          </a14:m>
                          <a:endParaRPr lang="en-US" sz="1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t>.9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3270146"/>
                      </a:ext>
                    </a:extLst>
                  </a:tr>
                  <a:tr h="370840">
                    <a:tc>
                      <a:txBody>
                        <a:bodyPr/>
                        <a:lstStyle/>
                        <a:p>
                          <a:pPr algn="ctr"/>
                          <a:r>
                            <a:rPr lang="en-US" sz="1400" dirty="0"/>
                            <a:t>Specificity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𝑇𝑁</m:t>
                                    </m:r>
                                  </m:num>
                                  <m:den>
                                    <m:r>
                                      <a:rPr lang="de-DE" sz="1400" b="0" i="1" smtClean="0">
                                        <a:latin typeface="Cambria Math" panose="02040503050406030204" pitchFamily="18" charset="0"/>
                                      </a:rPr>
                                      <m:t>𝑇𝑁</m:t>
                                    </m:r>
                                    <m:r>
                                      <a:rPr lang="de-DE" sz="1400" b="0" i="1" smtClean="0">
                                        <a:latin typeface="Cambria Math" panose="02040503050406030204" pitchFamily="18" charset="0"/>
                                      </a:rPr>
                                      <m:t>+</m:t>
                                    </m:r>
                                    <m:r>
                                      <a:rPr lang="de-DE" sz="1400" b="0" i="1" smtClean="0">
                                        <a:latin typeface="Cambria Math" panose="02040503050406030204" pitchFamily="18" charset="0"/>
                                      </a:rPr>
                                      <m:t>𝐹𝑃</m:t>
                                    </m:r>
                                  </m:den>
                                </m:f>
                              </m:oMath>
                            </m:oMathPara>
                          </a14:m>
                          <a:endParaRPr lang="en-US" sz="1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t>.8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55614457"/>
                      </a:ext>
                    </a:extLst>
                  </a:tr>
                  <a:tr h="370840">
                    <a:tc>
                      <a:txBody>
                        <a:bodyPr/>
                        <a:lstStyle/>
                        <a:p>
                          <a:pPr algn="ctr"/>
                          <a:r>
                            <a:rPr lang="en-US" sz="1400" dirty="0"/>
                            <a:t>F1 Score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2∗</m:t>
                                </m:r>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𝑝𝑟𝑒𝑐𝑖𝑠𝑖𝑜𝑛</m:t>
                                    </m:r>
                                    <m:r>
                                      <a:rPr lang="de-DE" sz="1400" b="0" i="1" smtClean="0">
                                        <a:latin typeface="Cambria Math" panose="02040503050406030204" pitchFamily="18" charset="0"/>
                                      </a:rPr>
                                      <m:t>∗</m:t>
                                    </m:r>
                                    <m:r>
                                      <a:rPr lang="de-DE" sz="1400" b="0" i="1" smtClean="0">
                                        <a:latin typeface="Cambria Math" panose="02040503050406030204" pitchFamily="18" charset="0"/>
                                      </a:rPr>
                                      <m:t>𝑟𝑒𝑐𝑎𝑙𝑙</m:t>
                                    </m:r>
                                  </m:num>
                                  <m:den>
                                    <m:r>
                                      <a:rPr lang="de-DE" sz="1400" b="0" i="1" smtClean="0">
                                        <a:latin typeface="Cambria Math" panose="02040503050406030204" pitchFamily="18" charset="0"/>
                                      </a:rPr>
                                      <m:t>𝑝𝑟𝑒𝑐𝑖𝑠𝑖𝑜𝑛</m:t>
                                    </m:r>
                                    <m:r>
                                      <a:rPr lang="de-DE" sz="1400" b="0" i="1" smtClean="0">
                                        <a:latin typeface="Cambria Math" panose="02040503050406030204" pitchFamily="18" charset="0"/>
                                      </a:rPr>
                                      <m:t>+</m:t>
                                    </m:r>
                                    <m:r>
                                      <a:rPr lang="de-DE" sz="1400" b="0" i="1" smtClean="0">
                                        <a:latin typeface="Cambria Math" panose="02040503050406030204" pitchFamily="18" charset="0"/>
                                      </a:rPr>
                                      <m:t>𝑟𝑒𝑐𝑎𝑙𝑙</m:t>
                                    </m:r>
                                  </m:den>
                                </m:f>
                              </m:oMath>
                            </m:oMathPara>
                          </a14:m>
                          <a:endParaRPr lang="en-US" sz="1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t>.857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53682646"/>
                      </a:ext>
                    </a:extLst>
                  </a:tr>
                </a:tbl>
              </a:graphicData>
            </a:graphic>
          </p:graphicFrame>
        </mc:Choice>
        <mc:Fallback xmlns="">
          <p:graphicFrame>
            <p:nvGraphicFramePr>
              <p:cNvPr id="21" name="Tabelle 21">
                <a:extLst>
                  <a:ext uri="{FF2B5EF4-FFF2-40B4-BE49-F238E27FC236}">
                    <a16:creationId xmlns:a16="http://schemas.microsoft.com/office/drawing/2014/main" id="{C91421E8-BF36-4FA1-B6B0-7619C469C85C}"/>
                  </a:ext>
                </a:extLst>
              </p:cNvPr>
              <p:cNvGraphicFramePr>
                <a:graphicFrameLocks noGrp="1"/>
              </p:cNvGraphicFramePr>
              <p:nvPr>
                <p:extLst>
                  <p:ext uri="{D42A27DB-BD31-4B8C-83A1-F6EECF244321}">
                    <p14:modId xmlns:p14="http://schemas.microsoft.com/office/powerpoint/2010/main" val="3235229676"/>
                  </p:ext>
                </p:extLst>
              </p:nvPr>
            </p:nvGraphicFramePr>
            <p:xfrm>
              <a:off x="4003256" y="1736725"/>
              <a:ext cx="5802921" cy="4364292"/>
            </p:xfrm>
            <a:graphic>
              <a:graphicData uri="http://schemas.openxmlformats.org/drawingml/2006/table">
                <a:tbl>
                  <a:tblPr firstRow="1" bandRow="1">
                    <a:tableStyleId>{5940675A-B579-460E-94D1-54222C63F5DA}</a:tableStyleId>
                  </a:tblPr>
                  <a:tblGrid>
                    <a:gridCol w="1987868">
                      <a:extLst>
                        <a:ext uri="{9D8B030D-6E8A-4147-A177-3AD203B41FA5}">
                          <a16:colId xmlns:a16="http://schemas.microsoft.com/office/drawing/2014/main" val="4127231785"/>
                        </a:ext>
                      </a:extLst>
                    </a:gridCol>
                    <a:gridCol w="2931414">
                      <a:extLst>
                        <a:ext uri="{9D8B030D-6E8A-4147-A177-3AD203B41FA5}">
                          <a16:colId xmlns:a16="http://schemas.microsoft.com/office/drawing/2014/main" val="3447997348"/>
                        </a:ext>
                      </a:extLst>
                    </a:gridCol>
                    <a:gridCol w="883639">
                      <a:extLst>
                        <a:ext uri="{9D8B030D-6E8A-4147-A177-3AD203B41FA5}">
                          <a16:colId xmlns:a16="http://schemas.microsoft.com/office/drawing/2014/main" val="3154755843"/>
                        </a:ext>
                      </a:extLst>
                    </a:gridCol>
                  </a:tblGrid>
                  <a:tr h="370840">
                    <a:tc>
                      <a:txBody>
                        <a:bodyPr/>
                        <a:lstStyle/>
                        <a:p>
                          <a:pPr algn="ctr"/>
                          <a:r>
                            <a:rPr lang="en-US" sz="1400" dirty="0">
                              <a:solidFill>
                                <a:schemeClr val="tx2"/>
                              </a:solidFill>
                            </a:rPr>
                            <a:t>Metric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solidFill>
                                <a:schemeClr val="tx2"/>
                              </a:solidFill>
                            </a:rPr>
                            <a:t>Formula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solidFill>
                                <a:schemeClr val="tx2"/>
                              </a:solidFill>
                            </a:rPr>
                            <a:t>Score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16431387"/>
                      </a:ext>
                    </a:extLst>
                  </a:tr>
                  <a:tr h="370840">
                    <a:tc>
                      <a:txBody>
                        <a:bodyPr/>
                        <a:lstStyle/>
                        <a:p>
                          <a:pPr algn="ctr"/>
                          <a:r>
                            <a:rPr lang="en-US" sz="1400" dirty="0"/>
                            <a:t>True Positives (TP)</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de-DE"/>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67635" t="-100000" r="-30083" b="-983607"/>
                          </a:stretch>
                        </a:blipFill>
                      </a:tcPr>
                    </a:tc>
                    <a:tc>
                      <a:txBody>
                        <a:bodyPr/>
                        <a:lstStyle/>
                        <a:p>
                          <a:pPr algn="ctr"/>
                          <a:r>
                            <a:rPr lang="en-US" sz="1400" dirty="0"/>
                            <a:t>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7206363"/>
                      </a:ext>
                    </a:extLst>
                  </a:tr>
                  <a:tr h="370840">
                    <a:tc>
                      <a:txBody>
                        <a:bodyPr/>
                        <a:lstStyle/>
                        <a:p>
                          <a:pPr algn="ctr"/>
                          <a:r>
                            <a:rPr lang="en-US" sz="1400" dirty="0"/>
                            <a:t>True Negatives (TN)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de-DE"/>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67635" t="-200000" r="-30083" b="-883607"/>
                          </a:stretch>
                        </a:blipFill>
                      </a:tcPr>
                    </a:tc>
                    <a:tc>
                      <a:txBody>
                        <a:bodyPr/>
                        <a:lstStyle/>
                        <a:p>
                          <a:pPr algn="ctr"/>
                          <a:r>
                            <a:rPr lang="en-US" sz="1400" dirty="0"/>
                            <a:t>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4731034"/>
                      </a:ext>
                    </a:extLst>
                  </a:tr>
                  <a:tr h="370840">
                    <a:tc>
                      <a:txBody>
                        <a:bodyPr/>
                        <a:lstStyle/>
                        <a:p>
                          <a:pPr algn="ctr"/>
                          <a:r>
                            <a:rPr lang="en-US" sz="1400" dirty="0"/>
                            <a:t>False Positives (FP)*</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de-DE"/>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67635" t="-300000" r="-30083" b="-783607"/>
                          </a:stretch>
                        </a:blipFill>
                      </a:tcPr>
                    </a:tc>
                    <a:tc>
                      <a:txBody>
                        <a:bodyPr/>
                        <a:lstStyle/>
                        <a:p>
                          <a:pPr algn="ctr"/>
                          <a:r>
                            <a:rPr lang="en-US" sz="1400" dirty="0"/>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37785395"/>
                      </a:ext>
                    </a:extLst>
                  </a:tr>
                  <a:tr h="370840">
                    <a:tc>
                      <a:txBody>
                        <a:bodyPr/>
                        <a:lstStyle/>
                        <a:p>
                          <a:pPr algn="ctr"/>
                          <a:r>
                            <a:rPr lang="en-US" sz="1400" dirty="0"/>
                            <a:t>False Negatives (FN)**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de-DE"/>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67635" t="-400000" r="-30083" b="-683607"/>
                          </a:stretch>
                        </a:blipFill>
                      </a:tcPr>
                    </a:tc>
                    <a:tc>
                      <a:txBody>
                        <a:bodyPr/>
                        <a:lstStyle/>
                        <a:p>
                          <a:pPr algn="ctr"/>
                          <a:r>
                            <a:rPr lang="en-US" sz="1400" dirty="0"/>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3773507"/>
                      </a:ext>
                    </a:extLst>
                  </a:tr>
                  <a:tr h="494411">
                    <a:tc>
                      <a:txBody>
                        <a:bodyPr/>
                        <a:lstStyle/>
                        <a:p>
                          <a:pPr algn="ctr"/>
                          <a:r>
                            <a:rPr lang="en-US" sz="1400" dirty="0"/>
                            <a:t>Accuracy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de-DE"/>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67635" t="-376543" r="-30083" b="-414815"/>
                          </a:stretch>
                        </a:blipFill>
                      </a:tcPr>
                    </a:tc>
                    <a:tc>
                      <a:txBody>
                        <a:bodyPr/>
                        <a:lstStyle/>
                        <a:p>
                          <a:pPr algn="ctr"/>
                          <a:r>
                            <a:rPr lang="en-US" sz="1400" dirty="0"/>
                            <a:t>.85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55512248"/>
                      </a:ext>
                    </a:extLst>
                  </a:tr>
                  <a:tr h="494411">
                    <a:tc>
                      <a:txBody>
                        <a:bodyPr/>
                        <a:lstStyle/>
                        <a:p>
                          <a:pPr algn="ctr"/>
                          <a:r>
                            <a:rPr lang="en-US" sz="1400" dirty="0"/>
                            <a:t>Precision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de-DE"/>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67635" t="-476543" r="-30083" b="-314815"/>
                          </a:stretch>
                        </a:blipFill>
                      </a:tcPr>
                    </a:tc>
                    <a:tc>
                      <a:txBody>
                        <a:bodyPr/>
                        <a:lstStyle/>
                        <a:p>
                          <a:pPr algn="ctr"/>
                          <a:r>
                            <a:rPr lang="en-US" sz="1400" dirty="0"/>
                            <a:t>.81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6429223"/>
                      </a:ext>
                    </a:extLst>
                  </a:tr>
                  <a:tr h="494411">
                    <a:tc>
                      <a:txBody>
                        <a:bodyPr/>
                        <a:lstStyle/>
                        <a:p>
                          <a:pPr algn="ctr"/>
                          <a:r>
                            <a:rPr lang="en-US" sz="1400" dirty="0"/>
                            <a:t>Recall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de-DE"/>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67635" t="-576543" r="-30083" b="-214815"/>
                          </a:stretch>
                        </a:blipFill>
                      </a:tcPr>
                    </a:tc>
                    <a:tc>
                      <a:txBody>
                        <a:bodyPr/>
                        <a:lstStyle/>
                        <a:p>
                          <a:pPr algn="ctr"/>
                          <a:r>
                            <a:rPr lang="en-US" sz="1400" dirty="0"/>
                            <a:t>.9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23270146"/>
                      </a:ext>
                    </a:extLst>
                  </a:tr>
                  <a:tr h="494411">
                    <a:tc>
                      <a:txBody>
                        <a:bodyPr/>
                        <a:lstStyle/>
                        <a:p>
                          <a:pPr algn="ctr"/>
                          <a:r>
                            <a:rPr lang="en-US" sz="1400" dirty="0"/>
                            <a:t>Specificity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de-DE"/>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67635" t="-668293" r="-30083" b="-112195"/>
                          </a:stretch>
                        </a:blipFill>
                      </a:tcPr>
                    </a:tc>
                    <a:tc>
                      <a:txBody>
                        <a:bodyPr/>
                        <a:lstStyle/>
                        <a:p>
                          <a:pPr algn="ctr"/>
                          <a:r>
                            <a:rPr lang="en-US" sz="1400" dirty="0"/>
                            <a:t>.8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55614457"/>
                      </a:ext>
                    </a:extLst>
                  </a:tr>
                  <a:tr h="532448">
                    <a:tc>
                      <a:txBody>
                        <a:bodyPr/>
                        <a:lstStyle/>
                        <a:p>
                          <a:pPr algn="ctr"/>
                          <a:r>
                            <a:rPr lang="en-US" sz="1400" dirty="0"/>
                            <a:t>F1 Score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de-DE"/>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67635" t="-724138" r="-30083" b="-5747"/>
                          </a:stretch>
                        </a:blipFill>
                      </a:tcPr>
                    </a:tc>
                    <a:tc>
                      <a:txBody>
                        <a:bodyPr/>
                        <a:lstStyle/>
                        <a:p>
                          <a:pPr algn="ctr"/>
                          <a:r>
                            <a:rPr lang="en-US" sz="1400" dirty="0"/>
                            <a:t>.857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53682646"/>
                      </a:ext>
                    </a:extLst>
                  </a:tr>
                </a:tbl>
              </a:graphicData>
            </a:graphic>
          </p:graphicFrame>
        </mc:Fallback>
      </mc:AlternateContent>
      <p:sp>
        <p:nvSpPr>
          <p:cNvPr id="22" name="Textfeld 21">
            <a:extLst>
              <a:ext uri="{FF2B5EF4-FFF2-40B4-BE49-F238E27FC236}">
                <a16:creationId xmlns:a16="http://schemas.microsoft.com/office/drawing/2014/main" id="{44742834-DB87-4210-99F5-CAC14992C83D}"/>
              </a:ext>
            </a:extLst>
          </p:cNvPr>
          <p:cNvSpPr txBox="1"/>
          <p:nvPr/>
        </p:nvSpPr>
        <p:spPr>
          <a:xfrm>
            <a:off x="447765" y="6079384"/>
            <a:ext cx="4863582" cy="246221"/>
          </a:xfrm>
          <a:prstGeom prst="rect">
            <a:avLst/>
          </a:prstGeom>
          <a:noFill/>
        </p:spPr>
        <p:txBody>
          <a:bodyPr wrap="square">
            <a:spAutoFit/>
          </a:bodyPr>
          <a:lstStyle/>
          <a:p>
            <a:r>
              <a:rPr lang="en-US" sz="1000" dirty="0"/>
              <a:t>*Type I Error ** Type II Error</a:t>
            </a:r>
          </a:p>
        </p:txBody>
      </p:sp>
    </p:spTree>
    <p:extLst>
      <p:ext uri="{BB962C8B-B14F-4D97-AF65-F5344CB8AC3E}">
        <p14:creationId xmlns:p14="http://schemas.microsoft.com/office/powerpoint/2010/main" val="2509783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AD5C40E7-A500-48BE-A10F-62BECAA401A4}"/>
              </a:ext>
            </a:extLst>
          </p:cNvPr>
          <p:cNvGraphicFramePr>
            <a:graphicFrameLocks noChangeAspect="1"/>
          </p:cNvGraphicFramePr>
          <p:nvPr>
            <p:custDataLst>
              <p:tags r:id="rId1"/>
            </p:custDataLst>
            <p:extLst>
              <p:ext uri="{D42A27DB-BD31-4B8C-83A1-F6EECF244321}">
                <p14:modId xmlns:p14="http://schemas.microsoft.com/office/powerpoint/2010/main" val="924936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11" name="Objekt 10" hidden="1">
                        <a:extLst>
                          <a:ext uri="{FF2B5EF4-FFF2-40B4-BE49-F238E27FC236}">
                            <a16:creationId xmlns:a16="http://schemas.microsoft.com/office/drawing/2014/main" id="{AD5C40E7-A500-48BE-A10F-62BECAA401A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465A8DE-5223-4D16-BAF3-B03028107CF3}"/>
              </a:ext>
            </a:extLst>
          </p:cNvPr>
          <p:cNvSpPr>
            <a:spLocks noGrp="1"/>
          </p:cNvSpPr>
          <p:nvPr>
            <p:ph type="title"/>
          </p:nvPr>
        </p:nvSpPr>
        <p:spPr/>
        <p:txBody>
          <a:bodyPr vert="horz"/>
          <a:lstStyle/>
          <a:p>
            <a:r>
              <a:rPr lang="en-US" dirty="0"/>
              <a:t>Failure Cost Metrics</a:t>
            </a:r>
          </a:p>
        </p:txBody>
      </p:sp>
      <p:sp>
        <p:nvSpPr>
          <p:cNvPr id="3" name="Textplatzhalter 2">
            <a:extLst>
              <a:ext uri="{FF2B5EF4-FFF2-40B4-BE49-F238E27FC236}">
                <a16:creationId xmlns:a16="http://schemas.microsoft.com/office/drawing/2014/main" id="{A496EDE0-85A2-408E-A246-1C6B86452546}"/>
              </a:ext>
            </a:extLst>
          </p:cNvPr>
          <p:cNvSpPr>
            <a:spLocks noGrp="1"/>
          </p:cNvSpPr>
          <p:nvPr>
            <p:ph type="body" sz="quarter" idx="13"/>
          </p:nvPr>
        </p:nvSpPr>
        <p:spPr/>
        <p:txBody>
          <a:bodyPr/>
          <a:lstStyle/>
          <a:p>
            <a:r>
              <a:rPr lang="en-US" dirty="0"/>
              <a:t>Over-maintenance vs. Unexpected Failures</a:t>
            </a:r>
          </a:p>
        </p:txBody>
      </p:sp>
      <p:sp>
        <p:nvSpPr>
          <p:cNvPr id="12" name="Textfeld 11">
            <a:extLst>
              <a:ext uri="{FF2B5EF4-FFF2-40B4-BE49-F238E27FC236}">
                <a16:creationId xmlns:a16="http://schemas.microsoft.com/office/drawing/2014/main" id="{C4C86F6F-C1A9-466E-8915-74B1E07A1022}"/>
              </a:ext>
            </a:extLst>
          </p:cNvPr>
          <p:cNvSpPr txBox="1"/>
          <p:nvPr/>
        </p:nvSpPr>
        <p:spPr>
          <a:xfrm>
            <a:off x="479426" y="1784493"/>
            <a:ext cx="9469436" cy="553998"/>
          </a:xfrm>
          <a:prstGeom prst="rect">
            <a:avLst/>
          </a:prstGeom>
          <a:noFill/>
        </p:spPr>
        <p:txBody>
          <a:bodyPr wrap="square" rtlCol="0">
            <a:spAutoFit/>
          </a:bodyPr>
          <a:lstStyle/>
          <a:p>
            <a:pPr algn="ctr"/>
            <a:r>
              <a:rPr lang="en-US" sz="1600" dirty="0"/>
              <a:t>What if some misclassifications are more expensive that others?</a:t>
            </a:r>
          </a:p>
          <a:p>
            <a:pPr algn="ctr"/>
            <a:r>
              <a:rPr lang="en-US" sz="1400" dirty="0"/>
              <a:t>Predicting </a:t>
            </a:r>
            <a:r>
              <a:rPr lang="en-US" sz="1400" dirty="0">
                <a:solidFill>
                  <a:schemeClr val="tx2"/>
                </a:solidFill>
              </a:rPr>
              <a:t>faults</a:t>
            </a:r>
            <a:r>
              <a:rPr lang="en-US" sz="1400" dirty="0"/>
              <a:t> </a:t>
            </a:r>
            <a:r>
              <a:rPr lang="en-US" sz="1400" dirty="0">
                <a:solidFill>
                  <a:schemeClr val="tx2"/>
                </a:solidFill>
              </a:rPr>
              <a:t>when</a:t>
            </a:r>
            <a:r>
              <a:rPr lang="en-US" sz="1400" dirty="0"/>
              <a:t> the asset is </a:t>
            </a:r>
            <a:r>
              <a:rPr lang="en-US" sz="1400" dirty="0">
                <a:solidFill>
                  <a:schemeClr val="tx2"/>
                </a:solidFill>
              </a:rPr>
              <a:t>healthy</a:t>
            </a:r>
            <a:r>
              <a:rPr lang="en-US" sz="1400" dirty="0"/>
              <a:t> vs. predicting a </a:t>
            </a:r>
            <a:r>
              <a:rPr lang="en-US" sz="1400" dirty="0">
                <a:solidFill>
                  <a:schemeClr val="tx2"/>
                </a:solidFill>
              </a:rPr>
              <a:t>healthy</a:t>
            </a:r>
            <a:r>
              <a:rPr lang="en-US" sz="1400" dirty="0"/>
              <a:t> asset </a:t>
            </a:r>
            <a:r>
              <a:rPr lang="en-US" sz="1400" dirty="0">
                <a:solidFill>
                  <a:schemeClr val="tx2"/>
                </a:solidFill>
              </a:rPr>
              <a:t>when</a:t>
            </a:r>
            <a:r>
              <a:rPr lang="en-US" sz="1400" dirty="0"/>
              <a:t> there is a </a:t>
            </a:r>
            <a:r>
              <a:rPr lang="en-US" sz="1400" dirty="0">
                <a:solidFill>
                  <a:schemeClr val="tx2"/>
                </a:solidFill>
              </a:rPr>
              <a:t>fault</a:t>
            </a:r>
            <a:r>
              <a:rPr lang="en-US" sz="1400" dirty="0"/>
              <a:t> </a:t>
            </a:r>
          </a:p>
        </p:txBody>
      </p:sp>
      <p:grpSp>
        <p:nvGrpSpPr>
          <p:cNvPr id="35" name="Gruppieren 34">
            <a:extLst>
              <a:ext uri="{FF2B5EF4-FFF2-40B4-BE49-F238E27FC236}">
                <a16:creationId xmlns:a16="http://schemas.microsoft.com/office/drawing/2014/main" id="{A76550DA-A174-4290-858B-7E190EEA7EBA}"/>
              </a:ext>
            </a:extLst>
          </p:cNvPr>
          <p:cNvGrpSpPr/>
          <p:nvPr/>
        </p:nvGrpSpPr>
        <p:grpSpPr>
          <a:xfrm>
            <a:off x="3758302" y="2552421"/>
            <a:ext cx="2412326" cy="3493127"/>
            <a:chOff x="773802" y="1730836"/>
            <a:chExt cx="2354252" cy="3409034"/>
          </a:xfrm>
        </p:grpSpPr>
        <p:sp>
          <p:nvSpPr>
            <p:cNvPr id="14" name="Pfeil nach rechts 4">
              <a:extLst>
                <a:ext uri="{FF2B5EF4-FFF2-40B4-BE49-F238E27FC236}">
                  <a16:creationId xmlns:a16="http://schemas.microsoft.com/office/drawing/2014/main" id="{CD3EAD98-CD36-4483-A48F-C70C90B8E546}"/>
                </a:ext>
              </a:extLst>
            </p:cNvPr>
            <p:cNvSpPr/>
            <p:nvPr/>
          </p:nvSpPr>
          <p:spPr>
            <a:xfrm rot="5400000">
              <a:off x="-89461" y="3114487"/>
              <a:ext cx="3409034" cy="641731"/>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uppieren 14">
              <a:extLst>
                <a:ext uri="{FF2B5EF4-FFF2-40B4-BE49-F238E27FC236}">
                  <a16:creationId xmlns:a16="http://schemas.microsoft.com/office/drawing/2014/main" id="{D3A35716-C7D7-497A-937D-2AC8D9F4072A}"/>
                </a:ext>
              </a:extLst>
            </p:cNvPr>
            <p:cNvGrpSpPr/>
            <p:nvPr/>
          </p:nvGrpSpPr>
          <p:grpSpPr>
            <a:xfrm>
              <a:off x="1157686" y="1859426"/>
              <a:ext cx="899362" cy="899362"/>
              <a:chOff x="1374940" y="3018152"/>
              <a:chExt cx="1080000" cy="1080000"/>
            </a:xfrm>
          </p:grpSpPr>
          <p:sp>
            <p:nvSpPr>
              <p:cNvPr id="16" name="Ellipse 15">
                <a:extLst>
                  <a:ext uri="{FF2B5EF4-FFF2-40B4-BE49-F238E27FC236}">
                    <a16:creationId xmlns:a16="http://schemas.microsoft.com/office/drawing/2014/main" id="{C69DFEBA-B3A9-4E03-996F-439A9F3F73FC}"/>
                  </a:ext>
                </a:extLst>
              </p:cNvPr>
              <p:cNvSpPr/>
              <p:nvPr/>
            </p:nvSpPr>
            <p:spPr>
              <a:xfrm>
                <a:off x="1374940" y="3018152"/>
                <a:ext cx="1080000" cy="1080000"/>
              </a:xfrm>
              <a:prstGeom prst="ellipse">
                <a:avLst/>
              </a:prstGeom>
              <a:solidFill>
                <a:schemeClr val="bg1"/>
              </a:solidFill>
              <a:ln>
                <a:solidFill>
                  <a:srgbClr val="4F4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fik 16">
                <a:extLst>
                  <a:ext uri="{FF2B5EF4-FFF2-40B4-BE49-F238E27FC236}">
                    <a16:creationId xmlns:a16="http://schemas.microsoft.com/office/drawing/2014/main" id="{0AE9954C-A69C-464A-9D38-E840DEBA2D85}"/>
                  </a:ext>
                </a:extLst>
              </p:cNvPr>
              <p:cNvPicPr>
                <a:picLocks noChangeAspect="1"/>
              </p:cNvPicPr>
              <p:nvPr/>
            </p:nvPicPr>
            <p:blipFill>
              <a:blip r:embed="rId5">
                <a:clrChange>
                  <a:clrFrom>
                    <a:srgbClr val="FAFAFA"/>
                  </a:clrFrom>
                  <a:clrTo>
                    <a:srgbClr val="FAFAFA">
                      <a:alpha val="0"/>
                    </a:srgbClr>
                  </a:clrTo>
                </a:clrChange>
                <a:duotone>
                  <a:schemeClr val="accent2">
                    <a:shade val="45000"/>
                    <a:satMod val="135000"/>
                  </a:schemeClr>
                  <a:prstClr val="white"/>
                </a:duotone>
              </a:blip>
              <a:stretch>
                <a:fillRect/>
              </a:stretch>
            </p:blipFill>
            <p:spPr>
              <a:xfrm>
                <a:off x="1463887" y="3202465"/>
                <a:ext cx="903396" cy="720000"/>
              </a:xfrm>
              <a:prstGeom prst="rect">
                <a:avLst/>
              </a:prstGeom>
            </p:spPr>
          </p:pic>
        </p:grpSp>
        <p:grpSp>
          <p:nvGrpSpPr>
            <p:cNvPr id="18" name="Gruppieren 17">
              <a:extLst>
                <a:ext uri="{FF2B5EF4-FFF2-40B4-BE49-F238E27FC236}">
                  <a16:creationId xmlns:a16="http://schemas.microsoft.com/office/drawing/2014/main" id="{83201BEF-3B97-4D04-95FD-1FCE6C2E82EB}"/>
                </a:ext>
              </a:extLst>
            </p:cNvPr>
            <p:cNvGrpSpPr/>
            <p:nvPr/>
          </p:nvGrpSpPr>
          <p:grpSpPr>
            <a:xfrm>
              <a:off x="1157686" y="2827009"/>
              <a:ext cx="899362" cy="899362"/>
              <a:chOff x="3284761" y="3018152"/>
              <a:chExt cx="1080000" cy="1080000"/>
            </a:xfrm>
          </p:grpSpPr>
          <p:sp>
            <p:nvSpPr>
              <p:cNvPr id="19" name="Ellipse 18">
                <a:extLst>
                  <a:ext uri="{FF2B5EF4-FFF2-40B4-BE49-F238E27FC236}">
                    <a16:creationId xmlns:a16="http://schemas.microsoft.com/office/drawing/2014/main" id="{DEBBB99A-E432-4578-89BD-7B042E8C713E}"/>
                  </a:ext>
                </a:extLst>
              </p:cNvPr>
              <p:cNvSpPr/>
              <p:nvPr/>
            </p:nvSpPr>
            <p:spPr>
              <a:xfrm>
                <a:off x="3284761" y="3018152"/>
                <a:ext cx="1080000" cy="1080000"/>
              </a:xfrm>
              <a:prstGeom prst="ellipse">
                <a:avLst/>
              </a:prstGeom>
              <a:solidFill>
                <a:schemeClr val="bg1"/>
              </a:solidFill>
              <a:ln>
                <a:solidFill>
                  <a:srgbClr val="4F4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fik 19">
                <a:extLst>
                  <a:ext uri="{FF2B5EF4-FFF2-40B4-BE49-F238E27FC236}">
                    <a16:creationId xmlns:a16="http://schemas.microsoft.com/office/drawing/2014/main" id="{218385ED-B694-4FF2-8606-725AD41B9488}"/>
                  </a:ext>
                </a:extLst>
              </p:cNvPr>
              <p:cNvPicPr>
                <a:picLocks noChangeAspect="1"/>
              </p:cNvPicPr>
              <p:nvPr/>
            </p:nvPicPr>
            <p:blipFill>
              <a:blip r:embed="rId6">
                <a:clrChange>
                  <a:clrFrom>
                    <a:srgbClr val="FAFAFA"/>
                  </a:clrFrom>
                  <a:clrTo>
                    <a:srgbClr val="FAFAFA">
                      <a:alpha val="0"/>
                    </a:srgbClr>
                  </a:clrTo>
                </a:clrChange>
                <a:duotone>
                  <a:schemeClr val="accent2">
                    <a:shade val="45000"/>
                    <a:satMod val="135000"/>
                  </a:schemeClr>
                  <a:prstClr val="white"/>
                </a:duotone>
              </a:blip>
              <a:stretch>
                <a:fillRect/>
              </a:stretch>
            </p:blipFill>
            <p:spPr>
              <a:xfrm>
                <a:off x="3491215" y="3191842"/>
                <a:ext cx="667092" cy="720000"/>
              </a:xfrm>
              <a:prstGeom prst="rect">
                <a:avLst/>
              </a:prstGeom>
            </p:spPr>
          </p:pic>
        </p:grpSp>
        <p:grpSp>
          <p:nvGrpSpPr>
            <p:cNvPr id="21" name="Gruppieren 20">
              <a:extLst>
                <a:ext uri="{FF2B5EF4-FFF2-40B4-BE49-F238E27FC236}">
                  <a16:creationId xmlns:a16="http://schemas.microsoft.com/office/drawing/2014/main" id="{B433CCB7-3499-411F-83B6-2BE78D3AC5CB}"/>
                </a:ext>
              </a:extLst>
            </p:cNvPr>
            <p:cNvGrpSpPr/>
            <p:nvPr/>
          </p:nvGrpSpPr>
          <p:grpSpPr>
            <a:xfrm>
              <a:off x="1157686" y="3794592"/>
              <a:ext cx="899362" cy="899362"/>
              <a:chOff x="6501503" y="3017805"/>
              <a:chExt cx="1080000" cy="1080000"/>
            </a:xfrm>
          </p:grpSpPr>
          <p:sp>
            <p:nvSpPr>
              <p:cNvPr id="22" name="Ellipse 21">
                <a:extLst>
                  <a:ext uri="{FF2B5EF4-FFF2-40B4-BE49-F238E27FC236}">
                    <a16:creationId xmlns:a16="http://schemas.microsoft.com/office/drawing/2014/main" id="{6FC1E3A7-D375-4BE3-A7E7-7C4151CCA36C}"/>
                  </a:ext>
                </a:extLst>
              </p:cNvPr>
              <p:cNvSpPr/>
              <p:nvPr/>
            </p:nvSpPr>
            <p:spPr>
              <a:xfrm>
                <a:off x="6501503" y="3017805"/>
                <a:ext cx="1080000" cy="1080000"/>
              </a:xfrm>
              <a:prstGeom prst="ellipse">
                <a:avLst/>
              </a:prstGeom>
              <a:solidFill>
                <a:schemeClr val="bg1"/>
              </a:solidFill>
              <a:ln>
                <a:solidFill>
                  <a:srgbClr val="4F4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fik 22">
                <a:extLst>
                  <a:ext uri="{FF2B5EF4-FFF2-40B4-BE49-F238E27FC236}">
                    <a16:creationId xmlns:a16="http://schemas.microsoft.com/office/drawing/2014/main" id="{A312D389-3843-41DC-A339-E6152BA4B337}"/>
                  </a:ext>
                </a:extLst>
              </p:cNvPr>
              <p:cNvPicPr>
                <a:picLocks noChangeAspect="1"/>
              </p:cNvPicPr>
              <p:nvPr/>
            </p:nvPicPr>
            <p:blipFill>
              <a:blip r:embed="rId7">
                <a:clrChange>
                  <a:clrFrom>
                    <a:srgbClr val="FAFAFA"/>
                  </a:clrFrom>
                  <a:clrTo>
                    <a:srgbClr val="FAFAFA">
                      <a:alpha val="0"/>
                    </a:srgbClr>
                  </a:clrTo>
                </a:clrChange>
                <a:duotone>
                  <a:schemeClr val="accent2">
                    <a:shade val="45000"/>
                    <a:satMod val="135000"/>
                  </a:schemeClr>
                  <a:prstClr val="white"/>
                </a:duotone>
              </a:blip>
              <a:stretch>
                <a:fillRect/>
              </a:stretch>
            </p:blipFill>
            <p:spPr>
              <a:xfrm>
                <a:off x="6672902" y="3207797"/>
                <a:ext cx="737201" cy="720000"/>
              </a:xfrm>
              <a:prstGeom prst="rect">
                <a:avLst/>
              </a:prstGeom>
            </p:spPr>
          </p:pic>
        </p:grpSp>
        <p:sp>
          <p:nvSpPr>
            <p:cNvPr id="27" name="Textfeld 26">
              <a:extLst>
                <a:ext uri="{FF2B5EF4-FFF2-40B4-BE49-F238E27FC236}">
                  <a16:creationId xmlns:a16="http://schemas.microsoft.com/office/drawing/2014/main" id="{FA714AF3-A631-469E-BA1D-1AC22046C2A6}"/>
                </a:ext>
              </a:extLst>
            </p:cNvPr>
            <p:cNvSpPr txBox="1"/>
            <p:nvPr/>
          </p:nvSpPr>
          <p:spPr>
            <a:xfrm>
              <a:off x="2146712" y="2040364"/>
              <a:ext cx="899362" cy="5706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E5E5D"/>
                  </a:solidFill>
                  <a:effectLst/>
                  <a:uLnTx/>
                  <a:uFillTx/>
                  <a:latin typeface="Trebuchet MS" panose="020B0603020202020204"/>
                  <a:ea typeface="+mn-ea"/>
                  <a:cs typeface="+mn-cs"/>
                </a:rPr>
                <a:t>Cost Matrix</a:t>
              </a:r>
            </a:p>
          </p:txBody>
        </p:sp>
        <p:sp>
          <p:nvSpPr>
            <p:cNvPr id="28" name="Textfeld 27">
              <a:extLst>
                <a:ext uri="{FF2B5EF4-FFF2-40B4-BE49-F238E27FC236}">
                  <a16:creationId xmlns:a16="http://schemas.microsoft.com/office/drawing/2014/main" id="{6902B8DC-6206-41FC-92B4-90A383399E77}"/>
                </a:ext>
              </a:extLst>
            </p:cNvPr>
            <p:cNvSpPr txBox="1"/>
            <p:nvPr/>
          </p:nvSpPr>
          <p:spPr>
            <a:xfrm>
              <a:off x="773802" y="2149461"/>
              <a:ext cx="347423" cy="338554"/>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E5E5D"/>
                  </a:solidFill>
                  <a:effectLst/>
                  <a:uLnTx/>
                  <a:uFillTx/>
                  <a:latin typeface="Trebuchet MS" panose="020B0603020202020204"/>
                  <a:ea typeface="+mn-ea"/>
                  <a:cs typeface="+mn-cs"/>
                </a:rPr>
                <a:t>1</a:t>
              </a:r>
            </a:p>
          </p:txBody>
        </p:sp>
        <p:sp>
          <p:nvSpPr>
            <p:cNvPr id="29" name="Textfeld 28">
              <a:extLst>
                <a:ext uri="{FF2B5EF4-FFF2-40B4-BE49-F238E27FC236}">
                  <a16:creationId xmlns:a16="http://schemas.microsoft.com/office/drawing/2014/main" id="{240D4E6C-BB3A-4ECD-91F4-4FEBC4363754}"/>
                </a:ext>
              </a:extLst>
            </p:cNvPr>
            <p:cNvSpPr txBox="1"/>
            <p:nvPr/>
          </p:nvSpPr>
          <p:spPr>
            <a:xfrm>
              <a:off x="776798" y="3102158"/>
              <a:ext cx="347423" cy="338554"/>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E5E5D"/>
                  </a:solidFill>
                  <a:effectLst/>
                  <a:uLnTx/>
                  <a:uFillTx/>
                  <a:latin typeface="Trebuchet MS" panose="020B0603020202020204"/>
                  <a:ea typeface="+mn-ea"/>
                  <a:cs typeface="+mn-cs"/>
                </a:rPr>
                <a:t>2</a:t>
              </a:r>
            </a:p>
          </p:txBody>
        </p:sp>
        <p:sp>
          <p:nvSpPr>
            <p:cNvPr id="30" name="Textfeld 29">
              <a:extLst>
                <a:ext uri="{FF2B5EF4-FFF2-40B4-BE49-F238E27FC236}">
                  <a16:creationId xmlns:a16="http://schemas.microsoft.com/office/drawing/2014/main" id="{B9B8B4EA-6211-4A12-809A-2FCA2BE6C64E}"/>
                </a:ext>
              </a:extLst>
            </p:cNvPr>
            <p:cNvSpPr txBox="1"/>
            <p:nvPr/>
          </p:nvSpPr>
          <p:spPr>
            <a:xfrm>
              <a:off x="777307" y="4116801"/>
              <a:ext cx="347423" cy="338554"/>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E5E5D"/>
                  </a:solidFill>
                  <a:effectLst/>
                  <a:uLnTx/>
                  <a:uFillTx/>
                  <a:latin typeface="Trebuchet MS" panose="020B0603020202020204"/>
                  <a:ea typeface="+mn-ea"/>
                  <a:cs typeface="+mn-cs"/>
                </a:rPr>
                <a:t>3</a:t>
              </a:r>
            </a:p>
          </p:txBody>
        </p:sp>
        <p:sp>
          <p:nvSpPr>
            <p:cNvPr id="32" name="Textfeld 31">
              <a:extLst>
                <a:ext uri="{FF2B5EF4-FFF2-40B4-BE49-F238E27FC236}">
                  <a16:creationId xmlns:a16="http://schemas.microsoft.com/office/drawing/2014/main" id="{55005036-5110-4CB6-BA5B-765723C1FC1E}"/>
                </a:ext>
              </a:extLst>
            </p:cNvPr>
            <p:cNvSpPr txBox="1"/>
            <p:nvPr/>
          </p:nvSpPr>
          <p:spPr>
            <a:xfrm>
              <a:off x="2090514" y="3015703"/>
              <a:ext cx="1037540" cy="5706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E5E5D"/>
                  </a:solidFill>
                  <a:effectLst/>
                  <a:uLnTx/>
                  <a:uFillTx/>
                  <a:latin typeface="Trebuchet MS" panose="020B0603020202020204"/>
                  <a:ea typeface="+mn-ea"/>
                  <a:cs typeface="+mn-cs"/>
                </a:rPr>
                <a:t>Measure Object</a:t>
              </a:r>
            </a:p>
          </p:txBody>
        </p:sp>
        <p:sp>
          <p:nvSpPr>
            <p:cNvPr id="33" name="Textfeld 32">
              <a:extLst>
                <a:ext uri="{FF2B5EF4-FFF2-40B4-BE49-F238E27FC236}">
                  <a16:creationId xmlns:a16="http://schemas.microsoft.com/office/drawing/2014/main" id="{4AA97C71-59FF-4BE6-BC77-F4E6665A6065}"/>
                </a:ext>
              </a:extLst>
            </p:cNvPr>
            <p:cNvSpPr txBox="1"/>
            <p:nvPr/>
          </p:nvSpPr>
          <p:spPr>
            <a:xfrm>
              <a:off x="2072425" y="4105057"/>
              <a:ext cx="1037540" cy="33040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E5E5D"/>
                  </a:solidFill>
                  <a:effectLst/>
                  <a:uLnTx/>
                  <a:uFillTx/>
                  <a:latin typeface="Trebuchet MS" panose="020B0603020202020204"/>
                  <a:ea typeface="+mn-ea"/>
                  <a:cs typeface="+mn-cs"/>
                </a:rPr>
                <a:t>Evaluate</a:t>
              </a:r>
            </a:p>
          </p:txBody>
        </p:sp>
      </p:grpSp>
      <p:sp>
        <p:nvSpPr>
          <p:cNvPr id="39" name="Textfeld 38">
            <a:extLst>
              <a:ext uri="{FF2B5EF4-FFF2-40B4-BE49-F238E27FC236}">
                <a16:creationId xmlns:a16="http://schemas.microsoft.com/office/drawing/2014/main" id="{4C698BE4-00F5-4630-AC03-FDDFA489DB5C}"/>
              </a:ext>
            </a:extLst>
          </p:cNvPr>
          <p:cNvSpPr txBox="1"/>
          <p:nvPr/>
        </p:nvSpPr>
        <p:spPr>
          <a:xfrm>
            <a:off x="6086626" y="2954770"/>
            <a:ext cx="446707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000" b="0" i="0" u="none" strike="noStrike" kern="1200" cap="none" spc="0" normalizeH="0" baseline="0" noProof="0" dirty="0">
                <a:ln>
                  <a:noFill/>
                </a:ln>
                <a:solidFill>
                  <a:srgbClr val="595959"/>
                </a:solidFill>
                <a:effectLst/>
                <a:uLnTx/>
                <a:uFillTx/>
                <a:latin typeface="Consolas" panose="020B0609020204030204" pitchFamily="49" charset="0"/>
                <a:ea typeface="+mn-ea"/>
                <a:cs typeface="+mn-cs"/>
              </a:rPr>
              <a:t>costs = matrix(c(0, 1000, 100, 0), </a:t>
            </a:r>
            <a:r>
              <a:rPr kumimoji="0" lang="en-US" sz="1000" b="0" i="0" u="none" strike="noStrike" kern="1200" cap="none" spc="0" normalizeH="0" baseline="0" noProof="0" dirty="0" err="1">
                <a:ln>
                  <a:noFill/>
                </a:ln>
                <a:solidFill>
                  <a:srgbClr val="595959"/>
                </a:solidFill>
                <a:effectLst/>
                <a:uLnTx/>
                <a:uFillTx/>
                <a:latin typeface="Consolas" panose="020B0609020204030204" pitchFamily="49" charset="0"/>
                <a:ea typeface="+mn-ea"/>
                <a:cs typeface="+mn-cs"/>
              </a:rPr>
              <a:t>ncol</a:t>
            </a:r>
            <a:r>
              <a:rPr kumimoji="0" lang="en-US" sz="1000" b="0" i="0" u="none" strike="noStrike" kern="1200" cap="none" spc="0" normalizeH="0" baseline="0" noProof="0" dirty="0">
                <a:ln>
                  <a:noFill/>
                </a:ln>
                <a:solidFill>
                  <a:srgbClr val="595959"/>
                </a:solidFill>
                <a:effectLst/>
                <a:uLnTx/>
                <a:uFillTx/>
                <a:latin typeface="Consolas" panose="020B0609020204030204" pitchFamily="49" charset="0"/>
                <a:ea typeface="+mn-ea"/>
                <a:cs typeface="+mn-cs"/>
              </a:rPr>
              <a:t> = 2)</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000" b="0" i="0" u="none" strike="noStrike" kern="1200" cap="none" spc="0" normalizeH="0" baseline="0" noProof="0" dirty="0" err="1">
                <a:ln>
                  <a:noFill/>
                </a:ln>
                <a:solidFill>
                  <a:srgbClr val="595959"/>
                </a:solidFill>
                <a:effectLst/>
                <a:uLnTx/>
                <a:uFillTx/>
                <a:latin typeface="Consolas" panose="020B0609020204030204" pitchFamily="49" charset="0"/>
                <a:ea typeface="+mn-ea"/>
                <a:cs typeface="+mn-cs"/>
              </a:rPr>
              <a:t>rownames</a:t>
            </a:r>
            <a:r>
              <a:rPr kumimoji="0" lang="en-US" sz="1000" b="0" i="0" u="none" strike="noStrike" kern="1200" cap="none" spc="0" normalizeH="0" baseline="0" noProof="0" dirty="0">
                <a:ln>
                  <a:noFill/>
                </a:ln>
                <a:solidFill>
                  <a:srgbClr val="595959"/>
                </a:solidFill>
                <a:effectLst/>
                <a:uLnTx/>
                <a:uFillTx/>
                <a:latin typeface="Consolas" panose="020B0609020204030204" pitchFamily="49" charset="0"/>
                <a:ea typeface="+mn-ea"/>
                <a:cs typeface="+mn-cs"/>
              </a:rPr>
              <a:t>(costs) = </a:t>
            </a:r>
            <a:r>
              <a:rPr kumimoji="0" lang="en-US" sz="1000" b="0" i="0" u="none" strike="noStrike" kern="1200" cap="none" spc="0" normalizeH="0" baseline="0" noProof="0" dirty="0" err="1">
                <a:ln>
                  <a:noFill/>
                </a:ln>
                <a:solidFill>
                  <a:srgbClr val="595959"/>
                </a:solidFill>
                <a:effectLst/>
                <a:uLnTx/>
                <a:uFillTx/>
                <a:latin typeface="Consolas" panose="020B0609020204030204" pitchFamily="49" charset="0"/>
                <a:ea typeface="+mn-ea"/>
                <a:cs typeface="+mn-cs"/>
              </a:rPr>
              <a:t>colnames</a:t>
            </a:r>
            <a:r>
              <a:rPr kumimoji="0" lang="en-US" sz="1000" b="0" i="0" u="none" strike="noStrike" kern="1200" cap="none" spc="0" normalizeH="0" baseline="0" noProof="0" dirty="0">
                <a:ln>
                  <a:noFill/>
                </a:ln>
                <a:solidFill>
                  <a:srgbClr val="595959"/>
                </a:solidFill>
                <a:effectLst/>
                <a:uLnTx/>
                <a:uFillTx/>
                <a:latin typeface="Consolas" panose="020B0609020204030204" pitchFamily="49" charset="0"/>
                <a:ea typeface="+mn-ea"/>
                <a:cs typeface="+mn-cs"/>
              </a:rPr>
              <a:t>(costs) = </a:t>
            </a:r>
            <a:r>
              <a:rPr kumimoji="0" lang="en-US" sz="1000" b="0" i="0" u="none" strike="noStrike" kern="1200" cap="none" spc="0" normalizeH="0" baseline="0" noProof="0" dirty="0" err="1">
                <a:ln>
                  <a:noFill/>
                </a:ln>
                <a:solidFill>
                  <a:srgbClr val="595959"/>
                </a:solidFill>
                <a:effectLst/>
                <a:uLnTx/>
                <a:uFillTx/>
                <a:latin typeface="Consolas" panose="020B0609020204030204" pitchFamily="49" charset="0"/>
                <a:ea typeface="+mn-ea"/>
                <a:cs typeface="+mn-cs"/>
              </a:rPr>
              <a:t>getTaskClassLevels</a:t>
            </a:r>
            <a:r>
              <a:rPr kumimoji="0" lang="en-US" sz="1000" b="0" i="0" u="none" strike="noStrike" kern="1200" cap="none" spc="0" normalizeH="0" baseline="0" noProof="0" dirty="0">
                <a:ln>
                  <a:noFill/>
                </a:ln>
                <a:solidFill>
                  <a:srgbClr val="595959"/>
                </a:solidFill>
                <a:effectLst/>
                <a:uLnTx/>
                <a:uFillTx/>
                <a:latin typeface="Consolas" panose="020B0609020204030204" pitchFamily="49" charset="0"/>
                <a:ea typeface="+mn-ea"/>
                <a:cs typeface="+mn-cs"/>
              </a:rPr>
              <a:t>(task)</a:t>
            </a:r>
          </a:p>
        </p:txBody>
      </p:sp>
      <p:sp>
        <p:nvSpPr>
          <p:cNvPr id="40" name="Textfeld 39">
            <a:extLst>
              <a:ext uri="{FF2B5EF4-FFF2-40B4-BE49-F238E27FC236}">
                <a16:creationId xmlns:a16="http://schemas.microsoft.com/office/drawing/2014/main" id="{C246DCDC-856B-4997-BF64-A2B37A39107F}"/>
              </a:ext>
            </a:extLst>
          </p:cNvPr>
          <p:cNvSpPr txBox="1"/>
          <p:nvPr/>
        </p:nvSpPr>
        <p:spPr>
          <a:xfrm>
            <a:off x="6096000" y="3772170"/>
            <a:ext cx="4467074" cy="861774"/>
          </a:xfrm>
          <a:prstGeom prst="rect">
            <a:avLst/>
          </a:prstGeom>
          <a:noFill/>
        </p:spPr>
        <p:txBody>
          <a:bodyPr wrap="square">
            <a:spAutoFit/>
          </a:bodyPr>
          <a:lstStyle/>
          <a:p>
            <a:pPr marL="0" indent="0">
              <a:lnSpc>
                <a:spcPct val="100000"/>
              </a:lnSpc>
              <a:spcBef>
                <a:spcPts val="0"/>
              </a:spcBef>
              <a:buNone/>
            </a:pPr>
            <a:r>
              <a:rPr lang="en-US" sz="1000" dirty="0" err="1">
                <a:latin typeface="Consolas" panose="020B0609020204030204" pitchFamily="49" charset="0"/>
              </a:rPr>
              <a:t>my.costs</a:t>
            </a:r>
            <a:r>
              <a:rPr lang="en-US" sz="1000" dirty="0">
                <a:latin typeface="Consolas" panose="020B0609020204030204" pitchFamily="49" charset="0"/>
              </a:rPr>
              <a:t> = </a:t>
            </a:r>
            <a:r>
              <a:rPr lang="en-US" sz="1000" dirty="0" err="1">
                <a:latin typeface="Consolas" panose="020B0609020204030204" pitchFamily="49" charset="0"/>
              </a:rPr>
              <a:t>makeCostMeasure</a:t>
            </a:r>
            <a:r>
              <a:rPr lang="en-US" sz="1000" dirty="0">
                <a:latin typeface="Consolas" panose="020B0609020204030204" pitchFamily="49" charset="0"/>
              </a:rPr>
              <a:t>(</a:t>
            </a:r>
          </a:p>
          <a:p>
            <a:pPr marL="0" indent="0">
              <a:lnSpc>
                <a:spcPct val="100000"/>
              </a:lnSpc>
              <a:spcBef>
                <a:spcPts val="0"/>
              </a:spcBef>
              <a:buNone/>
            </a:pPr>
            <a:r>
              <a:rPr lang="en-US" sz="1000" dirty="0">
                <a:latin typeface="Consolas" panose="020B0609020204030204" pitchFamily="49" charset="0"/>
              </a:rPr>
              <a:t>  id = "</a:t>
            </a:r>
            <a:r>
              <a:rPr lang="en-US" sz="1000" dirty="0" err="1">
                <a:latin typeface="Consolas" panose="020B0609020204030204" pitchFamily="49" charset="0"/>
              </a:rPr>
              <a:t>my.costs</a:t>
            </a:r>
            <a:r>
              <a:rPr lang="en-US" sz="1000" dirty="0">
                <a:latin typeface="Consolas" panose="020B0609020204030204" pitchFamily="49" charset="0"/>
              </a:rPr>
              <a:t>", name = "My Costs",</a:t>
            </a:r>
          </a:p>
          <a:p>
            <a:pPr marL="0" indent="0">
              <a:lnSpc>
                <a:spcPct val="100000"/>
              </a:lnSpc>
              <a:spcBef>
                <a:spcPts val="0"/>
              </a:spcBef>
              <a:buNone/>
            </a:pPr>
            <a:r>
              <a:rPr lang="en-US" sz="1000" dirty="0">
                <a:latin typeface="Consolas" panose="020B0609020204030204" pitchFamily="49" charset="0"/>
              </a:rPr>
              <a:t>  costs = costs,</a:t>
            </a:r>
          </a:p>
          <a:p>
            <a:pPr marL="0" indent="0">
              <a:lnSpc>
                <a:spcPct val="100000"/>
              </a:lnSpc>
              <a:spcBef>
                <a:spcPts val="0"/>
              </a:spcBef>
              <a:buNone/>
            </a:pPr>
            <a:r>
              <a:rPr lang="en-US" sz="1000" dirty="0">
                <a:latin typeface="Consolas" panose="020B0609020204030204" pitchFamily="49" charset="0"/>
              </a:rPr>
              <a:t>  minimize = TRUE, best = 0, worst = 1000</a:t>
            </a:r>
          </a:p>
          <a:p>
            <a:pPr marL="0" indent="0">
              <a:lnSpc>
                <a:spcPct val="100000"/>
              </a:lnSpc>
              <a:spcBef>
                <a:spcPts val="0"/>
              </a:spcBef>
              <a:buNone/>
            </a:pPr>
            <a:r>
              <a:rPr lang="en-US" sz="1000" dirty="0">
                <a:latin typeface="Consolas" panose="020B0609020204030204" pitchFamily="49" charset="0"/>
              </a:rPr>
              <a:t>)</a:t>
            </a:r>
          </a:p>
        </p:txBody>
      </p:sp>
      <p:sp>
        <p:nvSpPr>
          <p:cNvPr id="44" name="Textfeld 43">
            <a:extLst>
              <a:ext uri="{FF2B5EF4-FFF2-40B4-BE49-F238E27FC236}">
                <a16:creationId xmlns:a16="http://schemas.microsoft.com/office/drawing/2014/main" id="{3E9A0BA1-31AA-47B8-BC86-DFCECB62CDD2}"/>
              </a:ext>
            </a:extLst>
          </p:cNvPr>
          <p:cNvSpPr txBox="1"/>
          <p:nvPr/>
        </p:nvSpPr>
        <p:spPr>
          <a:xfrm>
            <a:off x="6152093" y="5031375"/>
            <a:ext cx="3105301"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000" b="0" i="0" u="none" strike="noStrike" kern="1200" cap="none" spc="0" normalizeH="0" baseline="0" noProof="0" dirty="0">
                <a:ln>
                  <a:noFill/>
                </a:ln>
                <a:solidFill>
                  <a:srgbClr val="595959"/>
                </a:solidFill>
                <a:effectLst/>
                <a:uLnTx/>
                <a:uFillTx/>
                <a:latin typeface="Consolas" panose="020B0609020204030204" pitchFamily="49" charset="0"/>
                <a:ea typeface="+mn-ea"/>
                <a:cs typeface="+mn-cs"/>
              </a:rPr>
              <a:t>performance(pred, measures = </a:t>
            </a:r>
            <a:r>
              <a:rPr kumimoji="0" lang="en-US" sz="1000" b="0" i="0" u="none" strike="noStrike" kern="1200" cap="none" spc="0" normalizeH="0" baseline="0" noProof="0" dirty="0" err="1">
                <a:ln>
                  <a:noFill/>
                </a:ln>
                <a:solidFill>
                  <a:srgbClr val="595959"/>
                </a:solidFill>
                <a:effectLst/>
                <a:uLnTx/>
                <a:uFillTx/>
                <a:latin typeface="Consolas" panose="020B0609020204030204" pitchFamily="49" charset="0"/>
                <a:ea typeface="+mn-ea"/>
                <a:cs typeface="+mn-cs"/>
              </a:rPr>
              <a:t>my.costs</a:t>
            </a:r>
            <a:r>
              <a:rPr kumimoji="0" lang="en-US" sz="1000" b="0" i="0" u="none" strike="noStrike" kern="1200" cap="none" spc="0" normalizeH="0" baseline="0" noProof="0" dirty="0">
                <a:ln>
                  <a:noFill/>
                </a:ln>
                <a:solidFill>
                  <a:srgbClr val="595959"/>
                </a:solidFill>
                <a:effectLst/>
                <a:uLnTx/>
                <a:uFillTx/>
                <a:latin typeface="Consolas" panose="020B0609020204030204" pitchFamily="49" charset="0"/>
                <a:ea typeface="+mn-ea"/>
                <a:cs typeface="+mn-cs"/>
              </a:rPr>
              <a:t>)</a:t>
            </a:r>
          </a:p>
        </p:txBody>
      </p:sp>
      <p:graphicFrame>
        <p:nvGraphicFramePr>
          <p:cNvPr id="45" name="Tabelle 9">
            <a:extLst>
              <a:ext uri="{FF2B5EF4-FFF2-40B4-BE49-F238E27FC236}">
                <a16:creationId xmlns:a16="http://schemas.microsoft.com/office/drawing/2014/main" id="{314C4BA6-D1A0-410D-A98B-4E836CC6F7CF}"/>
              </a:ext>
            </a:extLst>
          </p:cNvPr>
          <p:cNvGraphicFramePr>
            <a:graphicFrameLocks noGrp="1"/>
          </p:cNvGraphicFramePr>
          <p:nvPr>
            <p:extLst>
              <p:ext uri="{D42A27DB-BD31-4B8C-83A1-F6EECF244321}">
                <p14:modId xmlns:p14="http://schemas.microsoft.com/office/powerpoint/2010/main" val="3571146654"/>
              </p:ext>
            </p:extLst>
          </p:nvPr>
        </p:nvGraphicFramePr>
        <p:xfrm>
          <a:off x="479425" y="2692121"/>
          <a:ext cx="3065379" cy="3002392"/>
        </p:xfrm>
        <a:graphic>
          <a:graphicData uri="http://schemas.openxmlformats.org/drawingml/2006/table">
            <a:tbl>
              <a:tblPr firstRow="1" bandRow="1">
                <a:tableStyleId>{2D5ABB26-0587-4C30-8999-92F81FD0307C}</a:tableStyleId>
              </a:tblPr>
              <a:tblGrid>
                <a:gridCol w="345433">
                  <a:extLst>
                    <a:ext uri="{9D8B030D-6E8A-4147-A177-3AD203B41FA5}">
                      <a16:colId xmlns:a16="http://schemas.microsoft.com/office/drawing/2014/main" val="2903587717"/>
                    </a:ext>
                  </a:extLst>
                </a:gridCol>
                <a:gridCol w="1359973">
                  <a:extLst>
                    <a:ext uri="{9D8B030D-6E8A-4147-A177-3AD203B41FA5}">
                      <a16:colId xmlns:a16="http://schemas.microsoft.com/office/drawing/2014/main" val="2457749892"/>
                    </a:ext>
                  </a:extLst>
                </a:gridCol>
                <a:gridCol w="1359973">
                  <a:extLst>
                    <a:ext uri="{9D8B030D-6E8A-4147-A177-3AD203B41FA5}">
                      <a16:colId xmlns:a16="http://schemas.microsoft.com/office/drawing/2014/main" val="2992271278"/>
                    </a:ext>
                  </a:extLst>
                </a:gridCol>
              </a:tblGrid>
              <a:tr h="276347">
                <a:tc>
                  <a:txBody>
                    <a:bodyPr/>
                    <a:lstStyle/>
                    <a:p>
                      <a:pPr algn="ctr"/>
                      <a:endParaRPr lang="en-US" sz="1400" dirty="0"/>
                    </a:p>
                  </a:txBody>
                  <a:tcPr marL="69087" marR="69087" marT="34543" marB="34543" anchor="ctr">
                    <a:lnL>
                      <a:noFill/>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Pred neg</a:t>
                      </a:r>
                    </a:p>
                  </a:txBody>
                  <a:tcPr marL="69087" marR="69087" marT="34543" marB="34543"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Pred pos</a:t>
                      </a:r>
                    </a:p>
                  </a:txBody>
                  <a:tcPr marL="69087" marR="69087" marT="34543" marB="34543" anchor="ctr">
                    <a:lnL w="38100" cap="flat" cmpd="sng" algn="ctr">
                      <a:noFill/>
                      <a:prstDash val="solid"/>
                      <a:round/>
                      <a:headEnd type="none" w="med" len="med"/>
                      <a:tailEnd type="none" w="med" len="med"/>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3221472"/>
                  </a:ext>
                </a:extLst>
              </a:tr>
              <a:tr h="1359973">
                <a:tc>
                  <a:txBody>
                    <a:bodyPr/>
                    <a:lstStyle/>
                    <a:p>
                      <a:pPr algn="ctr"/>
                      <a:r>
                        <a:rPr lang="en-US" sz="1400" dirty="0"/>
                        <a:t>Label neg</a:t>
                      </a:r>
                    </a:p>
                  </a:txBody>
                  <a:tcPr marL="69087" marR="69087" marT="34543" marB="34543" vert="vert270" anchor="ctr">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600" dirty="0"/>
                    </a:p>
                  </a:txBody>
                  <a:tcPr marL="69087" marR="69087" marT="34543" marB="34543" anchor="ct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600" dirty="0"/>
                    </a:p>
                  </a:txBody>
                  <a:tcPr marL="69087" marR="69087" marT="34543" marB="34543" anchor="ctr">
                    <a:lnL w="38100" cap="flat" cmpd="sng" algn="ctr">
                      <a:solidFill>
                        <a:schemeClr val="tx1"/>
                      </a:solid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14894085"/>
                  </a:ext>
                </a:extLst>
              </a:tr>
              <a:tr h="1359973">
                <a:tc>
                  <a:txBody>
                    <a:bodyPr/>
                    <a:lstStyle/>
                    <a:p>
                      <a:pPr algn="ctr"/>
                      <a:r>
                        <a:rPr lang="en-US" sz="1400" dirty="0"/>
                        <a:t>Label pos</a:t>
                      </a:r>
                    </a:p>
                  </a:txBody>
                  <a:tcPr marL="69087" marR="69087" marT="34543" marB="34543" vert="vert270" anchor="ctr">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endParaRPr lang="en-US" sz="3600" dirty="0"/>
                    </a:p>
                  </a:txBody>
                  <a:tcPr marL="69087" marR="69087" marT="34543" marB="34543" anchor="ct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endParaRPr lang="en-US" sz="3600" dirty="0"/>
                    </a:p>
                  </a:txBody>
                  <a:tcPr marL="69087" marR="69087" marT="34543" marB="34543" anchor="ctr">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149273135"/>
                  </a:ext>
                </a:extLst>
              </a:tr>
            </a:tbl>
          </a:graphicData>
        </a:graphic>
      </p:graphicFrame>
      <p:sp>
        <p:nvSpPr>
          <p:cNvPr id="46" name="Textfeld 45">
            <a:extLst>
              <a:ext uri="{FF2B5EF4-FFF2-40B4-BE49-F238E27FC236}">
                <a16:creationId xmlns:a16="http://schemas.microsoft.com/office/drawing/2014/main" id="{0AA1A92E-2C73-4025-A1AF-73E93E1BE080}"/>
              </a:ext>
            </a:extLst>
          </p:cNvPr>
          <p:cNvSpPr txBox="1"/>
          <p:nvPr/>
        </p:nvSpPr>
        <p:spPr>
          <a:xfrm>
            <a:off x="1190625" y="3338140"/>
            <a:ext cx="56347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E5E5D"/>
                </a:solidFill>
                <a:effectLst/>
                <a:uLnTx/>
                <a:uFillTx/>
                <a:latin typeface="Trebuchet MS" panose="020B0603020202020204"/>
                <a:ea typeface="+mn-ea"/>
                <a:cs typeface="+mn-cs"/>
              </a:rPr>
              <a:t>8</a:t>
            </a:r>
          </a:p>
        </p:txBody>
      </p:sp>
      <p:sp>
        <p:nvSpPr>
          <p:cNvPr id="47" name="Textfeld 46">
            <a:extLst>
              <a:ext uri="{FF2B5EF4-FFF2-40B4-BE49-F238E27FC236}">
                <a16:creationId xmlns:a16="http://schemas.microsoft.com/office/drawing/2014/main" id="{FAAEA537-5252-4A18-B07D-EAD40C9D7BFB}"/>
              </a:ext>
            </a:extLst>
          </p:cNvPr>
          <p:cNvSpPr txBox="1"/>
          <p:nvPr/>
        </p:nvSpPr>
        <p:spPr>
          <a:xfrm>
            <a:off x="2597818" y="3338140"/>
            <a:ext cx="56347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E5E5D"/>
                </a:solidFill>
                <a:effectLst/>
                <a:uLnTx/>
                <a:uFillTx/>
                <a:latin typeface="Trebuchet MS" panose="020B0603020202020204"/>
                <a:ea typeface="+mn-ea"/>
                <a:cs typeface="+mn-cs"/>
              </a:rPr>
              <a:t>2</a:t>
            </a:r>
          </a:p>
        </p:txBody>
      </p:sp>
      <p:sp>
        <p:nvSpPr>
          <p:cNvPr id="48" name="Textfeld 47">
            <a:extLst>
              <a:ext uri="{FF2B5EF4-FFF2-40B4-BE49-F238E27FC236}">
                <a16:creationId xmlns:a16="http://schemas.microsoft.com/office/drawing/2014/main" id="{25770230-6244-4638-B82D-62CF5AE34D36}"/>
              </a:ext>
            </a:extLst>
          </p:cNvPr>
          <p:cNvSpPr txBox="1"/>
          <p:nvPr/>
        </p:nvSpPr>
        <p:spPr>
          <a:xfrm>
            <a:off x="2597817" y="4693990"/>
            <a:ext cx="56347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E5E5D"/>
                </a:solidFill>
                <a:effectLst/>
                <a:uLnTx/>
                <a:uFillTx/>
                <a:latin typeface="Trebuchet MS" panose="020B0603020202020204"/>
                <a:ea typeface="+mn-ea"/>
                <a:cs typeface="+mn-cs"/>
              </a:rPr>
              <a:t>9</a:t>
            </a:r>
          </a:p>
        </p:txBody>
      </p:sp>
      <p:sp>
        <p:nvSpPr>
          <p:cNvPr id="49" name="Textfeld 48">
            <a:extLst>
              <a:ext uri="{FF2B5EF4-FFF2-40B4-BE49-F238E27FC236}">
                <a16:creationId xmlns:a16="http://schemas.microsoft.com/office/drawing/2014/main" id="{8D165462-ED47-46AA-90AD-141103A0A4F2}"/>
              </a:ext>
            </a:extLst>
          </p:cNvPr>
          <p:cNvSpPr txBox="1"/>
          <p:nvPr/>
        </p:nvSpPr>
        <p:spPr>
          <a:xfrm>
            <a:off x="1192378" y="4696606"/>
            <a:ext cx="56347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E5E5D"/>
                </a:solidFill>
                <a:effectLst/>
                <a:uLnTx/>
                <a:uFillTx/>
                <a:latin typeface="Trebuchet MS" panose="020B0603020202020204"/>
                <a:ea typeface="+mn-ea"/>
                <a:cs typeface="+mn-cs"/>
              </a:rPr>
              <a:t>1</a:t>
            </a:r>
          </a:p>
        </p:txBody>
      </p:sp>
      <p:sp>
        <p:nvSpPr>
          <p:cNvPr id="50" name="Textfeld 49">
            <a:extLst>
              <a:ext uri="{FF2B5EF4-FFF2-40B4-BE49-F238E27FC236}">
                <a16:creationId xmlns:a16="http://schemas.microsoft.com/office/drawing/2014/main" id="{55D32FEE-1DCB-41DC-BEC3-8AAA1D3E2FC2}"/>
              </a:ext>
            </a:extLst>
          </p:cNvPr>
          <p:cNvSpPr txBox="1"/>
          <p:nvPr/>
        </p:nvSpPr>
        <p:spPr>
          <a:xfrm>
            <a:off x="879894" y="5234002"/>
            <a:ext cx="1184940" cy="307777"/>
          </a:xfrm>
          <a:prstGeom prst="rect">
            <a:avLst/>
          </a:prstGeom>
          <a:noFill/>
        </p:spPr>
        <p:txBody>
          <a:bodyPr wrap="none" rtlCol="0">
            <a:spAutoFit/>
          </a:bodyPr>
          <a:lstStyle/>
          <a:p>
            <a:pPr algn="l"/>
            <a:r>
              <a:rPr lang="en-US" sz="1400" dirty="0">
                <a:solidFill>
                  <a:schemeClr val="tx2"/>
                </a:solidFill>
              </a:rPr>
              <a:t>Costs = 1000</a:t>
            </a:r>
          </a:p>
        </p:txBody>
      </p:sp>
      <p:sp>
        <p:nvSpPr>
          <p:cNvPr id="51" name="Textfeld 50">
            <a:extLst>
              <a:ext uri="{FF2B5EF4-FFF2-40B4-BE49-F238E27FC236}">
                <a16:creationId xmlns:a16="http://schemas.microsoft.com/office/drawing/2014/main" id="{1F9C4E29-CD92-4CF6-B98A-C4FB08798AE0}"/>
              </a:ext>
            </a:extLst>
          </p:cNvPr>
          <p:cNvSpPr txBox="1"/>
          <p:nvPr/>
        </p:nvSpPr>
        <p:spPr>
          <a:xfrm>
            <a:off x="2331117" y="3877565"/>
            <a:ext cx="1090363" cy="307777"/>
          </a:xfrm>
          <a:prstGeom prst="rect">
            <a:avLst/>
          </a:prstGeom>
          <a:noFill/>
        </p:spPr>
        <p:txBody>
          <a:bodyPr wrap="none" rtlCol="0">
            <a:spAutoFit/>
          </a:bodyPr>
          <a:lstStyle/>
          <a:p>
            <a:pPr algn="l"/>
            <a:r>
              <a:rPr lang="en-US" sz="1400" dirty="0">
                <a:solidFill>
                  <a:schemeClr val="tx2"/>
                </a:solidFill>
              </a:rPr>
              <a:t>Costs = 100</a:t>
            </a:r>
          </a:p>
        </p:txBody>
      </p:sp>
    </p:spTree>
    <p:extLst>
      <p:ext uri="{BB962C8B-B14F-4D97-AF65-F5344CB8AC3E}">
        <p14:creationId xmlns:p14="http://schemas.microsoft.com/office/powerpoint/2010/main" val="65327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4" grpId="0"/>
      <p:bldP spid="46" grpId="0"/>
      <p:bldP spid="47" grpId="0"/>
      <p:bldP spid="48" grpId="0"/>
      <p:bldP spid="49" grpId="0"/>
      <p:bldP spid="50" grpId="0"/>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45E57D79-D222-4776-BCB4-283A078B1DAD}"/>
              </a:ext>
            </a:extLst>
          </p:cNvPr>
          <p:cNvGraphicFramePr>
            <a:graphicFrameLocks noChangeAspect="1"/>
          </p:cNvGraphicFramePr>
          <p:nvPr>
            <p:custDataLst>
              <p:tags r:id="rId1"/>
            </p:custDataLst>
            <p:extLst>
              <p:ext uri="{D42A27DB-BD31-4B8C-83A1-F6EECF244321}">
                <p14:modId xmlns:p14="http://schemas.microsoft.com/office/powerpoint/2010/main" val="37550860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1" imgH="351" progId="TCLayout.ActiveDocument.1">
                  <p:embed/>
                </p:oleObj>
              </mc:Choice>
              <mc:Fallback>
                <p:oleObj name="think-cell Folie" r:id="rId3" imgW="351" imgH="351" progId="TCLayout.ActiveDocument.1">
                  <p:embed/>
                  <p:pic>
                    <p:nvPicPr>
                      <p:cNvPr id="2" name="Objekt 1" hidden="1">
                        <a:extLst>
                          <a:ext uri="{FF2B5EF4-FFF2-40B4-BE49-F238E27FC236}">
                            <a16:creationId xmlns:a16="http://schemas.microsoft.com/office/drawing/2014/main" id="{45E57D79-D222-4776-BCB4-283A078B1D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Grafik 6">
            <a:extLst>
              <a:ext uri="{FF2B5EF4-FFF2-40B4-BE49-F238E27FC236}">
                <a16:creationId xmlns:a16="http://schemas.microsoft.com/office/drawing/2014/main" id="{9C050AEE-D74E-425C-A22C-807D5FD6D91C}"/>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t="10000"/>
          <a:stretch/>
        </p:blipFill>
        <p:spPr>
          <a:xfrm>
            <a:off x="0" y="0"/>
            <a:ext cx="12191999" cy="6858000"/>
          </a:xfrm>
          <a:prstGeom prst="rect">
            <a:avLst/>
          </a:prstGeom>
        </p:spPr>
      </p:pic>
      <p:sp>
        <p:nvSpPr>
          <p:cNvPr id="10" name="Rectangle 2">
            <a:extLst>
              <a:ext uri="{FF2B5EF4-FFF2-40B4-BE49-F238E27FC236}">
                <a16:creationId xmlns:a16="http://schemas.microsoft.com/office/drawing/2014/main" id="{0E890287-B9D6-4D93-861E-6EFFCBA6AB7C}"/>
              </a:ext>
            </a:extLst>
          </p:cNvPr>
          <p:cNvSpPr/>
          <p:nvPr/>
        </p:nvSpPr>
        <p:spPr>
          <a:xfrm>
            <a:off x="0" y="0"/>
            <a:ext cx="6240016" cy="6858000"/>
          </a:xfrm>
          <a:prstGeom prst="rect">
            <a:avLst/>
          </a:prstGeom>
          <a:solidFill>
            <a:srgbClr val="000000">
              <a:alpha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 name="TextBox 7">
            <a:extLst>
              <a:ext uri="{FF2B5EF4-FFF2-40B4-BE49-F238E27FC236}">
                <a16:creationId xmlns:a16="http://schemas.microsoft.com/office/drawing/2014/main" id="{EA2D891D-1822-4305-BC86-E65588688F56}"/>
              </a:ext>
            </a:extLst>
          </p:cNvPr>
          <p:cNvSpPr txBox="1"/>
          <p:nvPr/>
        </p:nvSpPr>
        <p:spPr>
          <a:xfrm>
            <a:off x="263352" y="2230051"/>
            <a:ext cx="2193521" cy="93871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500" b="1" i="1" u="none" strike="noStrike" kern="0" cap="none" spc="0" normalizeH="0" baseline="0" noProof="0" dirty="0">
                <a:ln>
                  <a:noFill/>
                </a:ln>
                <a:solidFill>
                  <a:srgbClr val="852339"/>
                </a:solidFill>
                <a:effectLst/>
                <a:uLnTx/>
                <a:uFillTx/>
              </a:rPr>
              <a:t>03</a:t>
            </a:r>
          </a:p>
        </p:txBody>
      </p:sp>
      <p:sp>
        <p:nvSpPr>
          <p:cNvPr id="8" name="Textplatzhalter 5">
            <a:extLst>
              <a:ext uri="{FF2B5EF4-FFF2-40B4-BE49-F238E27FC236}">
                <a16:creationId xmlns:a16="http://schemas.microsoft.com/office/drawing/2014/main" id="{E0353BDF-E6DA-4A54-8B9D-436B8DD3A1E2}"/>
              </a:ext>
            </a:extLst>
          </p:cNvPr>
          <p:cNvSpPr txBox="1">
            <a:spLocks/>
          </p:cNvSpPr>
          <p:nvPr/>
        </p:nvSpPr>
        <p:spPr>
          <a:xfrm>
            <a:off x="263352" y="3189600"/>
            <a:ext cx="6276596" cy="478800"/>
          </a:xfrm>
          <a:prstGeom prst="rect">
            <a:avLst/>
          </a:prstGeom>
        </p:spPr>
        <p:txBody>
          <a:bodyPr/>
          <a:lstStyle>
            <a:lvl1pPr marL="0" indent="0" algn="l" defTabSz="914400" rtl="0" eaLnBrk="1" latinLnBrk="0" hangingPunct="1">
              <a:spcBef>
                <a:spcPts val="0"/>
              </a:spcBef>
              <a:spcAft>
                <a:spcPts val="300"/>
              </a:spcAft>
              <a:buFontTx/>
              <a:buNone/>
              <a:defRPr lang="en-US" sz="2500" b="1" kern="1200" cap="all" spc="0" baseline="0" noProof="0" dirty="0">
                <a:solidFill>
                  <a:srgbClr val="852339"/>
                </a:solidFill>
                <a:latin typeface="Trebuchet MS" pitchFamily="34" charset="0"/>
                <a:ea typeface="+mn-ea"/>
                <a:cs typeface="Arial" pitchFamily="34" charset="0"/>
              </a:defRPr>
            </a:lvl1pPr>
            <a:lvl2pPr marL="449263" indent="-182563" algn="l" defTabSz="914400" rtl="0" eaLnBrk="1" latinLnBrk="0" hangingPunct="1">
              <a:spcBef>
                <a:spcPct val="20000"/>
              </a:spcBef>
              <a:buFontTx/>
              <a:buBlip>
                <a:blip r:embed="rId7"/>
              </a:buBlip>
              <a:defRPr sz="2000" b="0" kern="1200">
                <a:solidFill>
                  <a:schemeClr val="tx1"/>
                </a:solidFill>
                <a:latin typeface="+mn-lt"/>
                <a:ea typeface="+mn-ea"/>
                <a:cs typeface="+mn-cs"/>
              </a:defRPr>
            </a:lvl2pPr>
            <a:lvl3pPr marL="806450" indent="-182563" algn="l" defTabSz="914400" rtl="0" eaLnBrk="1" latinLnBrk="0" hangingPunct="1">
              <a:spcBef>
                <a:spcPct val="20000"/>
              </a:spcBef>
              <a:buFontTx/>
              <a:buBlip>
                <a:blip r:embed="rId7"/>
              </a:buBlip>
              <a:defRPr sz="2000" b="0" kern="1200">
                <a:solidFill>
                  <a:schemeClr val="tx1"/>
                </a:solidFill>
                <a:latin typeface="+mn-lt"/>
                <a:ea typeface="+mn-ea"/>
                <a:cs typeface="+mn-cs"/>
              </a:defRPr>
            </a:lvl3pPr>
            <a:lvl4pPr marL="1163638" indent="-174625" algn="l" defTabSz="914400" rtl="0" eaLnBrk="1" latinLnBrk="0" hangingPunct="1">
              <a:spcBef>
                <a:spcPct val="20000"/>
              </a:spcBef>
              <a:buFontTx/>
              <a:buBlip>
                <a:blip r:embed="rId7"/>
              </a:buBlip>
              <a:defRPr sz="2000" b="0" kern="1200">
                <a:solidFill>
                  <a:schemeClr val="tx1"/>
                </a:solidFill>
                <a:latin typeface="+mn-lt"/>
                <a:ea typeface="+mn-ea"/>
                <a:cs typeface="+mn-cs"/>
              </a:defRPr>
            </a:lvl4pPr>
            <a:lvl5pPr marL="2057400" indent="-228600" algn="l" defTabSz="914400" rtl="0" eaLnBrk="1" latinLnBrk="0" hangingPunct="1">
              <a:spcBef>
                <a:spcPct val="20000"/>
              </a:spcBef>
              <a:buFontTx/>
              <a:buBlip>
                <a:blip r:embed="rId7"/>
              </a:buBlip>
              <a:defRPr sz="22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de-DE" b="0" cap="none" dirty="0" err="1">
                <a:solidFill>
                  <a:srgbClr val="FFFFFF"/>
                </a:solidFill>
              </a:rPr>
              <a:t>Prognostics</a:t>
            </a:r>
            <a:endParaRPr kumimoji="0" lang="de-DE" sz="2500" b="0" i="0" u="none" strike="noStrike" kern="1200" cap="none" spc="0" normalizeH="0" baseline="0" noProof="0" dirty="0">
              <a:ln>
                <a:noFill/>
              </a:ln>
              <a:solidFill>
                <a:srgbClr val="FFFFFF"/>
              </a:solidFill>
              <a:effectLst/>
              <a:uLnTx/>
              <a:uFillTx/>
              <a:latin typeface="Trebuchet MS" pitchFamily="34" charset="0"/>
              <a:ea typeface="+mn-ea"/>
              <a:cs typeface="Arial" pitchFamily="34" charset="0"/>
            </a:endParaRPr>
          </a:p>
        </p:txBody>
      </p:sp>
    </p:spTree>
    <p:extLst>
      <p:ext uri="{BB962C8B-B14F-4D97-AF65-F5344CB8AC3E}">
        <p14:creationId xmlns:p14="http://schemas.microsoft.com/office/powerpoint/2010/main" val="809329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7DB3D1-C83B-4166-9A68-E919DA46D682}"/>
              </a:ext>
            </a:extLst>
          </p:cNvPr>
          <p:cNvSpPr>
            <a:spLocks noGrp="1"/>
          </p:cNvSpPr>
          <p:nvPr>
            <p:ph type="title"/>
          </p:nvPr>
        </p:nvSpPr>
        <p:spPr/>
        <p:txBody>
          <a:bodyPr/>
          <a:lstStyle/>
          <a:p>
            <a:r>
              <a:rPr lang="de-DE" dirty="0" err="1"/>
              <a:t>Predicting</a:t>
            </a:r>
            <a:r>
              <a:rPr lang="de-DE" dirty="0"/>
              <a:t> </a:t>
            </a:r>
            <a:r>
              <a:rPr lang="de-DE" dirty="0" err="1"/>
              <a:t>Machine</a:t>
            </a:r>
            <a:r>
              <a:rPr lang="de-DE" dirty="0"/>
              <a:t> Degradation</a:t>
            </a:r>
          </a:p>
        </p:txBody>
      </p:sp>
      <p:sp>
        <p:nvSpPr>
          <p:cNvPr id="3" name="Textplatzhalter 2">
            <a:extLst>
              <a:ext uri="{FF2B5EF4-FFF2-40B4-BE49-F238E27FC236}">
                <a16:creationId xmlns:a16="http://schemas.microsoft.com/office/drawing/2014/main" id="{2EE6BEAB-E133-4F95-9989-B45A66FBA60D}"/>
              </a:ext>
            </a:extLst>
          </p:cNvPr>
          <p:cNvSpPr>
            <a:spLocks noGrp="1"/>
          </p:cNvSpPr>
          <p:nvPr>
            <p:ph type="body" sz="quarter" idx="13"/>
          </p:nvPr>
        </p:nvSpPr>
        <p:spPr/>
        <p:txBody>
          <a:bodyPr/>
          <a:lstStyle/>
          <a:p>
            <a:r>
              <a:rPr lang="de-DE" dirty="0"/>
              <a:t>A Look </a:t>
            </a:r>
            <a:r>
              <a:rPr lang="de-DE" dirty="0" err="1"/>
              <a:t>into</a:t>
            </a:r>
            <a:r>
              <a:rPr lang="de-DE" dirty="0"/>
              <a:t> </a:t>
            </a:r>
            <a:r>
              <a:rPr lang="de-DE" dirty="0" err="1"/>
              <a:t>the</a:t>
            </a:r>
            <a:r>
              <a:rPr lang="de-DE" dirty="0"/>
              <a:t> Crystal Ball</a:t>
            </a:r>
          </a:p>
        </p:txBody>
      </p:sp>
      <p:sp>
        <p:nvSpPr>
          <p:cNvPr id="36" name="Freihandform: Form 35">
            <a:extLst>
              <a:ext uri="{FF2B5EF4-FFF2-40B4-BE49-F238E27FC236}">
                <a16:creationId xmlns:a16="http://schemas.microsoft.com/office/drawing/2014/main" id="{E63B8069-1A78-494E-A0AD-6E1B2B65DA9B}"/>
              </a:ext>
            </a:extLst>
          </p:cNvPr>
          <p:cNvSpPr/>
          <p:nvPr/>
        </p:nvSpPr>
        <p:spPr>
          <a:xfrm>
            <a:off x="2153899" y="4274052"/>
            <a:ext cx="2101438" cy="1201259"/>
          </a:xfrm>
          <a:custGeom>
            <a:avLst/>
            <a:gdLst>
              <a:gd name="connsiteX0" fmla="*/ 229 w 2641035"/>
              <a:gd name="connsiteY0" fmla="*/ 1509712 h 1509712"/>
              <a:gd name="connsiteX1" fmla="*/ 35948 w 2641035"/>
              <a:gd name="connsiteY1" fmla="*/ 1388268 h 1509712"/>
              <a:gd name="connsiteX2" fmla="*/ 224067 w 2641035"/>
              <a:gd name="connsiteY2" fmla="*/ 1290637 h 1509712"/>
              <a:gd name="connsiteX3" fmla="*/ 266929 w 2641035"/>
              <a:gd name="connsiteY3" fmla="*/ 1166812 h 1509712"/>
              <a:gd name="connsiteX4" fmla="*/ 433617 w 2641035"/>
              <a:gd name="connsiteY4" fmla="*/ 1100137 h 1509712"/>
              <a:gd name="connsiteX5" fmla="*/ 486004 w 2641035"/>
              <a:gd name="connsiteY5" fmla="*/ 978693 h 1509712"/>
              <a:gd name="connsiteX6" fmla="*/ 533629 w 2641035"/>
              <a:gd name="connsiteY6" fmla="*/ 804862 h 1509712"/>
              <a:gd name="connsiteX7" fmla="*/ 693173 w 2641035"/>
              <a:gd name="connsiteY7" fmla="*/ 695325 h 1509712"/>
              <a:gd name="connsiteX8" fmla="*/ 862242 w 2641035"/>
              <a:gd name="connsiteY8" fmla="*/ 685800 h 1509712"/>
              <a:gd name="connsiteX9" fmla="*/ 1267054 w 2641035"/>
              <a:gd name="connsiteY9" fmla="*/ 776287 h 1509712"/>
              <a:gd name="connsiteX10" fmla="*/ 1431360 w 2641035"/>
              <a:gd name="connsiteY10" fmla="*/ 864393 h 1509712"/>
              <a:gd name="connsiteX11" fmla="*/ 1662342 w 2641035"/>
              <a:gd name="connsiteY11" fmla="*/ 895350 h 1509712"/>
              <a:gd name="connsiteX12" fmla="*/ 1755210 w 2641035"/>
              <a:gd name="connsiteY12" fmla="*/ 785812 h 1509712"/>
              <a:gd name="connsiteX13" fmla="*/ 1845698 w 2641035"/>
              <a:gd name="connsiteY13" fmla="*/ 647700 h 1509712"/>
              <a:gd name="connsiteX14" fmla="*/ 2098110 w 2641035"/>
              <a:gd name="connsiteY14" fmla="*/ 385762 h 1509712"/>
              <a:gd name="connsiteX15" fmla="*/ 2210029 w 2641035"/>
              <a:gd name="connsiteY15" fmla="*/ 147637 h 1509712"/>
              <a:gd name="connsiteX16" fmla="*/ 2240985 w 2641035"/>
              <a:gd name="connsiteY16" fmla="*/ 130968 h 1509712"/>
              <a:gd name="connsiteX17" fmla="*/ 2386242 w 2641035"/>
              <a:gd name="connsiteY17" fmla="*/ 119062 h 1509712"/>
              <a:gd name="connsiteX18" fmla="*/ 2531498 w 2641035"/>
              <a:gd name="connsiteY18" fmla="*/ 80962 h 1509712"/>
              <a:gd name="connsiteX19" fmla="*/ 2641035 w 2641035"/>
              <a:gd name="connsiteY19" fmla="*/ 0 h 150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41035" h="1509712">
                <a:moveTo>
                  <a:pt x="229" y="1509712"/>
                </a:moveTo>
                <a:cubicBezTo>
                  <a:pt x="-565" y="1467246"/>
                  <a:pt x="-1358" y="1424780"/>
                  <a:pt x="35948" y="1388268"/>
                </a:cubicBezTo>
                <a:cubicBezTo>
                  <a:pt x="73254" y="1351755"/>
                  <a:pt x="185570" y="1327546"/>
                  <a:pt x="224067" y="1290637"/>
                </a:cubicBezTo>
                <a:cubicBezTo>
                  <a:pt x="262564" y="1253728"/>
                  <a:pt x="232004" y="1198562"/>
                  <a:pt x="266929" y="1166812"/>
                </a:cubicBezTo>
                <a:cubicBezTo>
                  <a:pt x="301854" y="1135062"/>
                  <a:pt x="397105" y="1131490"/>
                  <a:pt x="433617" y="1100137"/>
                </a:cubicBezTo>
                <a:cubicBezTo>
                  <a:pt x="470130" y="1068784"/>
                  <a:pt x="469335" y="1027905"/>
                  <a:pt x="486004" y="978693"/>
                </a:cubicBezTo>
                <a:cubicBezTo>
                  <a:pt x="502673" y="929481"/>
                  <a:pt x="499101" y="852090"/>
                  <a:pt x="533629" y="804862"/>
                </a:cubicBezTo>
                <a:cubicBezTo>
                  <a:pt x="568157" y="757634"/>
                  <a:pt x="638404" y="715169"/>
                  <a:pt x="693173" y="695325"/>
                </a:cubicBezTo>
                <a:cubicBezTo>
                  <a:pt x="747942" y="675481"/>
                  <a:pt x="766595" y="672306"/>
                  <a:pt x="862242" y="685800"/>
                </a:cubicBezTo>
                <a:cubicBezTo>
                  <a:pt x="957889" y="699294"/>
                  <a:pt x="1172201" y="746521"/>
                  <a:pt x="1267054" y="776287"/>
                </a:cubicBezTo>
                <a:cubicBezTo>
                  <a:pt x="1361907" y="806053"/>
                  <a:pt x="1365479" y="844549"/>
                  <a:pt x="1431360" y="864393"/>
                </a:cubicBezTo>
                <a:cubicBezTo>
                  <a:pt x="1497241" y="884237"/>
                  <a:pt x="1608367" y="908447"/>
                  <a:pt x="1662342" y="895350"/>
                </a:cubicBezTo>
                <a:cubicBezTo>
                  <a:pt x="1716317" y="882253"/>
                  <a:pt x="1724651" y="827087"/>
                  <a:pt x="1755210" y="785812"/>
                </a:cubicBezTo>
                <a:cubicBezTo>
                  <a:pt x="1785769" y="744537"/>
                  <a:pt x="1788548" y="714375"/>
                  <a:pt x="1845698" y="647700"/>
                </a:cubicBezTo>
                <a:cubicBezTo>
                  <a:pt x="1902848" y="581025"/>
                  <a:pt x="2037388" y="469106"/>
                  <a:pt x="2098110" y="385762"/>
                </a:cubicBezTo>
                <a:cubicBezTo>
                  <a:pt x="2158832" y="302418"/>
                  <a:pt x="2186217" y="190103"/>
                  <a:pt x="2210029" y="147637"/>
                </a:cubicBezTo>
                <a:cubicBezTo>
                  <a:pt x="2233842" y="105171"/>
                  <a:pt x="2211616" y="135730"/>
                  <a:pt x="2240985" y="130968"/>
                </a:cubicBezTo>
                <a:cubicBezTo>
                  <a:pt x="2270354" y="126206"/>
                  <a:pt x="2337823" y="127396"/>
                  <a:pt x="2386242" y="119062"/>
                </a:cubicBezTo>
                <a:cubicBezTo>
                  <a:pt x="2434661" y="110728"/>
                  <a:pt x="2489033" y="100806"/>
                  <a:pt x="2531498" y="80962"/>
                </a:cubicBezTo>
                <a:cubicBezTo>
                  <a:pt x="2573964" y="61118"/>
                  <a:pt x="2625557" y="13494"/>
                  <a:pt x="2641035"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9" name="Freihandform: Form 78">
            <a:extLst>
              <a:ext uri="{FF2B5EF4-FFF2-40B4-BE49-F238E27FC236}">
                <a16:creationId xmlns:a16="http://schemas.microsoft.com/office/drawing/2014/main" id="{95E6E7F4-FA83-45B1-8FD9-E1B6339FAFDE}"/>
              </a:ext>
            </a:extLst>
          </p:cNvPr>
          <p:cNvSpPr/>
          <p:nvPr/>
        </p:nvSpPr>
        <p:spPr>
          <a:xfrm rot="-120000">
            <a:off x="5212888" y="2411065"/>
            <a:ext cx="2737942" cy="758416"/>
          </a:xfrm>
          <a:custGeom>
            <a:avLst/>
            <a:gdLst>
              <a:gd name="connsiteX0" fmla="*/ 7216 w 2255116"/>
              <a:gd name="connsiteY0" fmla="*/ 1310062 h 1310062"/>
              <a:gd name="connsiteX1" fmla="*/ 52460 w 2255116"/>
              <a:gd name="connsiteY1" fmla="*/ 1171949 h 1310062"/>
              <a:gd name="connsiteX2" fmla="*/ 397741 w 2255116"/>
              <a:gd name="connsiteY2" fmla="*/ 557587 h 1310062"/>
              <a:gd name="connsiteX3" fmla="*/ 702541 w 2255116"/>
              <a:gd name="connsiteY3" fmla="*/ 143249 h 1310062"/>
              <a:gd name="connsiteX4" fmla="*/ 878753 w 2255116"/>
              <a:gd name="connsiteY4" fmla="*/ 26568 h 1310062"/>
              <a:gd name="connsiteX5" fmla="*/ 1050203 w 2255116"/>
              <a:gd name="connsiteY5" fmla="*/ 2755 h 1310062"/>
              <a:gd name="connsiteX6" fmla="*/ 1219272 w 2255116"/>
              <a:gd name="connsiteY6" fmla="*/ 71812 h 1310062"/>
              <a:gd name="connsiteX7" fmla="*/ 1347860 w 2255116"/>
              <a:gd name="connsiteY7" fmla="*/ 178968 h 1310062"/>
              <a:gd name="connsiteX8" fmla="*/ 1555028 w 2255116"/>
              <a:gd name="connsiteY8" fmla="*/ 388518 h 1310062"/>
              <a:gd name="connsiteX9" fmla="*/ 1800297 w 2255116"/>
              <a:gd name="connsiteY9" fmla="*/ 657599 h 1310062"/>
              <a:gd name="connsiteX10" fmla="*/ 2036041 w 2255116"/>
              <a:gd name="connsiteY10" fmla="*/ 864768 h 1310062"/>
              <a:gd name="connsiteX11" fmla="*/ 2205110 w 2255116"/>
              <a:gd name="connsiteY11" fmla="*/ 952874 h 1310062"/>
              <a:gd name="connsiteX12" fmla="*/ 2255116 w 2255116"/>
              <a:gd name="connsiteY12" fmla="*/ 974305 h 1310062"/>
              <a:gd name="connsiteX0" fmla="*/ 7216 w 2452759"/>
              <a:gd name="connsiteY0" fmla="*/ 1310062 h 1310062"/>
              <a:gd name="connsiteX1" fmla="*/ 52460 w 2452759"/>
              <a:gd name="connsiteY1" fmla="*/ 1171949 h 1310062"/>
              <a:gd name="connsiteX2" fmla="*/ 397741 w 2452759"/>
              <a:gd name="connsiteY2" fmla="*/ 557587 h 1310062"/>
              <a:gd name="connsiteX3" fmla="*/ 702541 w 2452759"/>
              <a:gd name="connsiteY3" fmla="*/ 143249 h 1310062"/>
              <a:gd name="connsiteX4" fmla="*/ 878753 w 2452759"/>
              <a:gd name="connsiteY4" fmla="*/ 26568 h 1310062"/>
              <a:gd name="connsiteX5" fmla="*/ 1050203 w 2452759"/>
              <a:gd name="connsiteY5" fmla="*/ 2755 h 1310062"/>
              <a:gd name="connsiteX6" fmla="*/ 1219272 w 2452759"/>
              <a:gd name="connsiteY6" fmla="*/ 71812 h 1310062"/>
              <a:gd name="connsiteX7" fmla="*/ 1347860 w 2452759"/>
              <a:gd name="connsiteY7" fmla="*/ 178968 h 1310062"/>
              <a:gd name="connsiteX8" fmla="*/ 1555028 w 2452759"/>
              <a:gd name="connsiteY8" fmla="*/ 388518 h 1310062"/>
              <a:gd name="connsiteX9" fmla="*/ 1800297 w 2452759"/>
              <a:gd name="connsiteY9" fmla="*/ 657599 h 1310062"/>
              <a:gd name="connsiteX10" fmla="*/ 2036041 w 2452759"/>
              <a:gd name="connsiteY10" fmla="*/ 864768 h 1310062"/>
              <a:gd name="connsiteX11" fmla="*/ 2205110 w 2452759"/>
              <a:gd name="connsiteY11" fmla="*/ 952874 h 1310062"/>
              <a:gd name="connsiteX12" fmla="*/ 2452759 w 2452759"/>
              <a:gd name="connsiteY12" fmla="*/ 1060030 h 1310062"/>
              <a:gd name="connsiteX0" fmla="*/ 7216 w 2452759"/>
              <a:gd name="connsiteY0" fmla="*/ 1310062 h 1310062"/>
              <a:gd name="connsiteX1" fmla="*/ 52460 w 2452759"/>
              <a:gd name="connsiteY1" fmla="*/ 1171949 h 1310062"/>
              <a:gd name="connsiteX2" fmla="*/ 397741 w 2452759"/>
              <a:gd name="connsiteY2" fmla="*/ 557587 h 1310062"/>
              <a:gd name="connsiteX3" fmla="*/ 702541 w 2452759"/>
              <a:gd name="connsiteY3" fmla="*/ 143249 h 1310062"/>
              <a:gd name="connsiteX4" fmla="*/ 878753 w 2452759"/>
              <a:gd name="connsiteY4" fmla="*/ 26568 h 1310062"/>
              <a:gd name="connsiteX5" fmla="*/ 1050203 w 2452759"/>
              <a:gd name="connsiteY5" fmla="*/ 2755 h 1310062"/>
              <a:gd name="connsiteX6" fmla="*/ 1219272 w 2452759"/>
              <a:gd name="connsiteY6" fmla="*/ 71812 h 1310062"/>
              <a:gd name="connsiteX7" fmla="*/ 1347860 w 2452759"/>
              <a:gd name="connsiteY7" fmla="*/ 178968 h 1310062"/>
              <a:gd name="connsiteX8" fmla="*/ 1555028 w 2452759"/>
              <a:gd name="connsiteY8" fmla="*/ 388518 h 1310062"/>
              <a:gd name="connsiteX9" fmla="*/ 1800297 w 2452759"/>
              <a:gd name="connsiteY9" fmla="*/ 657599 h 1310062"/>
              <a:gd name="connsiteX10" fmla="*/ 2036041 w 2452759"/>
              <a:gd name="connsiteY10" fmla="*/ 864768 h 1310062"/>
              <a:gd name="connsiteX11" fmla="*/ 2205110 w 2452759"/>
              <a:gd name="connsiteY11" fmla="*/ 952874 h 1310062"/>
              <a:gd name="connsiteX12" fmla="*/ 2293216 w 2452759"/>
              <a:gd name="connsiteY12" fmla="*/ 986212 h 1310062"/>
              <a:gd name="connsiteX13" fmla="*/ 2452759 w 2452759"/>
              <a:gd name="connsiteY13" fmla="*/ 1060030 h 1310062"/>
              <a:gd name="connsiteX0" fmla="*/ 7216 w 3440977"/>
              <a:gd name="connsiteY0" fmla="*/ 1310062 h 1433886"/>
              <a:gd name="connsiteX1" fmla="*/ 52460 w 3440977"/>
              <a:gd name="connsiteY1" fmla="*/ 1171949 h 1433886"/>
              <a:gd name="connsiteX2" fmla="*/ 397741 w 3440977"/>
              <a:gd name="connsiteY2" fmla="*/ 557587 h 1433886"/>
              <a:gd name="connsiteX3" fmla="*/ 702541 w 3440977"/>
              <a:gd name="connsiteY3" fmla="*/ 143249 h 1433886"/>
              <a:gd name="connsiteX4" fmla="*/ 878753 w 3440977"/>
              <a:gd name="connsiteY4" fmla="*/ 26568 h 1433886"/>
              <a:gd name="connsiteX5" fmla="*/ 1050203 w 3440977"/>
              <a:gd name="connsiteY5" fmla="*/ 2755 h 1433886"/>
              <a:gd name="connsiteX6" fmla="*/ 1219272 w 3440977"/>
              <a:gd name="connsiteY6" fmla="*/ 71812 h 1433886"/>
              <a:gd name="connsiteX7" fmla="*/ 1347860 w 3440977"/>
              <a:gd name="connsiteY7" fmla="*/ 178968 h 1433886"/>
              <a:gd name="connsiteX8" fmla="*/ 1555028 w 3440977"/>
              <a:gd name="connsiteY8" fmla="*/ 388518 h 1433886"/>
              <a:gd name="connsiteX9" fmla="*/ 1800297 w 3440977"/>
              <a:gd name="connsiteY9" fmla="*/ 657599 h 1433886"/>
              <a:gd name="connsiteX10" fmla="*/ 2036041 w 3440977"/>
              <a:gd name="connsiteY10" fmla="*/ 864768 h 1433886"/>
              <a:gd name="connsiteX11" fmla="*/ 2205110 w 3440977"/>
              <a:gd name="connsiteY11" fmla="*/ 952874 h 1433886"/>
              <a:gd name="connsiteX12" fmla="*/ 2293216 w 3440977"/>
              <a:gd name="connsiteY12" fmla="*/ 986212 h 1433886"/>
              <a:gd name="connsiteX13" fmla="*/ 3440977 w 3440977"/>
              <a:gd name="connsiteY13" fmla="*/ 1433886 h 1433886"/>
              <a:gd name="connsiteX0" fmla="*/ 7216 w 3440977"/>
              <a:gd name="connsiteY0" fmla="*/ 1310062 h 1433886"/>
              <a:gd name="connsiteX1" fmla="*/ 52460 w 3440977"/>
              <a:gd name="connsiteY1" fmla="*/ 1171949 h 1433886"/>
              <a:gd name="connsiteX2" fmla="*/ 397741 w 3440977"/>
              <a:gd name="connsiteY2" fmla="*/ 557587 h 1433886"/>
              <a:gd name="connsiteX3" fmla="*/ 702541 w 3440977"/>
              <a:gd name="connsiteY3" fmla="*/ 143249 h 1433886"/>
              <a:gd name="connsiteX4" fmla="*/ 878753 w 3440977"/>
              <a:gd name="connsiteY4" fmla="*/ 26568 h 1433886"/>
              <a:gd name="connsiteX5" fmla="*/ 1050203 w 3440977"/>
              <a:gd name="connsiteY5" fmla="*/ 2755 h 1433886"/>
              <a:gd name="connsiteX6" fmla="*/ 1219272 w 3440977"/>
              <a:gd name="connsiteY6" fmla="*/ 71812 h 1433886"/>
              <a:gd name="connsiteX7" fmla="*/ 1347860 w 3440977"/>
              <a:gd name="connsiteY7" fmla="*/ 178968 h 1433886"/>
              <a:gd name="connsiteX8" fmla="*/ 1555028 w 3440977"/>
              <a:gd name="connsiteY8" fmla="*/ 388518 h 1433886"/>
              <a:gd name="connsiteX9" fmla="*/ 1800297 w 3440977"/>
              <a:gd name="connsiteY9" fmla="*/ 657599 h 1433886"/>
              <a:gd name="connsiteX10" fmla="*/ 2036041 w 3440977"/>
              <a:gd name="connsiteY10" fmla="*/ 864768 h 1433886"/>
              <a:gd name="connsiteX11" fmla="*/ 2205110 w 3440977"/>
              <a:gd name="connsiteY11" fmla="*/ 952874 h 1433886"/>
              <a:gd name="connsiteX12" fmla="*/ 2409897 w 3440977"/>
              <a:gd name="connsiteY12" fmla="*/ 1036218 h 1433886"/>
              <a:gd name="connsiteX13" fmla="*/ 3440977 w 3440977"/>
              <a:gd name="connsiteY13" fmla="*/ 1433886 h 1433886"/>
              <a:gd name="connsiteX0" fmla="*/ 7216 w 3440977"/>
              <a:gd name="connsiteY0" fmla="*/ 1310062 h 1433886"/>
              <a:gd name="connsiteX1" fmla="*/ 52460 w 3440977"/>
              <a:gd name="connsiteY1" fmla="*/ 1171949 h 1433886"/>
              <a:gd name="connsiteX2" fmla="*/ 397741 w 3440977"/>
              <a:gd name="connsiteY2" fmla="*/ 557587 h 1433886"/>
              <a:gd name="connsiteX3" fmla="*/ 702541 w 3440977"/>
              <a:gd name="connsiteY3" fmla="*/ 143249 h 1433886"/>
              <a:gd name="connsiteX4" fmla="*/ 878753 w 3440977"/>
              <a:gd name="connsiteY4" fmla="*/ 26568 h 1433886"/>
              <a:gd name="connsiteX5" fmla="*/ 1050203 w 3440977"/>
              <a:gd name="connsiteY5" fmla="*/ 2755 h 1433886"/>
              <a:gd name="connsiteX6" fmla="*/ 1219272 w 3440977"/>
              <a:gd name="connsiteY6" fmla="*/ 71812 h 1433886"/>
              <a:gd name="connsiteX7" fmla="*/ 1347860 w 3440977"/>
              <a:gd name="connsiteY7" fmla="*/ 178968 h 1433886"/>
              <a:gd name="connsiteX8" fmla="*/ 1555028 w 3440977"/>
              <a:gd name="connsiteY8" fmla="*/ 388518 h 1433886"/>
              <a:gd name="connsiteX9" fmla="*/ 1800297 w 3440977"/>
              <a:gd name="connsiteY9" fmla="*/ 657599 h 1433886"/>
              <a:gd name="connsiteX10" fmla="*/ 2036041 w 3440977"/>
              <a:gd name="connsiteY10" fmla="*/ 864768 h 1433886"/>
              <a:gd name="connsiteX11" fmla="*/ 2205110 w 3440977"/>
              <a:gd name="connsiteY11" fmla="*/ 952874 h 1433886"/>
              <a:gd name="connsiteX12" fmla="*/ 2414659 w 3440977"/>
              <a:gd name="connsiteY12" fmla="*/ 1040981 h 1433886"/>
              <a:gd name="connsiteX13" fmla="*/ 3440977 w 3440977"/>
              <a:gd name="connsiteY13" fmla="*/ 1433886 h 143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0977" h="1433886">
                <a:moveTo>
                  <a:pt x="7216" y="1310062"/>
                </a:moveTo>
                <a:cubicBezTo>
                  <a:pt x="-2706" y="1303711"/>
                  <a:pt x="-12627" y="1297361"/>
                  <a:pt x="52460" y="1171949"/>
                </a:cubicBezTo>
                <a:cubicBezTo>
                  <a:pt x="117547" y="1046537"/>
                  <a:pt x="289394" y="729037"/>
                  <a:pt x="397741" y="557587"/>
                </a:cubicBezTo>
                <a:cubicBezTo>
                  <a:pt x="506088" y="386137"/>
                  <a:pt x="622372" y="231752"/>
                  <a:pt x="702541" y="143249"/>
                </a:cubicBezTo>
                <a:cubicBezTo>
                  <a:pt x="782710" y="54746"/>
                  <a:pt x="820809" y="49984"/>
                  <a:pt x="878753" y="26568"/>
                </a:cubicBezTo>
                <a:cubicBezTo>
                  <a:pt x="936697" y="3152"/>
                  <a:pt x="993450" y="-4786"/>
                  <a:pt x="1050203" y="2755"/>
                </a:cubicBezTo>
                <a:cubicBezTo>
                  <a:pt x="1106956" y="10296"/>
                  <a:pt x="1169663" y="42443"/>
                  <a:pt x="1219272" y="71812"/>
                </a:cubicBezTo>
                <a:cubicBezTo>
                  <a:pt x="1268881" y="101181"/>
                  <a:pt x="1291901" y="126184"/>
                  <a:pt x="1347860" y="178968"/>
                </a:cubicBezTo>
                <a:cubicBezTo>
                  <a:pt x="1403819" y="231752"/>
                  <a:pt x="1479622" y="308746"/>
                  <a:pt x="1555028" y="388518"/>
                </a:cubicBezTo>
                <a:cubicBezTo>
                  <a:pt x="1630434" y="468290"/>
                  <a:pt x="1720128" y="578224"/>
                  <a:pt x="1800297" y="657599"/>
                </a:cubicBezTo>
                <a:cubicBezTo>
                  <a:pt x="1880466" y="736974"/>
                  <a:pt x="1968572" y="815555"/>
                  <a:pt x="2036041" y="864768"/>
                </a:cubicBezTo>
                <a:cubicBezTo>
                  <a:pt x="2103510" y="913980"/>
                  <a:pt x="2142007" y="923505"/>
                  <a:pt x="2205110" y="952874"/>
                </a:cubicBezTo>
                <a:cubicBezTo>
                  <a:pt x="2268213" y="982243"/>
                  <a:pt x="2373384" y="1023122"/>
                  <a:pt x="2414659" y="1040981"/>
                </a:cubicBezTo>
                <a:cubicBezTo>
                  <a:pt x="2455934" y="1058840"/>
                  <a:pt x="3414387" y="1421583"/>
                  <a:pt x="3440977" y="1433886"/>
                </a:cubicBezTo>
              </a:path>
            </a:pathLst>
          </a:cu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0" name="Gruppieren 79">
            <a:extLst>
              <a:ext uri="{FF2B5EF4-FFF2-40B4-BE49-F238E27FC236}">
                <a16:creationId xmlns:a16="http://schemas.microsoft.com/office/drawing/2014/main" id="{1989ED4F-F922-4D75-A157-7935416267B1}"/>
              </a:ext>
            </a:extLst>
          </p:cNvPr>
          <p:cNvGrpSpPr/>
          <p:nvPr/>
        </p:nvGrpSpPr>
        <p:grpSpPr>
          <a:xfrm>
            <a:off x="4562086" y="3071663"/>
            <a:ext cx="2335636" cy="1179090"/>
            <a:chOff x="4455070" y="2538580"/>
            <a:chExt cx="2935369" cy="1481851"/>
          </a:xfrm>
        </p:grpSpPr>
        <p:sp>
          <p:nvSpPr>
            <p:cNvPr id="82" name="Textfeld 81">
              <a:extLst>
                <a:ext uri="{FF2B5EF4-FFF2-40B4-BE49-F238E27FC236}">
                  <a16:creationId xmlns:a16="http://schemas.microsoft.com/office/drawing/2014/main" id="{AC1E9DE6-8F1B-4861-BA00-F7946B2FF723}"/>
                </a:ext>
              </a:extLst>
            </p:cNvPr>
            <p:cNvSpPr txBox="1"/>
            <p:nvPr/>
          </p:nvSpPr>
          <p:spPr>
            <a:xfrm>
              <a:off x="4455070" y="2879099"/>
              <a:ext cx="713657" cy="307777"/>
            </a:xfrm>
            <a:prstGeom prst="rect">
              <a:avLst/>
            </a:prstGeom>
            <a:noFill/>
          </p:spPr>
          <p:txBody>
            <a:bodyPr wrap="none" rtlCol="0">
              <a:spAutoFit/>
            </a:bodyPr>
            <a:lstStyle/>
            <a:p>
              <a:pPr algn="l"/>
              <a:r>
                <a:rPr lang="de-DE" sz="1400" dirty="0"/>
                <a:t>Future</a:t>
              </a:r>
            </a:p>
          </p:txBody>
        </p:sp>
        <p:sp>
          <p:nvSpPr>
            <p:cNvPr id="83" name="Freihandform: Form 82">
              <a:extLst>
                <a:ext uri="{FF2B5EF4-FFF2-40B4-BE49-F238E27FC236}">
                  <a16:creationId xmlns:a16="http://schemas.microsoft.com/office/drawing/2014/main" id="{FD7305CD-5ED9-4939-A4B5-A7AB0550532C}"/>
                </a:ext>
              </a:extLst>
            </p:cNvPr>
            <p:cNvSpPr/>
            <p:nvPr/>
          </p:nvSpPr>
          <p:spPr>
            <a:xfrm>
              <a:off x="4529138" y="2630488"/>
              <a:ext cx="2767012" cy="1389943"/>
            </a:xfrm>
            <a:custGeom>
              <a:avLst/>
              <a:gdLst>
                <a:gd name="connsiteX0" fmla="*/ 0 w 2767012"/>
                <a:gd name="connsiteY0" fmla="*/ 1314450 h 1389943"/>
                <a:gd name="connsiteX1" fmla="*/ 100012 w 2767012"/>
                <a:gd name="connsiteY1" fmla="*/ 1281112 h 1389943"/>
                <a:gd name="connsiteX2" fmla="*/ 176212 w 2767012"/>
                <a:gd name="connsiteY2" fmla="*/ 1295400 h 1389943"/>
                <a:gd name="connsiteX3" fmla="*/ 304800 w 2767012"/>
                <a:gd name="connsiteY3" fmla="*/ 1347787 h 1389943"/>
                <a:gd name="connsiteX4" fmla="*/ 428625 w 2767012"/>
                <a:gd name="connsiteY4" fmla="*/ 1381125 h 1389943"/>
                <a:gd name="connsiteX5" fmla="*/ 571500 w 2767012"/>
                <a:gd name="connsiteY5" fmla="*/ 1385887 h 1389943"/>
                <a:gd name="connsiteX6" fmla="*/ 752475 w 2767012"/>
                <a:gd name="connsiteY6" fmla="*/ 1328737 h 1389943"/>
                <a:gd name="connsiteX7" fmla="*/ 1004887 w 2767012"/>
                <a:gd name="connsiteY7" fmla="*/ 1119187 h 1389943"/>
                <a:gd name="connsiteX8" fmla="*/ 1219200 w 2767012"/>
                <a:gd name="connsiteY8" fmla="*/ 881062 h 1389943"/>
                <a:gd name="connsiteX9" fmla="*/ 1471612 w 2767012"/>
                <a:gd name="connsiteY9" fmla="*/ 661987 h 1389943"/>
                <a:gd name="connsiteX10" fmla="*/ 1757362 w 2767012"/>
                <a:gd name="connsiteY10" fmla="*/ 500062 h 1389943"/>
                <a:gd name="connsiteX11" fmla="*/ 2209800 w 2767012"/>
                <a:gd name="connsiteY11" fmla="*/ 376237 h 1389943"/>
                <a:gd name="connsiteX12" fmla="*/ 2509837 w 2767012"/>
                <a:gd name="connsiteY12" fmla="*/ 233362 h 1389943"/>
                <a:gd name="connsiteX13" fmla="*/ 2767012 w 2767012"/>
                <a:gd name="connsiteY13" fmla="*/ 0 h 1389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7012" h="1389943">
                  <a:moveTo>
                    <a:pt x="0" y="1314450"/>
                  </a:moveTo>
                  <a:cubicBezTo>
                    <a:pt x="35321" y="1299368"/>
                    <a:pt x="70643" y="1284287"/>
                    <a:pt x="100012" y="1281112"/>
                  </a:cubicBezTo>
                  <a:cubicBezTo>
                    <a:pt x="129381" y="1277937"/>
                    <a:pt x="142081" y="1284288"/>
                    <a:pt x="176212" y="1295400"/>
                  </a:cubicBezTo>
                  <a:cubicBezTo>
                    <a:pt x="210343" y="1306512"/>
                    <a:pt x="262731" y="1333500"/>
                    <a:pt x="304800" y="1347787"/>
                  </a:cubicBezTo>
                  <a:cubicBezTo>
                    <a:pt x="346869" y="1362074"/>
                    <a:pt x="384175" y="1374775"/>
                    <a:pt x="428625" y="1381125"/>
                  </a:cubicBezTo>
                  <a:cubicBezTo>
                    <a:pt x="473075" y="1387475"/>
                    <a:pt x="517525" y="1394618"/>
                    <a:pt x="571500" y="1385887"/>
                  </a:cubicBezTo>
                  <a:cubicBezTo>
                    <a:pt x="625475" y="1377156"/>
                    <a:pt x="680244" y="1373187"/>
                    <a:pt x="752475" y="1328737"/>
                  </a:cubicBezTo>
                  <a:cubicBezTo>
                    <a:pt x="824706" y="1284287"/>
                    <a:pt x="927100" y="1193799"/>
                    <a:pt x="1004887" y="1119187"/>
                  </a:cubicBezTo>
                  <a:cubicBezTo>
                    <a:pt x="1082674" y="1044575"/>
                    <a:pt x="1141412" y="957262"/>
                    <a:pt x="1219200" y="881062"/>
                  </a:cubicBezTo>
                  <a:cubicBezTo>
                    <a:pt x="1296988" y="804862"/>
                    <a:pt x="1381918" y="725487"/>
                    <a:pt x="1471612" y="661987"/>
                  </a:cubicBezTo>
                  <a:cubicBezTo>
                    <a:pt x="1561306" y="598487"/>
                    <a:pt x="1634331" y="547687"/>
                    <a:pt x="1757362" y="500062"/>
                  </a:cubicBezTo>
                  <a:cubicBezTo>
                    <a:pt x="1880393" y="452437"/>
                    <a:pt x="2084388" y="420687"/>
                    <a:pt x="2209800" y="376237"/>
                  </a:cubicBezTo>
                  <a:cubicBezTo>
                    <a:pt x="2335212" y="331787"/>
                    <a:pt x="2416968" y="296068"/>
                    <a:pt x="2509837" y="233362"/>
                  </a:cubicBezTo>
                  <a:cubicBezTo>
                    <a:pt x="2602706" y="170656"/>
                    <a:pt x="2684859" y="85328"/>
                    <a:pt x="2767012" y="0"/>
                  </a:cubicBezTo>
                </a:path>
              </a:pathLst>
            </a:custGeom>
            <a:noFill/>
            <a:ln>
              <a:solidFill>
                <a:srgbClr val="0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4" name="Freihandform: Form 83">
              <a:extLst>
                <a:ext uri="{FF2B5EF4-FFF2-40B4-BE49-F238E27FC236}">
                  <a16:creationId xmlns:a16="http://schemas.microsoft.com/office/drawing/2014/main" id="{6190C316-E271-4FE1-893C-E6CDC47BD824}"/>
                </a:ext>
              </a:extLst>
            </p:cNvPr>
            <p:cNvSpPr/>
            <p:nvPr/>
          </p:nvSpPr>
          <p:spPr>
            <a:xfrm>
              <a:off x="4514850" y="2635250"/>
              <a:ext cx="2047875" cy="1362962"/>
            </a:xfrm>
            <a:custGeom>
              <a:avLst/>
              <a:gdLst>
                <a:gd name="connsiteX0" fmla="*/ 0 w 2047875"/>
                <a:gd name="connsiteY0" fmla="*/ 1319213 h 1362962"/>
                <a:gd name="connsiteX1" fmla="*/ 185738 w 2047875"/>
                <a:gd name="connsiteY1" fmla="*/ 1362075 h 1362962"/>
                <a:gd name="connsiteX2" fmla="*/ 385763 w 2047875"/>
                <a:gd name="connsiteY2" fmla="*/ 1338263 h 1362962"/>
                <a:gd name="connsiteX3" fmla="*/ 647700 w 2047875"/>
                <a:gd name="connsiteY3" fmla="*/ 1228725 h 1362962"/>
                <a:gd name="connsiteX4" fmla="*/ 833438 w 2047875"/>
                <a:gd name="connsiteY4" fmla="*/ 1057275 h 1362962"/>
                <a:gd name="connsiteX5" fmla="*/ 1000125 w 2047875"/>
                <a:gd name="connsiteY5" fmla="*/ 738188 h 1362962"/>
                <a:gd name="connsiteX6" fmla="*/ 1171575 w 2047875"/>
                <a:gd name="connsiteY6" fmla="*/ 600075 h 1362962"/>
                <a:gd name="connsiteX7" fmla="*/ 1462088 w 2047875"/>
                <a:gd name="connsiteY7" fmla="*/ 504825 h 1362962"/>
                <a:gd name="connsiteX8" fmla="*/ 1581150 w 2047875"/>
                <a:gd name="connsiteY8" fmla="*/ 319088 h 1362962"/>
                <a:gd name="connsiteX9" fmla="*/ 1847850 w 2047875"/>
                <a:gd name="connsiteY9" fmla="*/ 166688 h 1362962"/>
                <a:gd name="connsiteX10" fmla="*/ 2047875 w 2047875"/>
                <a:gd name="connsiteY10" fmla="*/ 0 h 136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7875" h="1362962">
                  <a:moveTo>
                    <a:pt x="0" y="1319213"/>
                  </a:moveTo>
                  <a:cubicBezTo>
                    <a:pt x="60722" y="1339056"/>
                    <a:pt x="121444" y="1358900"/>
                    <a:pt x="185738" y="1362075"/>
                  </a:cubicBezTo>
                  <a:cubicBezTo>
                    <a:pt x="250032" y="1365250"/>
                    <a:pt x="308769" y="1360488"/>
                    <a:pt x="385763" y="1338263"/>
                  </a:cubicBezTo>
                  <a:cubicBezTo>
                    <a:pt x="462757" y="1316038"/>
                    <a:pt x="573088" y="1275556"/>
                    <a:pt x="647700" y="1228725"/>
                  </a:cubicBezTo>
                  <a:cubicBezTo>
                    <a:pt x="722312" y="1181894"/>
                    <a:pt x="774701" y="1139031"/>
                    <a:pt x="833438" y="1057275"/>
                  </a:cubicBezTo>
                  <a:cubicBezTo>
                    <a:pt x="892175" y="975519"/>
                    <a:pt x="943769" y="814388"/>
                    <a:pt x="1000125" y="738188"/>
                  </a:cubicBezTo>
                  <a:cubicBezTo>
                    <a:pt x="1056481" y="661988"/>
                    <a:pt x="1094581" y="638969"/>
                    <a:pt x="1171575" y="600075"/>
                  </a:cubicBezTo>
                  <a:cubicBezTo>
                    <a:pt x="1248569" y="561181"/>
                    <a:pt x="1393826" y="551656"/>
                    <a:pt x="1462088" y="504825"/>
                  </a:cubicBezTo>
                  <a:cubicBezTo>
                    <a:pt x="1530351" y="457994"/>
                    <a:pt x="1516856" y="375444"/>
                    <a:pt x="1581150" y="319088"/>
                  </a:cubicBezTo>
                  <a:cubicBezTo>
                    <a:pt x="1645444" y="262732"/>
                    <a:pt x="1770063" y="219869"/>
                    <a:pt x="1847850" y="166688"/>
                  </a:cubicBezTo>
                  <a:cubicBezTo>
                    <a:pt x="1925637" y="113507"/>
                    <a:pt x="1986756" y="56753"/>
                    <a:pt x="2047875" y="0"/>
                  </a:cubicBezTo>
                </a:path>
              </a:pathLst>
            </a:custGeom>
            <a:noFill/>
            <a:ln>
              <a:solidFill>
                <a:srgbClr val="0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5" name="Freihandform: Form 84">
              <a:extLst>
                <a:ext uri="{FF2B5EF4-FFF2-40B4-BE49-F238E27FC236}">
                  <a16:creationId xmlns:a16="http://schemas.microsoft.com/office/drawing/2014/main" id="{A2911062-DEED-4224-B59E-A759B6F7D40B}"/>
                </a:ext>
              </a:extLst>
            </p:cNvPr>
            <p:cNvSpPr/>
            <p:nvPr/>
          </p:nvSpPr>
          <p:spPr>
            <a:xfrm>
              <a:off x="4510088" y="2635250"/>
              <a:ext cx="1571625" cy="1312516"/>
            </a:xfrm>
            <a:custGeom>
              <a:avLst/>
              <a:gdLst>
                <a:gd name="connsiteX0" fmla="*/ 0 w 1571625"/>
                <a:gd name="connsiteY0" fmla="*/ 1304925 h 1312516"/>
                <a:gd name="connsiteX1" fmla="*/ 152400 w 1571625"/>
                <a:gd name="connsiteY1" fmla="*/ 1309688 h 1312516"/>
                <a:gd name="connsiteX2" fmla="*/ 242887 w 1571625"/>
                <a:gd name="connsiteY2" fmla="*/ 1266825 h 1312516"/>
                <a:gd name="connsiteX3" fmla="*/ 338137 w 1571625"/>
                <a:gd name="connsiteY3" fmla="*/ 1104900 h 1312516"/>
                <a:gd name="connsiteX4" fmla="*/ 395287 w 1571625"/>
                <a:gd name="connsiteY4" fmla="*/ 928688 h 1312516"/>
                <a:gd name="connsiteX5" fmla="*/ 671512 w 1571625"/>
                <a:gd name="connsiteY5" fmla="*/ 690563 h 1312516"/>
                <a:gd name="connsiteX6" fmla="*/ 762000 w 1571625"/>
                <a:gd name="connsiteY6" fmla="*/ 528638 h 1312516"/>
                <a:gd name="connsiteX7" fmla="*/ 1023937 w 1571625"/>
                <a:gd name="connsiteY7" fmla="*/ 323850 h 1312516"/>
                <a:gd name="connsiteX8" fmla="*/ 1233487 w 1571625"/>
                <a:gd name="connsiteY8" fmla="*/ 180975 h 1312516"/>
                <a:gd name="connsiteX9" fmla="*/ 1471612 w 1571625"/>
                <a:gd name="connsiteY9" fmla="*/ 90488 h 1312516"/>
                <a:gd name="connsiteX10" fmla="*/ 1571625 w 1571625"/>
                <a:gd name="connsiteY10" fmla="*/ 0 h 131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1625" h="1312516">
                  <a:moveTo>
                    <a:pt x="0" y="1304925"/>
                  </a:moveTo>
                  <a:cubicBezTo>
                    <a:pt x="55959" y="1310481"/>
                    <a:pt x="111919" y="1316038"/>
                    <a:pt x="152400" y="1309688"/>
                  </a:cubicBezTo>
                  <a:cubicBezTo>
                    <a:pt x="192881" y="1303338"/>
                    <a:pt x="211931" y="1300956"/>
                    <a:pt x="242887" y="1266825"/>
                  </a:cubicBezTo>
                  <a:cubicBezTo>
                    <a:pt x="273843" y="1232694"/>
                    <a:pt x="312737" y="1161256"/>
                    <a:pt x="338137" y="1104900"/>
                  </a:cubicBezTo>
                  <a:cubicBezTo>
                    <a:pt x="363537" y="1048544"/>
                    <a:pt x="339725" y="997744"/>
                    <a:pt x="395287" y="928688"/>
                  </a:cubicBezTo>
                  <a:cubicBezTo>
                    <a:pt x="450850" y="859632"/>
                    <a:pt x="610393" y="757238"/>
                    <a:pt x="671512" y="690563"/>
                  </a:cubicBezTo>
                  <a:cubicBezTo>
                    <a:pt x="732631" y="623888"/>
                    <a:pt x="703263" y="589757"/>
                    <a:pt x="762000" y="528638"/>
                  </a:cubicBezTo>
                  <a:cubicBezTo>
                    <a:pt x="820737" y="467519"/>
                    <a:pt x="945356" y="381794"/>
                    <a:pt x="1023937" y="323850"/>
                  </a:cubicBezTo>
                  <a:cubicBezTo>
                    <a:pt x="1102518" y="265906"/>
                    <a:pt x="1158875" y="219869"/>
                    <a:pt x="1233487" y="180975"/>
                  </a:cubicBezTo>
                  <a:cubicBezTo>
                    <a:pt x="1308100" y="142081"/>
                    <a:pt x="1415256" y="120650"/>
                    <a:pt x="1471612" y="90488"/>
                  </a:cubicBezTo>
                  <a:cubicBezTo>
                    <a:pt x="1527968" y="60326"/>
                    <a:pt x="1562100" y="20637"/>
                    <a:pt x="1571625" y="0"/>
                  </a:cubicBezTo>
                </a:path>
              </a:pathLst>
            </a:custGeom>
            <a:noFill/>
            <a:ln>
              <a:solidFill>
                <a:srgbClr val="0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6" name="Multiplikationszeichen 85">
              <a:extLst>
                <a:ext uri="{FF2B5EF4-FFF2-40B4-BE49-F238E27FC236}">
                  <a16:creationId xmlns:a16="http://schemas.microsoft.com/office/drawing/2014/main" id="{EEE1BA84-A1E0-4882-83FE-ED754AC7ADB5}"/>
                </a:ext>
              </a:extLst>
            </p:cNvPr>
            <p:cNvSpPr/>
            <p:nvPr/>
          </p:nvSpPr>
          <p:spPr>
            <a:xfrm>
              <a:off x="6468435" y="2540595"/>
              <a:ext cx="188579" cy="188579"/>
            </a:xfrm>
            <a:prstGeom prst="mathMultiply">
              <a:avLst>
                <a:gd name="adj1" fmla="val 0"/>
              </a:avLst>
            </a:prstGeom>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 name="Multiplikationszeichen 86">
              <a:extLst>
                <a:ext uri="{FF2B5EF4-FFF2-40B4-BE49-F238E27FC236}">
                  <a16:creationId xmlns:a16="http://schemas.microsoft.com/office/drawing/2014/main" id="{E1C4672A-AEC6-43C8-AE17-D215591D8B97}"/>
                </a:ext>
              </a:extLst>
            </p:cNvPr>
            <p:cNvSpPr/>
            <p:nvPr/>
          </p:nvSpPr>
          <p:spPr>
            <a:xfrm>
              <a:off x="7201860" y="2540595"/>
              <a:ext cx="188579" cy="188579"/>
            </a:xfrm>
            <a:prstGeom prst="mathMultiply">
              <a:avLst>
                <a:gd name="adj1" fmla="val 0"/>
              </a:avLst>
            </a:prstGeom>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8" name="Multiplikationszeichen 87">
              <a:extLst>
                <a:ext uri="{FF2B5EF4-FFF2-40B4-BE49-F238E27FC236}">
                  <a16:creationId xmlns:a16="http://schemas.microsoft.com/office/drawing/2014/main" id="{E3DF5222-8B09-48E1-A3F0-C9420DCDF63E}"/>
                </a:ext>
              </a:extLst>
            </p:cNvPr>
            <p:cNvSpPr/>
            <p:nvPr/>
          </p:nvSpPr>
          <p:spPr>
            <a:xfrm>
              <a:off x="5984712" y="2538580"/>
              <a:ext cx="188579" cy="188579"/>
            </a:xfrm>
            <a:prstGeom prst="mathMultiply">
              <a:avLst>
                <a:gd name="adj1" fmla="val 0"/>
              </a:avLst>
            </a:prstGeom>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89" name="Gruppieren 88">
            <a:extLst>
              <a:ext uri="{FF2B5EF4-FFF2-40B4-BE49-F238E27FC236}">
                <a16:creationId xmlns:a16="http://schemas.microsoft.com/office/drawing/2014/main" id="{771DECF0-DEC5-415A-B649-7997D99C6846}"/>
              </a:ext>
            </a:extLst>
          </p:cNvPr>
          <p:cNvGrpSpPr/>
          <p:nvPr/>
        </p:nvGrpSpPr>
        <p:grpSpPr>
          <a:xfrm>
            <a:off x="2140244" y="4158920"/>
            <a:ext cx="2676827" cy="1630813"/>
            <a:chOff x="1411359" y="3905018"/>
            <a:chExt cx="3364169" cy="2049565"/>
          </a:xfrm>
        </p:grpSpPr>
        <p:grpSp>
          <p:nvGrpSpPr>
            <p:cNvPr id="90" name="Gruppieren 89">
              <a:extLst>
                <a:ext uri="{FF2B5EF4-FFF2-40B4-BE49-F238E27FC236}">
                  <a16:creationId xmlns:a16="http://schemas.microsoft.com/office/drawing/2014/main" id="{BA584E02-5A40-40F0-9B7E-36678867E03E}"/>
                </a:ext>
              </a:extLst>
            </p:cNvPr>
            <p:cNvGrpSpPr/>
            <p:nvPr/>
          </p:nvGrpSpPr>
          <p:grpSpPr>
            <a:xfrm>
              <a:off x="1411359" y="3905018"/>
              <a:ext cx="3140003" cy="1690554"/>
              <a:chOff x="1411359" y="3905018"/>
              <a:chExt cx="3140003" cy="1690554"/>
            </a:xfrm>
          </p:grpSpPr>
          <p:grpSp>
            <p:nvGrpSpPr>
              <p:cNvPr id="93" name="Gruppieren 92">
                <a:extLst>
                  <a:ext uri="{FF2B5EF4-FFF2-40B4-BE49-F238E27FC236}">
                    <a16:creationId xmlns:a16="http://schemas.microsoft.com/office/drawing/2014/main" id="{5F6FC162-6375-4418-925E-C158CF59DEFB}"/>
                  </a:ext>
                </a:extLst>
              </p:cNvPr>
              <p:cNvGrpSpPr/>
              <p:nvPr/>
            </p:nvGrpSpPr>
            <p:grpSpPr>
              <a:xfrm>
                <a:off x="1411359" y="3905018"/>
                <a:ext cx="3140003" cy="1690554"/>
                <a:chOff x="1411359" y="3905018"/>
                <a:chExt cx="3140003" cy="1690554"/>
              </a:xfrm>
            </p:grpSpPr>
            <p:sp>
              <p:nvSpPr>
                <p:cNvPr id="95" name="Freihandform: Form 94">
                  <a:extLst>
                    <a:ext uri="{FF2B5EF4-FFF2-40B4-BE49-F238E27FC236}">
                      <a16:creationId xmlns:a16="http://schemas.microsoft.com/office/drawing/2014/main" id="{32EABCA7-E8E2-4A45-A886-8D9E4BA1FAF1}"/>
                    </a:ext>
                  </a:extLst>
                </p:cNvPr>
                <p:cNvSpPr/>
                <p:nvPr/>
              </p:nvSpPr>
              <p:spPr>
                <a:xfrm>
                  <a:off x="1425575" y="3908193"/>
                  <a:ext cx="3086100" cy="1648057"/>
                </a:xfrm>
                <a:custGeom>
                  <a:avLst/>
                  <a:gdLst>
                    <a:gd name="connsiteX0" fmla="*/ 0 w 3086100"/>
                    <a:gd name="connsiteY0" fmla="*/ 1648057 h 1648057"/>
                    <a:gd name="connsiteX1" fmla="*/ 34925 w 3086100"/>
                    <a:gd name="connsiteY1" fmla="*/ 1540107 h 1648057"/>
                    <a:gd name="connsiteX2" fmla="*/ 209550 w 3086100"/>
                    <a:gd name="connsiteY2" fmla="*/ 1444857 h 1648057"/>
                    <a:gd name="connsiteX3" fmla="*/ 238125 w 3086100"/>
                    <a:gd name="connsiteY3" fmla="*/ 1403582 h 1648057"/>
                    <a:gd name="connsiteX4" fmla="*/ 247650 w 3086100"/>
                    <a:gd name="connsiteY4" fmla="*/ 1330557 h 1648057"/>
                    <a:gd name="connsiteX5" fmla="*/ 327025 w 3086100"/>
                    <a:gd name="connsiteY5" fmla="*/ 1279757 h 1648057"/>
                    <a:gd name="connsiteX6" fmla="*/ 428625 w 3086100"/>
                    <a:gd name="connsiteY6" fmla="*/ 1251182 h 1648057"/>
                    <a:gd name="connsiteX7" fmla="*/ 501650 w 3086100"/>
                    <a:gd name="connsiteY7" fmla="*/ 1060682 h 1648057"/>
                    <a:gd name="connsiteX8" fmla="*/ 530225 w 3086100"/>
                    <a:gd name="connsiteY8" fmla="*/ 965432 h 1648057"/>
                    <a:gd name="connsiteX9" fmla="*/ 663575 w 3086100"/>
                    <a:gd name="connsiteY9" fmla="*/ 851132 h 1648057"/>
                    <a:gd name="connsiteX10" fmla="*/ 771525 w 3086100"/>
                    <a:gd name="connsiteY10" fmla="*/ 816207 h 1648057"/>
                    <a:gd name="connsiteX11" fmla="*/ 1035050 w 3086100"/>
                    <a:gd name="connsiteY11" fmla="*/ 847957 h 1648057"/>
                    <a:gd name="connsiteX12" fmla="*/ 1266825 w 3086100"/>
                    <a:gd name="connsiteY12" fmla="*/ 924157 h 1648057"/>
                    <a:gd name="connsiteX13" fmla="*/ 1447800 w 3086100"/>
                    <a:gd name="connsiteY13" fmla="*/ 997182 h 1648057"/>
                    <a:gd name="connsiteX14" fmla="*/ 1609725 w 3086100"/>
                    <a:gd name="connsiteY14" fmla="*/ 1028932 h 1648057"/>
                    <a:gd name="connsiteX15" fmla="*/ 1679575 w 3086100"/>
                    <a:gd name="connsiteY15" fmla="*/ 1032107 h 1648057"/>
                    <a:gd name="connsiteX16" fmla="*/ 1746250 w 3086100"/>
                    <a:gd name="connsiteY16" fmla="*/ 949557 h 1648057"/>
                    <a:gd name="connsiteX17" fmla="*/ 1825625 w 3086100"/>
                    <a:gd name="connsiteY17" fmla="*/ 809857 h 1648057"/>
                    <a:gd name="connsiteX18" fmla="*/ 1974850 w 3086100"/>
                    <a:gd name="connsiteY18" fmla="*/ 657457 h 1648057"/>
                    <a:gd name="connsiteX19" fmla="*/ 2105025 w 3086100"/>
                    <a:gd name="connsiteY19" fmla="*/ 517757 h 1648057"/>
                    <a:gd name="connsiteX20" fmla="*/ 2203450 w 3086100"/>
                    <a:gd name="connsiteY20" fmla="*/ 289157 h 1648057"/>
                    <a:gd name="connsiteX21" fmla="*/ 2311400 w 3086100"/>
                    <a:gd name="connsiteY21" fmla="*/ 260582 h 1648057"/>
                    <a:gd name="connsiteX22" fmla="*/ 2438400 w 3086100"/>
                    <a:gd name="connsiteY22" fmla="*/ 257407 h 1648057"/>
                    <a:gd name="connsiteX23" fmla="*/ 2628900 w 3086100"/>
                    <a:gd name="connsiteY23" fmla="*/ 152632 h 1648057"/>
                    <a:gd name="connsiteX24" fmla="*/ 2727325 w 3086100"/>
                    <a:gd name="connsiteY24" fmla="*/ 60557 h 1648057"/>
                    <a:gd name="connsiteX25" fmla="*/ 2914650 w 3086100"/>
                    <a:gd name="connsiteY25" fmla="*/ 232 h 1648057"/>
                    <a:gd name="connsiteX26" fmla="*/ 3086100 w 3086100"/>
                    <a:gd name="connsiteY26" fmla="*/ 38332 h 1648057"/>
                    <a:gd name="connsiteX27" fmla="*/ 3086100 w 3086100"/>
                    <a:gd name="connsiteY27" fmla="*/ 38332 h 164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86100" h="1648057">
                      <a:moveTo>
                        <a:pt x="0" y="1648057"/>
                      </a:moveTo>
                      <a:cubicBezTo>
                        <a:pt x="0" y="1611015"/>
                        <a:pt x="0" y="1573974"/>
                        <a:pt x="34925" y="1540107"/>
                      </a:cubicBezTo>
                      <a:cubicBezTo>
                        <a:pt x="69850" y="1506240"/>
                        <a:pt x="175683" y="1467611"/>
                        <a:pt x="209550" y="1444857"/>
                      </a:cubicBezTo>
                      <a:cubicBezTo>
                        <a:pt x="243417" y="1422103"/>
                        <a:pt x="231775" y="1422632"/>
                        <a:pt x="238125" y="1403582"/>
                      </a:cubicBezTo>
                      <a:cubicBezTo>
                        <a:pt x="244475" y="1384532"/>
                        <a:pt x="232833" y="1351194"/>
                        <a:pt x="247650" y="1330557"/>
                      </a:cubicBezTo>
                      <a:cubicBezTo>
                        <a:pt x="262467" y="1309920"/>
                        <a:pt x="296863" y="1292986"/>
                        <a:pt x="327025" y="1279757"/>
                      </a:cubicBezTo>
                      <a:cubicBezTo>
                        <a:pt x="357187" y="1266528"/>
                        <a:pt x="399521" y="1287694"/>
                        <a:pt x="428625" y="1251182"/>
                      </a:cubicBezTo>
                      <a:cubicBezTo>
                        <a:pt x="457729" y="1214670"/>
                        <a:pt x="484717" y="1108307"/>
                        <a:pt x="501650" y="1060682"/>
                      </a:cubicBezTo>
                      <a:cubicBezTo>
                        <a:pt x="518583" y="1013057"/>
                        <a:pt x="503238" y="1000357"/>
                        <a:pt x="530225" y="965432"/>
                      </a:cubicBezTo>
                      <a:cubicBezTo>
                        <a:pt x="557213" y="930507"/>
                        <a:pt x="623358" y="876003"/>
                        <a:pt x="663575" y="851132"/>
                      </a:cubicBezTo>
                      <a:cubicBezTo>
                        <a:pt x="703792" y="826261"/>
                        <a:pt x="709613" y="816736"/>
                        <a:pt x="771525" y="816207"/>
                      </a:cubicBezTo>
                      <a:cubicBezTo>
                        <a:pt x="833437" y="815678"/>
                        <a:pt x="952500" y="829965"/>
                        <a:pt x="1035050" y="847957"/>
                      </a:cubicBezTo>
                      <a:cubicBezTo>
                        <a:pt x="1117600" y="865949"/>
                        <a:pt x="1198033" y="899286"/>
                        <a:pt x="1266825" y="924157"/>
                      </a:cubicBezTo>
                      <a:cubicBezTo>
                        <a:pt x="1335617" y="949028"/>
                        <a:pt x="1390650" y="979720"/>
                        <a:pt x="1447800" y="997182"/>
                      </a:cubicBezTo>
                      <a:cubicBezTo>
                        <a:pt x="1504950" y="1014644"/>
                        <a:pt x="1571096" y="1023111"/>
                        <a:pt x="1609725" y="1028932"/>
                      </a:cubicBezTo>
                      <a:cubicBezTo>
                        <a:pt x="1648354" y="1034753"/>
                        <a:pt x="1656821" y="1045336"/>
                        <a:pt x="1679575" y="1032107"/>
                      </a:cubicBezTo>
                      <a:cubicBezTo>
                        <a:pt x="1702329" y="1018878"/>
                        <a:pt x="1721908" y="986599"/>
                        <a:pt x="1746250" y="949557"/>
                      </a:cubicBezTo>
                      <a:cubicBezTo>
                        <a:pt x="1770592" y="912515"/>
                        <a:pt x="1787525" y="858540"/>
                        <a:pt x="1825625" y="809857"/>
                      </a:cubicBezTo>
                      <a:cubicBezTo>
                        <a:pt x="1863725" y="761174"/>
                        <a:pt x="1928283" y="706140"/>
                        <a:pt x="1974850" y="657457"/>
                      </a:cubicBezTo>
                      <a:cubicBezTo>
                        <a:pt x="2021417" y="608774"/>
                        <a:pt x="2066925" y="579140"/>
                        <a:pt x="2105025" y="517757"/>
                      </a:cubicBezTo>
                      <a:cubicBezTo>
                        <a:pt x="2143125" y="456374"/>
                        <a:pt x="2169054" y="332019"/>
                        <a:pt x="2203450" y="289157"/>
                      </a:cubicBezTo>
                      <a:cubicBezTo>
                        <a:pt x="2237846" y="246295"/>
                        <a:pt x="2272242" y="265874"/>
                        <a:pt x="2311400" y="260582"/>
                      </a:cubicBezTo>
                      <a:cubicBezTo>
                        <a:pt x="2350558" y="255290"/>
                        <a:pt x="2385483" y="275399"/>
                        <a:pt x="2438400" y="257407"/>
                      </a:cubicBezTo>
                      <a:cubicBezTo>
                        <a:pt x="2491317" y="239415"/>
                        <a:pt x="2580746" y="185440"/>
                        <a:pt x="2628900" y="152632"/>
                      </a:cubicBezTo>
                      <a:cubicBezTo>
                        <a:pt x="2677054" y="119824"/>
                        <a:pt x="2679700" y="85957"/>
                        <a:pt x="2727325" y="60557"/>
                      </a:cubicBezTo>
                      <a:cubicBezTo>
                        <a:pt x="2774950" y="35157"/>
                        <a:pt x="2854854" y="3936"/>
                        <a:pt x="2914650" y="232"/>
                      </a:cubicBezTo>
                      <a:cubicBezTo>
                        <a:pt x="2974446" y="-3472"/>
                        <a:pt x="3086100" y="38332"/>
                        <a:pt x="3086100" y="38332"/>
                      </a:cubicBezTo>
                      <a:lnTo>
                        <a:pt x="3086100" y="38332"/>
                      </a:lnTo>
                    </a:path>
                  </a:pathLst>
                </a:custGeom>
                <a:noFill/>
                <a:ln>
                  <a:solidFill>
                    <a:srgbClr val="32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6" name="Ellipse 95">
                  <a:extLst>
                    <a:ext uri="{FF2B5EF4-FFF2-40B4-BE49-F238E27FC236}">
                      <a16:creationId xmlns:a16="http://schemas.microsoft.com/office/drawing/2014/main" id="{63AAD5F0-DC1E-46EB-9534-30A3EB9F6238}"/>
                    </a:ext>
                  </a:extLst>
                </p:cNvPr>
                <p:cNvSpPr/>
                <p:nvPr/>
              </p:nvSpPr>
              <p:spPr>
                <a:xfrm>
                  <a:off x="1638300" y="5278885"/>
                  <a:ext cx="79375" cy="79375"/>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Ellipse 96">
                  <a:extLst>
                    <a:ext uri="{FF2B5EF4-FFF2-40B4-BE49-F238E27FC236}">
                      <a16:creationId xmlns:a16="http://schemas.microsoft.com/office/drawing/2014/main" id="{B4601501-4443-493C-8156-94D0580932A7}"/>
                    </a:ext>
                  </a:extLst>
                </p:cNvPr>
                <p:cNvSpPr/>
                <p:nvPr/>
              </p:nvSpPr>
              <p:spPr>
                <a:xfrm>
                  <a:off x="1411359" y="5516197"/>
                  <a:ext cx="79375" cy="79375"/>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8" name="Ellipse 97">
                  <a:extLst>
                    <a:ext uri="{FF2B5EF4-FFF2-40B4-BE49-F238E27FC236}">
                      <a16:creationId xmlns:a16="http://schemas.microsoft.com/office/drawing/2014/main" id="{26AEC240-4D5C-4A1E-A12F-DE7216B1D217}"/>
                    </a:ext>
                  </a:extLst>
                </p:cNvPr>
                <p:cNvSpPr/>
                <p:nvPr/>
              </p:nvSpPr>
              <p:spPr>
                <a:xfrm>
                  <a:off x="1970159" y="4796864"/>
                  <a:ext cx="79375" cy="79375"/>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9" name="Ellipse 98">
                  <a:extLst>
                    <a:ext uri="{FF2B5EF4-FFF2-40B4-BE49-F238E27FC236}">
                      <a16:creationId xmlns:a16="http://schemas.microsoft.com/office/drawing/2014/main" id="{D5EABBB8-9733-485B-AF8F-077F618C203E}"/>
                    </a:ext>
                  </a:extLst>
                </p:cNvPr>
                <p:cNvSpPr/>
                <p:nvPr/>
              </p:nvSpPr>
              <p:spPr>
                <a:xfrm>
                  <a:off x="2962275" y="4886724"/>
                  <a:ext cx="79375" cy="79375"/>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0" name="Ellipse 99">
                  <a:extLst>
                    <a:ext uri="{FF2B5EF4-FFF2-40B4-BE49-F238E27FC236}">
                      <a16:creationId xmlns:a16="http://schemas.microsoft.com/office/drawing/2014/main" id="{0C209F00-11B3-4830-B002-C38C48DD063E}"/>
                    </a:ext>
                  </a:extLst>
                </p:cNvPr>
                <p:cNvSpPr/>
                <p:nvPr/>
              </p:nvSpPr>
              <p:spPr>
                <a:xfrm>
                  <a:off x="3590925" y="4154808"/>
                  <a:ext cx="79375" cy="79375"/>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1" name="Ellipse 100">
                  <a:extLst>
                    <a:ext uri="{FF2B5EF4-FFF2-40B4-BE49-F238E27FC236}">
                      <a16:creationId xmlns:a16="http://schemas.microsoft.com/office/drawing/2014/main" id="{0F9D57C1-C47E-4792-9BF1-42624E785C49}"/>
                    </a:ext>
                  </a:extLst>
                </p:cNvPr>
                <p:cNvSpPr/>
                <p:nvPr/>
              </p:nvSpPr>
              <p:spPr>
                <a:xfrm>
                  <a:off x="4471987" y="3905018"/>
                  <a:ext cx="79375" cy="79375"/>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94" name="Textfeld 93">
                <a:extLst>
                  <a:ext uri="{FF2B5EF4-FFF2-40B4-BE49-F238E27FC236}">
                    <a16:creationId xmlns:a16="http://schemas.microsoft.com/office/drawing/2014/main" id="{8632C8BE-D21D-44A2-B1C8-5772DF195461}"/>
                  </a:ext>
                </a:extLst>
              </p:cNvPr>
              <p:cNvSpPr txBox="1"/>
              <p:nvPr/>
            </p:nvSpPr>
            <p:spPr>
              <a:xfrm>
                <a:off x="2221517" y="4263391"/>
                <a:ext cx="1019831" cy="307777"/>
              </a:xfrm>
              <a:prstGeom prst="rect">
                <a:avLst/>
              </a:prstGeom>
              <a:noFill/>
            </p:spPr>
            <p:txBody>
              <a:bodyPr wrap="none" rtlCol="0">
                <a:spAutoFit/>
              </a:bodyPr>
              <a:lstStyle/>
              <a:p>
                <a:pPr algn="l"/>
                <a:r>
                  <a:rPr lang="de-DE" sz="1400" dirty="0"/>
                  <a:t>CM </a:t>
                </a:r>
                <a:r>
                  <a:rPr lang="de-DE" sz="1400" dirty="0" err="1"/>
                  <a:t>history</a:t>
                </a:r>
                <a:endParaRPr lang="de-DE" sz="1400" dirty="0"/>
              </a:p>
            </p:txBody>
          </p:sp>
        </p:grpSp>
        <p:sp>
          <p:nvSpPr>
            <p:cNvPr id="91" name="Textfeld 90">
              <a:extLst>
                <a:ext uri="{FF2B5EF4-FFF2-40B4-BE49-F238E27FC236}">
                  <a16:creationId xmlns:a16="http://schemas.microsoft.com/office/drawing/2014/main" id="{F9378588-3C88-476D-8BA1-69EB873BCE77}"/>
                </a:ext>
              </a:extLst>
            </p:cNvPr>
            <p:cNvSpPr txBox="1"/>
            <p:nvPr/>
          </p:nvSpPr>
          <p:spPr>
            <a:xfrm>
              <a:off x="4247820" y="5646806"/>
              <a:ext cx="527708" cy="307777"/>
            </a:xfrm>
            <a:prstGeom prst="rect">
              <a:avLst/>
            </a:prstGeom>
            <a:noFill/>
          </p:spPr>
          <p:txBody>
            <a:bodyPr wrap="none" rtlCol="0">
              <a:spAutoFit/>
            </a:bodyPr>
            <a:lstStyle/>
            <a:p>
              <a:pPr algn="l"/>
              <a:r>
                <a:rPr lang="de-DE" sz="1400" dirty="0" err="1"/>
                <a:t>Now</a:t>
              </a:r>
              <a:endParaRPr lang="de-DE" sz="1400" dirty="0"/>
            </a:p>
          </p:txBody>
        </p:sp>
        <p:cxnSp>
          <p:nvCxnSpPr>
            <p:cNvPr id="92" name="Gerader Verbinder 91">
              <a:extLst>
                <a:ext uri="{FF2B5EF4-FFF2-40B4-BE49-F238E27FC236}">
                  <a16:creationId xmlns:a16="http://schemas.microsoft.com/office/drawing/2014/main" id="{BBB549B2-4AE0-43FC-868C-A17586BC8D6C}"/>
                </a:ext>
              </a:extLst>
            </p:cNvPr>
            <p:cNvCxnSpPr>
              <a:cxnSpLocks/>
            </p:cNvCxnSpPr>
            <p:nvPr/>
          </p:nvCxnSpPr>
          <p:spPr>
            <a:xfrm>
              <a:off x="4516438" y="3947283"/>
              <a:ext cx="0" cy="1606027"/>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02" name="Gruppieren 101">
            <a:extLst>
              <a:ext uri="{FF2B5EF4-FFF2-40B4-BE49-F238E27FC236}">
                <a16:creationId xmlns:a16="http://schemas.microsoft.com/office/drawing/2014/main" id="{DEDC1EAB-B328-4CC6-B32F-A3A84A4584BB}"/>
              </a:ext>
            </a:extLst>
          </p:cNvPr>
          <p:cNvGrpSpPr/>
          <p:nvPr/>
        </p:nvGrpSpPr>
        <p:grpSpPr>
          <a:xfrm>
            <a:off x="1859868" y="2410492"/>
            <a:ext cx="6443246" cy="3416565"/>
            <a:chOff x="1058990" y="1707637"/>
            <a:chExt cx="8097710" cy="4293854"/>
          </a:xfrm>
        </p:grpSpPr>
        <p:cxnSp>
          <p:nvCxnSpPr>
            <p:cNvPr id="103" name="Gerader Verbinder 102">
              <a:extLst>
                <a:ext uri="{FF2B5EF4-FFF2-40B4-BE49-F238E27FC236}">
                  <a16:creationId xmlns:a16="http://schemas.microsoft.com/office/drawing/2014/main" id="{949DA28E-0257-4A75-917C-2B4869D0887E}"/>
                </a:ext>
              </a:extLst>
            </p:cNvPr>
            <p:cNvCxnSpPr/>
            <p:nvPr/>
          </p:nvCxnSpPr>
          <p:spPr>
            <a:xfrm>
              <a:off x="1428521" y="2635957"/>
              <a:ext cx="7349719" cy="0"/>
            </a:xfrm>
            <a:prstGeom prst="line">
              <a:avLst/>
            </a:prstGeom>
            <a:ln w="12700">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104" name="Textfeld 103">
              <a:extLst>
                <a:ext uri="{FF2B5EF4-FFF2-40B4-BE49-F238E27FC236}">
                  <a16:creationId xmlns:a16="http://schemas.microsoft.com/office/drawing/2014/main" id="{6A2353FD-3418-49A1-BA8E-C0D29A2AC2BC}"/>
                </a:ext>
              </a:extLst>
            </p:cNvPr>
            <p:cNvSpPr txBox="1"/>
            <p:nvPr/>
          </p:nvSpPr>
          <p:spPr>
            <a:xfrm>
              <a:off x="2035782" y="2238927"/>
              <a:ext cx="1553630" cy="307777"/>
            </a:xfrm>
            <a:prstGeom prst="rect">
              <a:avLst/>
            </a:prstGeom>
            <a:noFill/>
          </p:spPr>
          <p:txBody>
            <a:bodyPr wrap="none" rtlCol="0">
              <a:spAutoFit/>
            </a:bodyPr>
            <a:lstStyle/>
            <a:p>
              <a:pPr algn="l"/>
              <a:r>
                <a:rPr lang="de-DE" sz="1400" dirty="0" err="1"/>
                <a:t>Failure</a:t>
              </a:r>
              <a:r>
                <a:rPr lang="de-DE" sz="1400" dirty="0"/>
                <a:t> </a:t>
              </a:r>
              <a:r>
                <a:rPr lang="de-DE" sz="1400" dirty="0" err="1"/>
                <a:t>threshold</a:t>
              </a:r>
              <a:endParaRPr lang="de-DE" sz="1400" dirty="0"/>
            </a:p>
          </p:txBody>
        </p:sp>
        <p:grpSp>
          <p:nvGrpSpPr>
            <p:cNvPr id="105" name="Gruppieren 104">
              <a:extLst>
                <a:ext uri="{FF2B5EF4-FFF2-40B4-BE49-F238E27FC236}">
                  <a16:creationId xmlns:a16="http://schemas.microsoft.com/office/drawing/2014/main" id="{CC4A6875-0335-4084-88F9-319CAB954E43}"/>
                </a:ext>
              </a:extLst>
            </p:cNvPr>
            <p:cNvGrpSpPr/>
            <p:nvPr/>
          </p:nvGrpSpPr>
          <p:grpSpPr>
            <a:xfrm>
              <a:off x="1058990" y="1707637"/>
              <a:ext cx="8097710" cy="4293854"/>
              <a:chOff x="1058990" y="1707637"/>
              <a:chExt cx="8097710" cy="4293854"/>
            </a:xfrm>
          </p:grpSpPr>
          <p:cxnSp>
            <p:nvCxnSpPr>
              <p:cNvPr id="106" name="Gerade Verbindung mit Pfeil 105">
                <a:extLst>
                  <a:ext uri="{FF2B5EF4-FFF2-40B4-BE49-F238E27FC236}">
                    <a16:creationId xmlns:a16="http://schemas.microsoft.com/office/drawing/2014/main" id="{DEE9A38D-C215-4C4F-9415-39D1E4D6F7E6}"/>
                  </a:ext>
                </a:extLst>
              </p:cNvPr>
              <p:cNvCxnSpPr/>
              <p:nvPr/>
            </p:nvCxnSpPr>
            <p:spPr>
              <a:xfrm flipV="1">
                <a:off x="1428750" y="1736725"/>
                <a:ext cx="0" cy="3819159"/>
              </a:xfrm>
              <a:prstGeom prst="straightConnector1">
                <a:avLst/>
              </a:prstGeom>
              <a:ln>
                <a:solidFill>
                  <a:srgbClr val="323232"/>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Gerade Verbindung mit Pfeil 106">
                <a:extLst>
                  <a:ext uri="{FF2B5EF4-FFF2-40B4-BE49-F238E27FC236}">
                    <a16:creationId xmlns:a16="http://schemas.microsoft.com/office/drawing/2014/main" id="{1AD2BABB-768A-49E8-91EE-87AE3A72DCFD}"/>
                  </a:ext>
                </a:extLst>
              </p:cNvPr>
              <p:cNvCxnSpPr>
                <a:cxnSpLocks/>
              </p:cNvCxnSpPr>
              <p:nvPr/>
            </p:nvCxnSpPr>
            <p:spPr>
              <a:xfrm>
                <a:off x="1428750" y="5555884"/>
                <a:ext cx="7727950" cy="0"/>
              </a:xfrm>
              <a:prstGeom prst="straightConnector1">
                <a:avLst/>
              </a:prstGeom>
              <a:ln>
                <a:solidFill>
                  <a:srgbClr val="323232"/>
                </a:solidFill>
                <a:tailEnd type="triangle"/>
              </a:ln>
            </p:spPr>
            <p:style>
              <a:lnRef idx="1">
                <a:schemeClr val="accent1"/>
              </a:lnRef>
              <a:fillRef idx="0">
                <a:schemeClr val="accent1"/>
              </a:fillRef>
              <a:effectRef idx="0">
                <a:schemeClr val="accent1"/>
              </a:effectRef>
              <a:fontRef idx="minor">
                <a:schemeClr val="tx1"/>
              </a:fontRef>
            </p:style>
          </p:cxnSp>
          <p:sp>
            <p:nvSpPr>
              <p:cNvPr id="108" name="Textfeld 107">
                <a:extLst>
                  <a:ext uri="{FF2B5EF4-FFF2-40B4-BE49-F238E27FC236}">
                    <a16:creationId xmlns:a16="http://schemas.microsoft.com/office/drawing/2014/main" id="{7EC57785-2EDA-4CCB-8A20-7A357A33321B}"/>
                  </a:ext>
                </a:extLst>
              </p:cNvPr>
              <p:cNvSpPr txBox="1"/>
              <p:nvPr/>
            </p:nvSpPr>
            <p:spPr>
              <a:xfrm rot="16200000">
                <a:off x="855249" y="1911378"/>
                <a:ext cx="715260" cy="307777"/>
              </a:xfrm>
              <a:prstGeom prst="rect">
                <a:avLst/>
              </a:prstGeom>
              <a:noFill/>
            </p:spPr>
            <p:txBody>
              <a:bodyPr wrap="none" rtlCol="0">
                <a:spAutoFit/>
              </a:bodyPr>
              <a:lstStyle/>
              <a:p>
                <a:pPr algn="l"/>
                <a:r>
                  <a:rPr lang="de-DE" sz="1400" dirty="0"/>
                  <a:t>Health</a:t>
                </a:r>
              </a:p>
            </p:txBody>
          </p:sp>
          <p:sp>
            <p:nvSpPr>
              <p:cNvPr id="109" name="Textfeld 108">
                <a:extLst>
                  <a:ext uri="{FF2B5EF4-FFF2-40B4-BE49-F238E27FC236}">
                    <a16:creationId xmlns:a16="http://schemas.microsoft.com/office/drawing/2014/main" id="{7BA6A2CF-732E-4586-B9B8-092ED3BE97C2}"/>
                  </a:ext>
                </a:extLst>
              </p:cNvPr>
              <p:cNvSpPr txBox="1"/>
              <p:nvPr/>
            </p:nvSpPr>
            <p:spPr>
              <a:xfrm rot="16200000">
                <a:off x="967983" y="5231571"/>
                <a:ext cx="575799" cy="307777"/>
              </a:xfrm>
              <a:prstGeom prst="rect">
                <a:avLst/>
              </a:prstGeom>
              <a:noFill/>
            </p:spPr>
            <p:txBody>
              <a:bodyPr wrap="none" rtlCol="0">
                <a:spAutoFit/>
              </a:bodyPr>
              <a:lstStyle/>
              <a:p>
                <a:pPr algn="l"/>
                <a:r>
                  <a:rPr lang="de-DE" sz="1400" dirty="0"/>
                  <a:t>100%</a:t>
                </a:r>
              </a:p>
            </p:txBody>
          </p:sp>
          <p:sp>
            <p:nvSpPr>
              <p:cNvPr id="110" name="Textfeld 109">
                <a:extLst>
                  <a:ext uri="{FF2B5EF4-FFF2-40B4-BE49-F238E27FC236}">
                    <a16:creationId xmlns:a16="http://schemas.microsoft.com/office/drawing/2014/main" id="{33EDC64F-2AB8-4E18-BC67-455E6B2A2EF0}"/>
                  </a:ext>
                </a:extLst>
              </p:cNvPr>
              <p:cNvSpPr txBox="1"/>
              <p:nvPr/>
            </p:nvSpPr>
            <p:spPr>
              <a:xfrm>
                <a:off x="8877456" y="5693714"/>
                <a:ext cx="279244" cy="307777"/>
              </a:xfrm>
              <a:prstGeom prst="rect">
                <a:avLst/>
              </a:prstGeom>
              <a:noFill/>
            </p:spPr>
            <p:txBody>
              <a:bodyPr wrap="square" rtlCol="0">
                <a:spAutoFit/>
              </a:bodyPr>
              <a:lstStyle/>
              <a:p>
                <a:pPr algn="l"/>
                <a:r>
                  <a:rPr lang="de-DE" sz="1400" dirty="0"/>
                  <a:t>t</a:t>
                </a:r>
              </a:p>
            </p:txBody>
          </p:sp>
        </p:grpSp>
      </p:grpSp>
      <p:sp>
        <p:nvSpPr>
          <p:cNvPr id="111" name="Textfeld 110">
            <a:extLst>
              <a:ext uri="{FF2B5EF4-FFF2-40B4-BE49-F238E27FC236}">
                <a16:creationId xmlns:a16="http://schemas.microsoft.com/office/drawing/2014/main" id="{A44390F1-3EF0-413F-B319-8F9993AD6D5D}"/>
              </a:ext>
            </a:extLst>
          </p:cNvPr>
          <p:cNvSpPr txBox="1"/>
          <p:nvPr/>
        </p:nvSpPr>
        <p:spPr>
          <a:xfrm>
            <a:off x="2059923" y="5492327"/>
            <a:ext cx="713197" cy="244894"/>
          </a:xfrm>
          <a:prstGeom prst="rect">
            <a:avLst/>
          </a:prstGeom>
          <a:noFill/>
        </p:spPr>
        <p:txBody>
          <a:bodyPr wrap="square" rtlCol="0">
            <a:spAutoFit/>
          </a:bodyPr>
          <a:lstStyle/>
          <a:p>
            <a:pPr algn="l"/>
            <a:r>
              <a:rPr lang="de-DE" sz="1400" dirty="0"/>
              <a:t>0</a:t>
            </a:r>
          </a:p>
        </p:txBody>
      </p:sp>
      <p:sp>
        <p:nvSpPr>
          <p:cNvPr id="40" name="Rechteck 39">
            <a:extLst>
              <a:ext uri="{FF2B5EF4-FFF2-40B4-BE49-F238E27FC236}">
                <a16:creationId xmlns:a16="http://schemas.microsoft.com/office/drawing/2014/main" id="{A3A632C4-A329-4862-985E-A36502310FFE}"/>
              </a:ext>
            </a:extLst>
          </p:cNvPr>
          <p:cNvSpPr/>
          <p:nvPr/>
        </p:nvSpPr>
        <p:spPr>
          <a:xfrm rot="657746">
            <a:off x="9263001" y="1451302"/>
            <a:ext cx="1371721" cy="517236"/>
          </a:xfrm>
          <a:prstGeom prst="rect">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Trebuchet MS"/>
                <a:ea typeface="+mn-ea"/>
                <a:cs typeface="+mn-cs"/>
              </a:rPr>
              <a:t>Reminder</a:t>
            </a:r>
          </a:p>
        </p:txBody>
      </p:sp>
    </p:spTree>
    <p:extLst>
      <p:ext uri="{BB962C8B-B14F-4D97-AF65-F5344CB8AC3E}">
        <p14:creationId xmlns:p14="http://schemas.microsoft.com/office/powerpoint/2010/main" val="163001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7EE6EDA-217B-472B-85A9-C914F93CF384}"/>
              </a:ext>
            </a:extLst>
          </p:cNvPr>
          <p:cNvGraphicFramePr>
            <a:graphicFrameLocks noChangeAspect="1"/>
          </p:cNvGraphicFramePr>
          <p:nvPr>
            <p:custDataLst>
              <p:tags r:id="rId1"/>
            </p:custDataLst>
            <p:extLst>
              <p:ext uri="{D42A27DB-BD31-4B8C-83A1-F6EECF244321}">
                <p14:modId xmlns:p14="http://schemas.microsoft.com/office/powerpoint/2010/main" val="31015689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1" imgH="351" progId="TCLayout.ActiveDocument.1">
                  <p:embed/>
                </p:oleObj>
              </mc:Choice>
              <mc:Fallback>
                <p:oleObj name="think-cell Folie" r:id="rId3" imgW="351" imgH="351" progId="TCLayout.ActiveDocument.1">
                  <p:embed/>
                  <p:pic>
                    <p:nvPicPr>
                      <p:cNvPr id="8" name="Objekt 7" hidden="1">
                        <a:extLst>
                          <a:ext uri="{FF2B5EF4-FFF2-40B4-BE49-F238E27FC236}">
                            <a16:creationId xmlns:a16="http://schemas.microsoft.com/office/drawing/2014/main" id="{07EE6EDA-217B-472B-85A9-C914F93CF38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619F951-C341-4046-85F5-53C8FD0F9338}"/>
              </a:ext>
            </a:extLst>
          </p:cNvPr>
          <p:cNvSpPr>
            <a:spLocks noGrp="1"/>
          </p:cNvSpPr>
          <p:nvPr>
            <p:ph type="title"/>
          </p:nvPr>
        </p:nvSpPr>
        <p:spPr/>
        <p:txBody>
          <a:bodyPr vert="horz"/>
          <a:lstStyle/>
          <a:p>
            <a:r>
              <a:rPr lang="en-US" dirty="0"/>
              <a:t>Integrated Regressors</a:t>
            </a:r>
          </a:p>
        </p:txBody>
      </p:sp>
      <p:sp>
        <p:nvSpPr>
          <p:cNvPr id="3" name="Textplatzhalter 2">
            <a:extLst>
              <a:ext uri="{FF2B5EF4-FFF2-40B4-BE49-F238E27FC236}">
                <a16:creationId xmlns:a16="http://schemas.microsoft.com/office/drawing/2014/main" id="{2D600E0C-4CD8-49BD-8C11-BDCB5A9A96AC}"/>
              </a:ext>
            </a:extLst>
          </p:cNvPr>
          <p:cNvSpPr>
            <a:spLocks noGrp="1"/>
          </p:cNvSpPr>
          <p:nvPr>
            <p:ph type="body" sz="quarter" idx="13"/>
          </p:nvPr>
        </p:nvSpPr>
        <p:spPr/>
        <p:txBody>
          <a:bodyPr/>
          <a:lstStyle/>
          <a:p>
            <a:r>
              <a:rPr lang="en-US" dirty="0"/>
              <a:t>What can be Used Out-of-the-Box</a:t>
            </a:r>
          </a:p>
        </p:txBody>
      </p:sp>
      <p:graphicFrame>
        <p:nvGraphicFramePr>
          <p:cNvPr id="10" name="Tabelle 10">
            <a:extLst>
              <a:ext uri="{FF2B5EF4-FFF2-40B4-BE49-F238E27FC236}">
                <a16:creationId xmlns:a16="http://schemas.microsoft.com/office/drawing/2014/main" id="{22B68CBA-01D8-4355-B5FD-03771F33AD62}"/>
              </a:ext>
            </a:extLst>
          </p:cNvPr>
          <p:cNvGraphicFramePr>
            <a:graphicFrameLocks noGrp="1"/>
          </p:cNvGraphicFramePr>
          <p:nvPr>
            <p:extLst>
              <p:ext uri="{D42A27DB-BD31-4B8C-83A1-F6EECF244321}">
                <p14:modId xmlns:p14="http://schemas.microsoft.com/office/powerpoint/2010/main" val="604606194"/>
              </p:ext>
            </p:extLst>
          </p:nvPr>
        </p:nvGraphicFramePr>
        <p:xfrm>
          <a:off x="479425" y="1760219"/>
          <a:ext cx="9469440" cy="4332610"/>
        </p:xfrm>
        <a:graphic>
          <a:graphicData uri="http://schemas.openxmlformats.org/drawingml/2006/table">
            <a:tbl>
              <a:tblPr firstRow="1" bandRow="1">
                <a:tableStyleId>{616DA210-FB5B-4158-B5E0-FEB733F419BA}</a:tableStyleId>
              </a:tblPr>
              <a:tblGrid>
                <a:gridCol w="1578240">
                  <a:extLst>
                    <a:ext uri="{9D8B030D-6E8A-4147-A177-3AD203B41FA5}">
                      <a16:colId xmlns:a16="http://schemas.microsoft.com/office/drawing/2014/main" val="3610291616"/>
                    </a:ext>
                  </a:extLst>
                </a:gridCol>
                <a:gridCol w="1578240">
                  <a:extLst>
                    <a:ext uri="{9D8B030D-6E8A-4147-A177-3AD203B41FA5}">
                      <a16:colId xmlns:a16="http://schemas.microsoft.com/office/drawing/2014/main" val="222598728"/>
                    </a:ext>
                  </a:extLst>
                </a:gridCol>
                <a:gridCol w="1578240">
                  <a:extLst>
                    <a:ext uri="{9D8B030D-6E8A-4147-A177-3AD203B41FA5}">
                      <a16:colId xmlns:a16="http://schemas.microsoft.com/office/drawing/2014/main" val="2485882706"/>
                    </a:ext>
                  </a:extLst>
                </a:gridCol>
                <a:gridCol w="1578240">
                  <a:extLst>
                    <a:ext uri="{9D8B030D-6E8A-4147-A177-3AD203B41FA5}">
                      <a16:colId xmlns:a16="http://schemas.microsoft.com/office/drawing/2014/main" val="3120242999"/>
                    </a:ext>
                  </a:extLst>
                </a:gridCol>
                <a:gridCol w="1578240">
                  <a:extLst>
                    <a:ext uri="{9D8B030D-6E8A-4147-A177-3AD203B41FA5}">
                      <a16:colId xmlns:a16="http://schemas.microsoft.com/office/drawing/2014/main" val="2267341806"/>
                    </a:ext>
                  </a:extLst>
                </a:gridCol>
                <a:gridCol w="1578240">
                  <a:extLst>
                    <a:ext uri="{9D8B030D-6E8A-4147-A177-3AD203B41FA5}">
                      <a16:colId xmlns:a16="http://schemas.microsoft.com/office/drawing/2014/main" val="2057313496"/>
                    </a:ext>
                  </a:extLst>
                </a:gridCol>
              </a:tblGrid>
              <a:tr h="433261">
                <a:tc>
                  <a:txBody>
                    <a:bodyPr/>
                    <a:lstStyle/>
                    <a:p>
                      <a:pPr algn="ctr"/>
                      <a:r>
                        <a:rPr lang="de-DE" sz="1000" b="1" dirty="0" err="1"/>
                        <a:t>bartMachine</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bcart</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bgp</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bgpllm</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blm</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brnn</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6036472"/>
                  </a:ext>
                </a:extLst>
              </a:tr>
              <a:tr h="433261">
                <a:tc>
                  <a:txBody>
                    <a:bodyPr/>
                    <a:lstStyle/>
                    <a:p>
                      <a:pPr algn="ctr"/>
                      <a:r>
                        <a:rPr lang="de-DE" sz="1000" b="1" dirty="0"/>
                        <a:t>bst</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btgp</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btgpllm</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btlm</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cforest</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crs</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3581852"/>
                  </a:ext>
                </a:extLst>
              </a:tr>
              <a:tr h="433261">
                <a:tc>
                  <a:txBody>
                    <a:bodyPr/>
                    <a:lstStyle/>
                    <a:p>
                      <a:pPr algn="ctr"/>
                      <a:r>
                        <a:rPr lang="de-DE" sz="1000" b="1" dirty="0" err="1"/>
                        <a:t>ctree</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cubist</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cvglmnet</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earth</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evtree</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extraTrees</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02094270"/>
                  </a:ext>
                </a:extLst>
              </a:tr>
              <a:tr h="433261">
                <a:tc>
                  <a:txBody>
                    <a:bodyPr/>
                    <a:lstStyle/>
                    <a:p>
                      <a:pPr algn="ctr"/>
                      <a:r>
                        <a:rPr lang="de-DE" sz="1000" b="1" dirty="0" err="1"/>
                        <a:t>FDboost</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featureless</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fgam</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fnn</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frbs</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gamboost</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092530"/>
                  </a:ext>
                </a:extLst>
              </a:tr>
              <a:tr h="433261">
                <a:tc>
                  <a:txBody>
                    <a:bodyPr/>
                    <a:lstStyle/>
                    <a:p>
                      <a:pPr algn="ctr"/>
                      <a:r>
                        <a:rPr lang="de-DE" sz="1000" b="1" dirty="0" err="1"/>
                        <a:t>gausspr</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gbm</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glm</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glmboost</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glmnet</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GPfit</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261166"/>
                  </a:ext>
                </a:extLst>
              </a:tr>
              <a:tr h="433261">
                <a:tc>
                  <a:txBody>
                    <a:bodyPr/>
                    <a:lstStyle/>
                    <a:p>
                      <a:pPr algn="ctr"/>
                      <a:r>
                        <a:rPr lang="de-DE" sz="1000" b="1" dirty="0"/>
                        <a:t>h2o.deeplearning</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a:t>h2o.gbm</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a:t>h2o.glm</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a:t>h2o.randomForest</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IBk</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kknn</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0803369"/>
                  </a:ext>
                </a:extLst>
              </a:tr>
              <a:tr h="433261">
                <a:tc>
                  <a:txBody>
                    <a:bodyPr/>
                    <a:lstStyle/>
                    <a:p>
                      <a:pPr algn="ctr"/>
                      <a:r>
                        <a:rPr lang="de-DE" sz="1000" b="1" dirty="0"/>
                        <a:t>km</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ksvm</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laGP</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a:t>LiblineaRL2L1SVR</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a:t>LiblineaRL2L2SVR</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a:t>lm</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73907607"/>
                  </a:ext>
                </a:extLst>
              </a:tr>
              <a:tr h="433261">
                <a:tc>
                  <a:txBody>
                    <a:bodyPr/>
                    <a:lstStyle/>
                    <a:p>
                      <a:pPr algn="ctr"/>
                      <a:r>
                        <a:rPr lang="de-DE" sz="1000" b="1" dirty="0" err="1"/>
                        <a:t>mars</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mob</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nnet</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nodeHarvest</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pcr</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penalized</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0668616"/>
                  </a:ext>
                </a:extLst>
              </a:tr>
              <a:tr h="433261">
                <a:tc>
                  <a:txBody>
                    <a:bodyPr/>
                    <a:lstStyle/>
                    <a:p>
                      <a:pPr algn="ctr"/>
                      <a:r>
                        <a:rPr lang="de-DE" sz="1000" b="1" dirty="0" err="1"/>
                        <a:t>plsr</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randomForest</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randomForestSRC</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ranger</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rknn</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rpart</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9685469"/>
                  </a:ext>
                </a:extLst>
              </a:tr>
              <a:tr h="433261">
                <a:tc>
                  <a:txBody>
                    <a:bodyPr/>
                    <a:lstStyle/>
                    <a:p>
                      <a:pPr algn="ctr"/>
                      <a:r>
                        <a:rPr lang="de-DE" sz="1000" b="1" dirty="0"/>
                        <a:t>RRF</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rsm</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rvm</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svm</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000" b="1" dirty="0" err="1"/>
                        <a:t>xgboost</a:t>
                      </a:r>
                      <a:r>
                        <a:rPr lang="de-DE" sz="1000" dirty="0"/>
                        <a:t> </a:t>
                      </a:r>
                      <a:endParaRPr lang="en-US" sz="1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000" b="0"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225301059"/>
                  </a:ext>
                </a:extLst>
              </a:tr>
            </a:tbl>
          </a:graphicData>
        </a:graphic>
      </p:graphicFrame>
      <p:sp>
        <p:nvSpPr>
          <p:cNvPr id="12" name="Textfeld 11">
            <a:extLst>
              <a:ext uri="{FF2B5EF4-FFF2-40B4-BE49-F238E27FC236}">
                <a16:creationId xmlns:a16="http://schemas.microsoft.com/office/drawing/2014/main" id="{DAE5E3E4-7A2D-494F-B227-D35D7CC5E533}"/>
              </a:ext>
            </a:extLst>
          </p:cNvPr>
          <p:cNvSpPr txBox="1"/>
          <p:nvPr/>
        </p:nvSpPr>
        <p:spPr>
          <a:xfrm>
            <a:off x="5122604" y="6079385"/>
            <a:ext cx="4863582" cy="246221"/>
          </a:xfrm>
          <a:prstGeom prst="rect">
            <a:avLst/>
          </a:prstGeom>
          <a:noFill/>
        </p:spPr>
        <p:txBody>
          <a:bodyPr wrap="square">
            <a:spAutoFit/>
          </a:bodyPr>
          <a:lstStyle/>
          <a:p>
            <a:pPr algn="r"/>
            <a:r>
              <a:rPr lang="en-US" sz="1000" dirty="0"/>
              <a:t>[https://mlr.mlr-org.com/articles/tutorial/integrated_learners.html]</a:t>
            </a:r>
          </a:p>
        </p:txBody>
      </p:sp>
    </p:spTree>
    <p:extLst>
      <p:ext uri="{BB962C8B-B14F-4D97-AF65-F5344CB8AC3E}">
        <p14:creationId xmlns:p14="http://schemas.microsoft.com/office/powerpoint/2010/main" val="1432346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54848975-4A1E-4815-B2B9-290419EA2814}"/>
              </a:ext>
            </a:extLst>
          </p:cNvPr>
          <p:cNvGraphicFramePr>
            <a:graphicFrameLocks noChangeAspect="1"/>
          </p:cNvGraphicFramePr>
          <p:nvPr>
            <p:custDataLst>
              <p:tags r:id="rId1"/>
            </p:custDataLst>
            <p:extLst>
              <p:ext uri="{D42A27DB-BD31-4B8C-83A1-F6EECF244321}">
                <p14:modId xmlns:p14="http://schemas.microsoft.com/office/powerpoint/2010/main" val="30254101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51" imgH="351" progId="TCLayout.ActiveDocument.1">
                  <p:embed/>
                </p:oleObj>
              </mc:Choice>
              <mc:Fallback>
                <p:oleObj name="think-cell Folie" r:id="rId4" imgW="351" imgH="351" progId="TCLayout.ActiveDocument.1">
                  <p:embed/>
                  <p:pic>
                    <p:nvPicPr>
                      <p:cNvPr id="10" name="Objekt 9" hidden="1">
                        <a:extLst>
                          <a:ext uri="{FF2B5EF4-FFF2-40B4-BE49-F238E27FC236}">
                            <a16:creationId xmlns:a16="http://schemas.microsoft.com/office/drawing/2014/main" id="{54848975-4A1E-4815-B2B9-290419EA281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465A8DE-5223-4D16-BAF3-B03028107CF3}"/>
              </a:ext>
            </a:extLst>
          </p:cNvPr>
          <p:cNvSpPr>
            <a:spLocks noGrp="1"/>
          </p:cNvSpPr>
          <p:nvPr>
            <p:ph type="title"/>
          </p:nvPr>
        </p:nvSpPr>
        <p:spPr/>
        <p:txBody>
          <a:bodyPr vert="horz"/>
          <a:lstStyle/>
          <a:p>
            <a:r>
              <a:rPr lang="en-US" dirty="0"/>
              <a:t>Prognostics Metrics*</a:t>
            </a:r>
          </a:p>
        </p:txBody>
      </p:sp>
      <p:sp>
        <p:nvSpPr>
          <p:cNvPr id="3" name="Textplatzhalter 2">
            <a:extLst>
              <a:ext uri="{FF2B5EF4-FFF2-40B4-BE49-F238E27FC236}">
                <a16:creationId xmlns:a16="http://schemas.microsoft.com/office/drawing/2014/main" id="{A496EDE0-85A2-408E-A246-1C6B86452546}"/>
              </a:ext>
            </a:extLst>
          </p:cNvPr>
          <p:cNvSpPr>
            <a:spLocks noGrp="1"/>
          </p:cNvSpPr>
          <p:nvPr>
            <p:ph type="body" sz="quarter" idx="13"/>
          </p:nvPr>
        </p:nvSpPr>
        <p:spPr/>
        <p:txBody>
          <a:bodyPr/>
          <a:lstStyle/>
          <a:p>
            <a:r>
              <a:rPr lang="en-US" dirty="0"/>
              <a:t>It’s not About Whether we are Right, but About How Wrong we are</a:t>
            </a:r>
          </a:p>
        </p:txBody>
      </p:sp>
      <mc:AlternateContent xmlns:mc="http://schemas.openxmlformats.org/markup-compatibility/2006" xmlns:a14="http://schemas.microsoft.com/office/drawing/2010/main">
        <mc:Choice Requires="a14">
          <p:graphicFrame>
            <p:nvGraphicFramePr>
              <p:cNvPr id="14" name="Tabelle 13">
                <a:extLst>
                  <a:ext uri="{FF2B5EF4-FFF2-40B4-BE49-F238E27FC236}">
                    <a16:creationId xmlns:a16="http://schemas.microsoft.com/office/drawing/2014/main" id="{4A95E133-1CDE-47AA-9966-C13E43EB1D30}"/>
                  </a:ext>
                </a:extLst>
              </p:cNvPr>
              <p:cNvGraphicFramePr>
                <a:graphicFrameLocks noGrp="1"/>
              </p:cNvGraphicFramePr>
              <p:nvPr>
                <p:extLst>
                  <p:ext uri="{D42A27DB-BD31-4B8C-83A1-F6EECF244321}">
                    <p14:modId xmlns:p14="http://schemas.microsoft.com/office/powerpoint/2010/main" val="3821820273"/>
                  </p:ext>
                </p:extLst>
              </p:nvPr>
            </p:nvGraphicFramePr>
            <p:xfrm>
              <a:off x="337680" y="1889721"/>
              <a:ext cx="5549288" cy="3479864"/>
            </p:xfrm>
            <a:graphic>
              <a:graphicData uri="http://schemas.openxmlformats.org/drawingml/2006/table">
                <a:tbl>
                  <a:tblPr firstRow="1" bandRow="1">
                    <a:tableStyleId>{2D5ABB26-0587-4C30-8999-92F81FD0307C}</a:tableStyleId>
                  </a:tblPr>
                  <a:tblGrid>
                    <a:gridCol w="1963526">
                      <a:extLst>
                        <a:ext uri="{9D8B030D-6E8A-4147-A177-3AD203B41FA5}">
                          <a16:colId xmlns:a16="http://schemas.microsoft.com/office/drawing/2014/main" val="1767756250"/>
                        </a:ext>
                      </a:extLst>
                    </a:gridCol>
                    <a:gridCol w="3585762">
                      <a:extLst>
                        <a:ext uri="{9D8B030D-6E8A-4147-A177-3AD203B41FA5}">
                          <a16:colId xmlns:a16="http://schemas.microsoft.com/office/drawing/2014/main" val="4198906653"/>
                        </a:ext>
                      </a:extLst>
                    </a:gridCol>
                  </a:tblGrid>
                  <a:tr h="370840">
                    <a:tc>
                      <a:txBody>
                        <a:bodyPr/>
                        <a:lstStyle/>
                        <a:p>
                          <a:pPr algn="ctr"/>
                          <a:r>
                            <a:rPr lang="en-US" sz="1400" dirty="0">
                              <a:solidFill>
                                <a:schemeClr val="tx1"/>
                              </a:solidFill>
                            </a:rPr>
                            <a:t>Prognostic Horizon</a:t>
                          </a:r>
                        </a:p>
                      </a:txBody>
                      <a:tcPr anchor="ctr"/>
                    </a:tc>
                    <a:tc>
                      <a:txBody>
                        <a:bodyPr/>
                        <a:lstStyle/>
                        <a:p>
                          <a:pPr algn="ctr"/>
                          <a14:m>
                            <m:oMathPara xmlns:m="http://schemas.openxmlformats.org/officeDocument/2006/math">
                              <m:oMathParaPr>
                                <m:jc m:val="centerGroup"/>
                              </m:oMathParaPr>
                              <m:oMath xmlns:m="http://schemas.openxmlformats.org/officeDocument/2006/math">
                                <m:r>
                                  <a:rPr lang="de-DE" sz="1100" b="0" i="1" smtClean="0">
                                    <a:solidFill>
                                      <a:schemeClr val="tx1"/>
                                    </a:solidFill>
                                    <a:latin typeface="Cambria Math" panose="02040503050406030204" pitchFamily="18" charset="0"/>
                                  </a:rPr>
                                  <m:t>𝐻</m:t>
                                </m:r>
                                <m:d>
                                  <m:dPr>
                                    <m:ctrlPr>
                                      <a:rPr lang="de-DE" sz="1100" b="0" i="1" smtClean="0">
                                        <a:solidFill>
                                          <a:schemeClr val="tx1"/>
                                        </a:solidFill>
                                        <a:latin typeface="Cambria Math" panose="02040503050406030204" pitchFamily="18" charset="0"/>
                                      </a:rPr>
                                    </m:ctrlPr>
                                  </m:dPr>
                                  <m:e>
                                    <m:r>
                                      <a:rPr lang="de-DE" sz="1100" b="0" i="1" smtClean="0">
                                        <a:solidFill>
                                          <a:schemeClr val="tx1"/>
                                        </a:solidFill>
                                        <a:latin typeface="Cambria Math" panose="02040503050406030204" pitchFamily="18" charset="0"/>
                                      </a:rPr>
                                      <m:t>𝑖</m:t>
                                    </m:r>
                                  </m:e>
                                </m:d>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𝐸𝑂𝑃</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𝑖</m:t>
                                </m:r>
                              </m:oMath>
                            </m:oMathPara>
                          </a14:m>
                          <a:endParaRPr lang="en-US" sz="1100" i="1" dirty="0">
                            <a:solidFill>
                              <a:schemeClr val="tx1"/>
                            </a:solidFill>
                          </a:endParaRPr>
                        </a:p>
                      </a:txBody>
                      <a:tcPr anchor="ctr"/>
                    </a:tc>
                    <a:extLst>
                      <a:ext uri="{0D108BD9-81ED-4DB2-BD59-A6C34878D82A}">
                        <a16:rowId xmlns:a16="http://schemas.microsoft.com/office/drawing/2014/main" val="1023281399"/>
                      </a:ext>
                    </a:extLst>
                  </a:tr>
                  <a:tr h="370840">
                    <a:tc>
                      <a:txBody>
                        <a:bodyPr/>
                        <a:lstStyle/>
                        <a:p>
                          <a:pPr algn="ctr"/>
                          <a:r>
                            <a:rPr lang="en-US" sz="1400" dirty="0">
                              <a:solidFill>
                                <a:schemeClr val="tx1"/>
                              </a:solidFill>
                            </a:rPr>
                            <a:t>Reduced Feature Set Robustness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100" b="0" i="1" smtClean="0">
                                    <a:solidFill>
                                      <a:schemeClr val="tx1"/>
                                    </a:solidFill>
                                    <a:latin typeface="Cambria Math" panose="02040503050406030204" pitchFamily="18" charset="0"/>
                                  </a:rPr>
                                  <m:t>𝐹𝑆𝑆</m:t>
                                </m:r>
                                <m:d>
                                  <m:dPr>
                                    <m:ctrlPr>
                                      <a:rPr lang="de-DE" sz="1100" b="0" i="1" smtClean="0">
                                        <a:solidFill>
                                          <a:schemeClr val="tx1"/>
                                        </a:solidFill>
                                        <a:latin typeface="Cambria Math" panose="02040503050406030204" pitchFamily="18" charset="0"/>
                                      </a:rPr>
                                    </m:ctrlPr>
                                  </m:dPr>
                                  <m:e>
                                    <m:r>
                                      <a:rPr lang="de-DE" sz="1100" b="0" i="1" smtClean="0">
                                        <a:solidFill>
                                          <a:schemeClr val="tx1"/>
                                        </a:solidFill>
                                        <a:latin typeface="Cambria Math" panose="02040503050406030204" pitchFamily="18" charset="0"/>
                                      </a:rPr>
                                      <m:t>𝑖</m:t>
                                    </m:r>
                                    <m:r>
                                      <a:rPr lang="de-DE" sz="1100" b="0" i="1" smtClean="0">
                                        <a:solidFill>
                                          <a:schemeClr val="tx1"/>
                                        </a:solidFill>
                                        <a:latin typeface="Cambria Math" panose="02040503050406030204" pitchFamily="18" charset="0"/>
                                      </a:rPr>
                                      <m:t>, </m:t>
                                    </m:r>
                                    <m:sSup>
                                      <m:sSupPr>
                                        <m:ctrlPr>
                                          <a:rPr lang="de-DE" sz="1100" b="0" i="1" smtClean="0">
                                            <a:solidFill>
                                              <a:schemeClr val="tx1"/>
                                            </a:solidFill>
                                            <a:latin typeface="Cambria Math" panose="02040503050406030204" pitchFamily="18" charset="0"/>
                                          </a:rPr>
                                        </m:ctrlPr>
                                      </m:sSupPr>
                                      <m:e>
                                        <m:r>
                                          <a:rPr lang="de-DE" sz="1100" b="0" i="1" smtClean="0">
                                            <a:solidFill>
                                              <a:schemeClr val="tx1"/>
                                            </a:solidFill>
                                            <a:latin typeface="Cambria Math" panose="02040503050406030204" pitchFamily="18" charset="0"/>
                                          </a:rPr>
                                          <m:t>𝑓</m:t>
                                        </m:r>
                                      </m:e>
                                      <m:sup>
                                        <m:r>
                                          <a:rPr lang="de-DE" sz="1100" b="0" i="1" smtClean="0">
                                            <a:solidFill>
                                              <a:schemeClr val="tx1"/>
                                            </a:solidFill>
                                            <a:latin typeface="Cambria Math" panose="02040503050406030204" pitchFamily="18" charset="0"/>
                                          </a:rPr>
                                          <m:t>′</m:t>
                                        </m:r>
                                      </m:sup>
                                    </m:sSup>
                                  </m:e>
                                </m:d>
                                <m:r>
                                  <a:rPr lang="de-DE" sz="1100" b="0" i="1" smtClean="0">
                                    <a:solidFill>
                                      <a:schemeClr val="tx1"/>
                                    </a:solidFill>
                                    <a:latin typeface="Cambria Math" panose="02040503050406030204" pitchFamily="18" charset="0"/>
                                  </a:rPr>
                                  <m:t>=</m:t>
                                </m:r>
                                <m:d>
                                  <m:dPr>
                                    <m:begChr m:val="|"/>
                                    <m:endChr m:val="|"/>
                                    <m:ctrlPr>
                                      <a:rPr lang="de-DE" sz="1100" b="0" i="1" smtClean="0">
                                        <a:solidFill>
                                          <a:schemeClr val="tx1"/>
                                        </a:solidFill>
                                        <a:latin typeface="Cambria Math" panose="02040503050406030204" pitchFamily="18" charset="0"/>
                                      </a:rPr>
                                    </m:ctrlPr>
                                  </m:dPr>
                                  <m:e>
                                    <m:f>
                                      <m:fPr>
                                        <m:ctrlPr>
                                          <a:rPr lang="de-DE" sz="1100" b="0" i="1" smtClean="0">
                                            <a:solidFill>
                                              <a:schemeClr val="tx1"/>
                                            </a:solidFill>
                                            <a:latin typeface="Cambria Math" panose="02040503050406030204" pitchFamily="18" charset="0"/>
                                          </a:rPr>
                                        </m:ctrlPr>
                                      </m:fPr>
                                      <m:num>
                                        <m:r>
                                          <a:rPr lang="de-DE" sz="1100" b="0" i="1" smtClean="0">
                                            <a:solidFill>
                                              <a:schemeClr val="tx1"/>
                                            </a:solidFill>
                                            <a:latin typeface="Cambria Math" panose="02040503050406030204" pitchFamily="18" charset="0"/>
                                          </a:rPr>
                                          <m:t>𝑀</m:t>
                                        </m:r>
                                        <m:d>
                                          <m:dPr>
                                            <m:ctrlPr>
                                              <a:rPr lang="de-DE" sz="1100" b="0" i="1" smtClean="0">
                                                <a:solidFill>
                                                  <a:schemeClr val="tx1"/>
                                                </a:solidFill>
                                                <a:latin typeface="Cambria Math" panose="02040503050406030204" pitchFamily="18" charset="0"/>
                                              </a:rPr>
                                            </m:ctrlPr>
                                          </m:dPr>
                                          <m:e>
                                            <m:r>
                                              <a:rPr lang="de-DE" sz="1100" b="0" i="1" smtClean="0">
                                                <a:solidFill>
                                                  <a:schemeClr val="tx1"/>
                                                </a:solidFill>
                                                <a:latin typeface="Cambria Math" panose="02040503050406030204" pitchFamily="18" charset="0"/>
                                              </a:rPr>
                                              <m:t>𝑖</m:t>
                                            </m:r>
                                            <m:r>
                                              <a:rPr lang="de-DE" sz="1100" b="0" i="1" smtClean="0">
                                                <a:solidFill>
                                                  <a:schemeClr val="tx1"/>
                                                </a:solidFill>
                                                <a:latin typeface="Cambria Math" panose="02040503050406030204" pitchFamily="18" charset="0"/>
                                              </a:rPr>
                                              <m:t>, </m:t>
                                            </m:r>
                                            <m:r>
                                              <a:rPr lang="de-DE" sz="1100" b="0" i="1" smtClean="0">
                                                <a:solidFill>
                                                  <a:schemeClr val="tx1"/>
                                                </a:solidFill>
                                                <a:latin typeface="Cambria Math" panose="02040503050406030204" pitchFamily="18" charset="0"/>
                                              </a:rPr>
                                              <m:t>𝑓</m:t>
                                            </m:r>
                                          </m:e>
                                        </m:d>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𝑀</m:t>
                                        </m:r>
                                        <m:d>
                                          <m:dPr>
                                            <m:ctrlPr>
                                              <a:rPr lang="de-DE" sz="1100" b="0" i="1" smtClean="0">
                                                <a:solidFill>
                                                  <a:schemeClr val="tx1"/>
                                                </a:solidFill>
                                                <a:latin typeface="Cambria Math" panose="02040503050406030204" pitchFamily="18" charset="0"/>
                                              </a:rPr>
                                            </m:ctrlPr>
                                          </m:dPr>
                                          <m:e>
                                            <m:r>
                                              <a:rPr lang="de-DE" sz="1100" b="0" i="1" smtClean="0">
                                                <a:solidFill>
                                                  <a:schemeClr val="tx1"/>
                                                </a:solidFill>
                                                <a:latin typeface="Cambria Math" panose="02040503050406030204" pitchFamily="18" charset="0"/>
                                              </a:rPr>
                                              <m:t>𝑖</m:t>
                                            </m:r>
                                            <m:r>
                                              <a:rPr lang="de-DE" sz="1100" b="0" i="1" smtClean="0">
                                                <a:solidFill>
                                                  <a:schemeClr val="tx1"/>
                                                </a:solidFill>
                                                <a:latin typeface="Cambria Math" panose="02040503050406030204" pitchFamily="18" charset="0"/>
                                              </a:rPr>
                                              <m:t>,</m:t>
                                            </m:r>
                                            <m:sSup>
                                              <m:sSupPr>
                                                <m:ctrlPr>
                                                  <a:rPr lang="de-DE" sz="1100" b="0" i="1" smtClean="0">
                                                    <a:solidFill>
                                                      <a:schemeClr val="tx1"/>
                                                    </a:solidFill>
                                                    <a:latin typeface="Cambria Math" panose="02040503050406030204" pitchFamily="18" charset="0"/>
                                                  </a:rPr>
                                                </m:ctrlPr>
                                              </m:sSupPr>
                                              <m:e>
                                                <m:r>
                                                  <a:rPr lang="de-DE" sz="1100" b="0" i="1" smtClean="0">
                                                    <a:solidFill>
                                                      <a:schemeClr val="tx1"/>
                                                    </a:solidFill>
                                                    <a:latin typeface="Cambria Math" panose="02040503050406030204" pitchFamily="18" charset="0"/>
                                                  </a:rPr>
                                                  <m:t>𝑓</m:t>
                                                </m:r>
                                              </m:e>
                                              <m:sup>
                                                <m:r>
                                                  <a:rPr lang="de-DE" sz="1100" b="0" i="1" smtClean="0">
                                                    <a:solidFill>
                                                      <a:schemeClr val="tx1"/>
                                                    </a:solidFill>
                                                    <a:latin typeface="Cambria Math" panose="02040503050406030204" pitchFamily="18" charset="0"/>
                                                  </a:rPr>
                                                  <m:t>′</m:t>
                                                </m:r>
                                              </m:sup>
                                            </m:sSup>
                                          </m:e>
                                        </m:d>
                                      </m:num>
                                      <m:den>
                                        <m:r>
                                          <a:rPr lang="de-DE" sz="1100" b="0" i="1" smtClean="0">
                                            <a:solidFill>
                                              <a:schemeClr val="tx1"/>
                                            </a:solidFill>
                                            <a:latin typeface="Cambria Math" panose="02040503050406030204" pitchFamily="18" charset="0"/>
                                          </a:rPr>
                                          <m:t>𝑀</m:t>
                                        </m:r>
                                        <m:d>
                                          <m:dPr>
                                            <m:ctrlPr>
                                              <a:rPr lang="de-DE" sz="1100" b="0" i="1" smtClean="0">
                                                <a:solidFill>
                                                  <a:schemeClr val="tx1"/>
                                                </a:solidFill>
                                                <a:latin typeface="Cambria Math" panose="02040503050406030204" pitchFamily="18" charset="0"/>
                                              </a:rPr>
                                            </m:ctrlPr>
                                          </m:dPr>
                                          <m:e>
                                            <m:r>
                                              <a:rPr lang="de-DE" sz="1100" b="0" i="1" smtClean="0">
                                                <a:solidFill>
                                                  <a:schemeClr val="tx1"/>
                                                </a:solidFill>
                                                <a:latin typeface="Cambria Math" panose="02040503050406030204" pitchFamily="18" charset="0"/>
                                              </a:rPr>
                                              <m:t>𝑖</m:t>
                                            </m:r>
                                            <m:r>
                                              <a:rPr lang="de-DE" sz="1100" b="0" i="1" smtClean="0">
                                                <a:solidFill>
                                                  <a:schemeClr val="tx1"/>
                                                </a:solidFill>
                                                <a:latin typeface="Cambria Math" panose="02040503050406030204" pitchFamily="18" charset="0"/>
                                              </a:rPr>
                                              <m:t>, </m:t>
                                            </m:r>
                                            <m:r>
                                              <a:rPr lang="de-DE" sz="1100" b="0" i="1" smtClean="0">
                                                <a:solidFill>
                                                  <a:schemeClr val="tx1"/>
                                                </a:solidFill>
                                                <a:latin typeface="Cambria Math" panose="02040503050406030204" pitchFamily="18" charset="0"/>
                                              </a:rPr>
                                              <m:t>𝑓</m:t>
                                            </m:r>
                                          </m:e>
                                        </m:d>
                                      </m:den>
                                    </m:f>
                                  </m:e>
                                </m:d>
                              </m:oMath>
                            </m:oMathPara>
                          </a14:m>
                          <a:endParaRPr lang="en-US" sz="1100" i="1" dirty="0">
                            <a:solidFill>
                              <a:schemeClr val="tx1"/>
                            </a:solidFill>
                          </a:endParaRPr>
                        </a:p>
                        <a:p>
                          <a:pPr algn="ctr"/>
                          <a:endParaRPr lang="en-US" sz="1100" dirty="0">
                            <a:solidFill>
                              <a:schemeClr val="tx1"/>
                            </a:solidFill>
                          </a:endParaRPr>
                        </a:p>
                      </a:txBody>
                      <a:tcPr anchor="ctr"/>
                    </a:tc>
                    <a:extLst>
                      <a:ext uri="{0D108BD9-81ED-4DB2-BD59-A6C34878D82A}">
                        <a16:rowId xmlns:a16="http://schemas.microsoft.com/office/drawing/2014/main" val="56629680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Prediction Spread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100" b="0" i="1" smtClean="0">
                                    <a:solidFill>
                                      <a:schemeClr val="tx1"/>
                                    </a:solidFill>
                                    <a:latin typeface="Cambria Math" panose="02040503050406030204" pitchFamily="18" charset="0"/>
                                  </a:rPr>
                                  <m:t>𝑃𝑆</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𝜎</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𝑀</m:t>
                                </m:r>
                                <m:d>
                                  <m:dPr>
                                    <m:ctrlPr>
                                      <a:rPr lang="de-DE" sz="1100" b="0" i="1" smtClean="0">
                                        <a:solidFill>
                                          <a:schemeClr val="tx1"/>
                                        </a:solidFill>
                                        <a:latin typeface="Cambria Math" panose="02040503050406030204" pitchFamily="18" charset="0"/>
                                      </a:rPr>
                                    </m:ctrlPr>
                                  </m:dPr>
                                  <m:e>
                                    <m:r>
                                      <a:rPr lang="de-DE" sz="1100" b="0" i="1" smtClean="0">
                                        <a:solidFill>
                                          <a:schemeClr val="tx1"/>
                                        </a:solidFill>
                                        <a:latin typeface="Cambria Math" panose="02040503050406030204" pitchFamily="18" charset="0"/>
                                      </a:rPr>
                                      <m:t>𝑖</m:t>
                                    </m:r>
                                  </m:e>
                                </m:d>
                                <m:r>
                                  <a:rPr lang="de-DE" sz="1100" b="0" i="1" smtClean="0">
                                    <a:solidFill>
                                      <a:schemeClr val="tx1"/>
                                    </a:solidFill>
                                    <a:latin typeface="Cambria Math" panose="02040503050406030204" pitchFamily="18" charset="0"/>
                                  </a:rPr>
                                  <m:t>,…, </m:t>
                                </m:r>
                                <m:r>
                                  <a:rPr lang="de-DE" sz="1100" b="0" i="1" smtClean="0">
                                    <a:solidFill>
                                      <a:schemeClr val="tx1"/>
                                    </a:solidFill>
                                    <a:latin typeface="Cambria Math" panose="02040503050406030204" pitchFamily="18" charset="0"/>
                                  </a:rPr>
                                  <m:t>𝑀</m:t>
                                </m:r>
                                <m:d>
                                  <m:dPr>
                                    <m:ctrlPr>
                                      <a:rPr lang="de-DE" sz="1100" b="0" i="1" smtClean="0">
                                        <a:solidFill>
                                          <a:schemeClr val="tx1"/>
                                        </a:solidFill>
                                        <a:latin typeface="Cambria Math" panose="02040503050406030204" pitchFamily="18" charset="0"/>
                                      </a:rPr>
                                    </m:ctrlPr>
                                  </m:dPr>
                                  <m:e>
                                    <m:r>
                                      <a:rPr lang="de-DE" sz="1100" b="0" i="1" smtClean="0">
                                        <a:solidFill>
                                          <a:schemeClr val="tx1"/>
                                        </a:solidFill>
                                        <a:latin typeface="Cambria Math" panose="02040503050406030204" pitchFamily="18" charset="0"/>
                                      </a:rPr>
                                      <m:t>𝐸𝑂𝑃</m:t>
                                    </m:r>
                                  </m:e>
                                </m:d>
                                <m:r>
                                  <a:rPr lang="de-DE" sz="1100" b="0" i="1" smtClean="0">
                                    <a:solidFill>
                                      <a:schemeClr val="tx1"/>
                                    </a:solidFill>
                                    <a:latin typeface="Cambria Math" panose="02040503050406030204" pitchFamily="18" charset="0"/>
                                  </a:rPr>
                                  <m:t>)</m:t>
                                </m:r>
                              </m:oMath>
                            </m:oMathPara>
                          </a14:m>
                          <a:endParaRPr lang="en-US" sz="1100" dirty="0">
                            <a:solidFill>
                              <a:schemeClr val="tx1"/>
                            </a:solidFill>
                          </a:endParaRPr>
                        </a:p>
                      </a:txBody>
                      <a:tcPr anchor="ctr"/>
                    </a:tc>
                    <a:extLst>
                      <a:ext uri="{0D108BD9-81ED-4DB2-BD59-A6C34878D82A}">
                        <a16:rowId xmlns:a16="http://schemas.microsoft.com/office/drawing/2014/main" val="313559347"/>
                      </a:ext>
                    </a:extLst>
                  </a:tr>
                  <a:tr h="370840">
                    <a:tc>
                      <a:txBody>
                        <a:bodyPr/>
                        <a:lstStyle/>
                        <a:p>
                          <a:pPr algn="ctr"/>
                          <a14:m>
                            <m:oMath xmlns:m="http://schemas.openxmlformats.org/officeDocument/2006/math">
                              <m:r>
                                <m:rPr>
                                  <m:nor/>
                                </m:rPr>
                                <a:rPr lang="de-DE" sz="1400" b="0" i="0" smtClean="0">
                                  <a:solidFill>
                                    <a:schemeClr val="tx1"/>
                                  </a:solidFill>
                                  <a:latin typeface="Cambria Math" panose="02040503050406030204" pitchFamily="18" charset="0"/>
                                </a:rPr>
                                <m:t>α</m:t>
                              </m:r>
                              <m:r>
                                <m:rPr>
                                  <m:nor/>
                                </m:rPr>
                                <a:rPr lang="de-DE" sz="1400" b="0" i="0" smtClean="0">
                                  <a:solidFill>
                                    <a:schemeClr val="tx1"/>
                                  </a:solidFill>
                                  <a:latin typeface="Cambria Math" panose="02040503050406030204" pitchFamily="18" charset="0"/>
                                </a:rPr>
                                <m:t>−</m:t>
                              </m:r>
                              <m:r>
                                <m:rPr>
                                  <m:nor/>
                                </m:rPr>
                                <a:rPr lang="de-DE" sz="1400" b="0" i="0" smtClean="0">
                                  <a:solidFill>
                                    <a:schemeClr val="tx1"/>
                                  </a:solidFill>
                                  <a:latin typeface="Cambria Math" panose="02040503050406030204" pitchFamily="18" charset="0"/>
                                </a:rPr>
                                <m:t>λ</m:t>
                              </m:r>
                            </m:oMath>
                          </a14:m>
                          <a:r>
                            <a:rPr lang="en-US" sz="1400" dirty="0">
                              <a:solidFill>
                                <a:schemeClr val="tx1"/>
                              </a:solidFill>
                            </a:rPr>
                            <a:t> Performance</a:t>
                          </a:r>
                        </a:p>
                      </a:txBody>
                      <a:tcPr anchor="ct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de-DE" sz="1100" b="0" i="1" smtClean="0">
                                        <a:solidFill>
                                          <a:schemeClr val="tx1"/>
                                        </a:solidFill>
                                        <a:latin typeface="Cambria Math" panose="02040503050406030204" pitchFamily="18" charset="0"/>
                                      </a:rPr>
                                    </m:ctrlPr>
                                  </m:dPr>
                                  <m:e>
                                    <m:r>
                                      <a:rPr lang="de-DE" sz="1100" b="0" i="1" smtClean="0">
                                        <a:solidFill>
                                          <a:schemeClr val="tx1"/>
                                        </a:solidFill>
                                        <a:latin typeface="Cambria Math" panose="02040503050406030204" pitchFamily="18" charset="0"/>
                                      </a:rPr>
                                      <m:t>1−</m:t>
                                    </m:r>
                                    <m:r>
                                      <a:rPr lang="de-DE" sz="1100" b="0" i="1" smtClean="0">
                                        <a:solidFill>
                                          <a:schemeClr val="tx1"/>
                                        </a:solidFill>
                                        <a:latin typeface="Cambria Math" panose="02040503050406030204" pitchFamily="18" charset="0"/>
                                      </a:rPr>
                                      <m:t>𝛼</m:t>
                                    </m:r>
                                  </m:e>
                                </m:d>
                                <m:r>
                                  <a:rPr lang="de-DE" sz="1100" b="0" i="1" smtClean="0">
                                    <a:solidFill>
                                      <a:schemeClr val="tx1"/>
                                    </a:solidFill>
                                    <a:latin typeface="Cambria Math" panose="02040503050406030204" pitchFamily="18" charset="0"/>
                                  </a:rPr>
                                  <m:t>∗</m:t>
                                </m:r>
                                <m:sSub>
                                  <m:sSubPr>
                                    <m:ctrlPr>
                                      <a:rPr lang="de-DE" sz="1100" b="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𝑟</m:t>
                                    </m:r>
                                  </m:e>
                                  <m:sub>
                                    <m:r>
                                      <a:rPr lang="de-DE" sz="1100" b="0" i="1" smtClean="0">
                                        <a:solidFill>
                                          <a:schemeClr val="tx1"/>
                                        </a:solidFill>
                                        <a:latin typeface="Cambria Math" panose="02040503050406030204" pitchFamily="18" charset="0"/>
                                      </a:rPr>
                                      <m:t>∗</m:t>
                                    </m:r>
                                  </m:sub>
                                </m:sSub>
                                <m:d>
                                  <m:dPr>
                                    <m:ctrlPr>
                                      <a:rPr lang="de-DE" sz="1100" b="0" i="1" smtClean="0">
                                        <a:solidFill>
                                          <a:schemeClr val="tx1"/>
                                        </a:solidFill>
                                        <a:latin typeface="Cambria Math" panose="02040503050406030204" pitchFamily="18" charset="0"/>
                                      </a:rPr>
                                    </m:ctrlPr>
                                  </m:dPr>
                                  <m:e>
                                    <m:r>
                                      <a:rPr lang="de-DE" sz="1100" b="0" i="1" smtClean="0">
                                        <a:solidFill>
                                          <a:schemeClr val="tx1"/>
                                        </a:solidFill>
                                        <a:latin typeface="Cambria Math" panose="02040503050406030204" pitchFamily="18" charset="0"/>
                                      </a:rPr>
                                      <m:t>𝑖</m:t>
                                    </m:r>
                                  </m:e>
                                </m:d>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𝑟</m:t>
                                </m:r>
                                <m:d>
                                  <m:dPr>
                                    <m:ctrlPr>
                                      <a:rPr lang="de-DE" sz="1100" b="0" i="1" smtClean="0">
                                        <a:solidFill>
                                          <a:schemeClr val="tx1"/>
                                        </a:solidFill>
                                        <a:latin typeface="Cambria Math" panose="02040503050406030204" pitchFamily="18" charset="0"/>
                                      </a:rPr>
                                    </m:ctrlPr>
                                  </m:dPr>
                                  <m:e>
                                    <m:r>
                                      <a:rPr lang="de-DE" sz="1100" b="0" i="1" smtClean="0">
                                        <a:solidFill>
                                          <a:schemeClr val="tx1"/>
                                        </a:solidFill>
                                        <a:latin typeface="Cambria Math" panose="02040503050406030204" pitchFamily="18" charset="0"/>
                                      </a:rPr>
                                      <m:t>𝑖</m:t>
                                    </m:r>
                                  </m:e>
                                </m:d>
                                <m:r>
                                  <a:rPr lang="de-DE" sz="1100" b="0" i="1" smtClean="0">
                                    <a:solidFill>
                                      <a:schemeClr val="tx1"/>
                                    </a:solidFill>
                                    <a:latin typeface="Cambria Math" panose="02040503050406030204" pitchFamily="18" charset="0"/>
                                  </a:rPr>
                                  <m:t>≤</m:t>
                                </m:r>
                                <m:d>
                                  <m:dPr>
                                    <m:begChr m:val="["/>
                                    <m:endChr m:val="]"/>
                                    <m:ctrlPr>
                                      <a:rPr lang="de-DE" sz="1100" b="0" i="1" smtClean="0">
                                        <a:solidFill>
                                          <a:schemeClr val="tx1"/>
                                        </a:solidFill>
                                        <a:latin typeface="Cambria Math" panose="02040503050406030204" pitchFamily="18" charset="0"/>
                                      </a:rPr>
                                    </m:ctrlPr>
                                  </m:dPr>
                                  <m:e>
                                    <m:r>
                                      <a:rPr lang="de-DE" sz="1100" b="0" i="1" smtClean="0">
                                        <a:solidFill>
                                          <a:schemeClr val="tx1"/>
                                        </a:solidFill>
                                        <a:latin typeface="Cambria Math" panose="02040503050406030204" pitchFamily="18" charset="0"/>
                                      </a:rPr>
                                      <m:t>1+</m:t>
                                    </m:r>
                                    <m:r>
                                      <a:rPr lang="de-DE" sz="1100" b="0" i="1" smtClean="0">
                                        <a:solidFill>
                                          <a:schemeClr val="tx1"/>
                                        </a:solidFill>
                                        <a:latin typeface="Cambria Math" panose="02040503050406030204" pitchFamily="18" charset="0"/>
                                      </a:rPr>
                                      <m:t>𝛼</m:t>
                                    </m:r>
                                  </m:e>
                                </m:d>
                                <m:r>
                                  <a:rPr lang="de-DE" sz="1100" b="0" i="1" smtClean="0">
                                    <a:solidFill>
                                      <a:schemeClr val="tx1"/>
                                    </a:solidFill>
                                    <a:latin typeface="Cambria Math" panose="02040503050406030204" pitchFamily="18" charset="0"/>
                                  </a:rPr>
                                  <m:t>∗</m:t>
                                </m:r>
                                <m:sSub>
                                  <m:sSubPr>
                                    <m:ctrlPr>
                                      <a:rPr lang="de-DE" sz="1100" b="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𝑟</m:t>
                                    </m:r>
                                  </m:e>
                                  <m:sub>
                                    <m:r>
                                      <a:rPr lang="de-DE" sz="1100" b="0" i="1" smtClean="0">
                                        <a:solidFill>
                                          <a:schemeClr val="tx1"/>
                                        </a:solidFill>
                                        <a:latin typeface="Cambria Math" panose="02040503050406030204" pitchFamily="18" charset="0"/>
                                      </a:rPr>
                                      <m:t>∗</m:t>
                                    </m:r>
                                  </m:sub>
                                </m:sSub>
                                <m:d>
                                  <m:dPr>
                                    <m:ctrlPr>
                                      <a:rPr lang="de-DE" sz="1100" b="0" i="1" smtClean="0">
                                        <a:solidFill>
                                          <a:schemeClr val="tx1"/>
                                        </a:solidFill>
                                        <a:latin typeface="Cambria Math" panose="02040503050406030204" pitchFamily="18" charset="0"/>
                                      </a:rPr>
                                    </m:ctrlPr>
                                  </m:dPr>
                                  <m:e>
                                    <m:r>
                                      <a:rPr lang="de-DE" sz="1100" b="0" i="1" smtClean="0">
                                        <a:solidFill>
                                          <a:schemeClr val="tx1"/>
                                        </a:solidFill>
                                        <a:latin typeface="Cambria Math" panose="02040503050406030204" pitchFamily="18" charset="0"/>
                                      </a:rPr>
                                      <m:t>𝑖</m:t>
                                    </m:r>
                                  </m:e>
                                </m:d>
                              </m:oMath>
                            </m:oMathPara>
                          </a14:m>
                          <a:endParaRPr lang="de-DE" sz="1100" b="0" i="0"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nor/>
                                  </m:rPr>
                                  <a:rPr lang="de-DE" sz="1100" b="0" i="0" smtClean="0">
                                    <a:solidFill>
                                      <a:schemeClr val="tx1"/>
                                    </a:solidFill>
                                    <a:latin typeface="Cambria Math" panose="02040503050406030204" pitchFamily="18" charset="0"/>
                                  </a:rPr>
                                  <m:t>where</m:t>
                                </m:r>
                                <m:r>
                                  <m:rPr>
                                    <m:nor/>
                                  </m:rPr>
                                  <a:rPr lang="de-DE" sz="1100" b="0" i="0" smtClean="0">
                                    <a:solidFill>
                                      <a:schemeClr val="tx1"/>
                                    </a:solidFill>
                                    <a:latin typeface="Cambria Math" panose="02040503050406030204" pitchFamily="18" charset="0"/>
                                  </a:rPr>
                                  <m:t> </m:t>
                                </m:r>
                                <m:r>
                                  <a:rPr lang="de-DE" sz="1100" b="0" i="1" smtClean="0">
                                    <a:solidFill>
                                      <a:schemeClr val="tx1"/>
                                    </a:solidFill>
                                    <a:latin typeface="Cambria Math" panose="02040503050406030204" pitchFamily="18" charset="0"/>
                                  </a:rPr>
                                  <m:t>𝛼</m:t>
                                </m:r>
                                <m:r>
                                  <a:rPr lang="de-DE" sz="1100" b="0" i="1"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accuracy</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modifier</m:t>
                                </m:r>
                              </m:oMath>
                            </m:oMathPara>
                          </a14:m>
                          <a:endParaRPr lang="de-DE" sz="1100" b="0" i="0"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de-DE" sz="1100" b="0" i="1" smtClean="0">
                                    <a:solidFill>
                                      <a:schemeClr val="tx1"/>
                                    </a:solidFill>
                                    <a:latin typeface="Cambria Math" panose="02040503050406030204" pitchFamily="18" charset="0"/>
                                  </a:rPr>
                                  <m:t>𝜆</m:t>
                                </m:r>
                                <m:r>
                                  <a:rPr lang="de-DE" sz="1100" b="0" i="1"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window</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modifier</m:t>
                                </m:r>
                              </m:oMath>
                              <m:oMath xmlns:m="http://schemas.openxmlformats.org/officeDocument/2006/math">
                                <m:r>
                                  <a:rPr lang="de-DE" sz="1100" b="0" i="1" smtClean="0">
                                    <a:solidFill>
                                      <a:schemeClr val="tx1"/>
                                    </a:solidFill>
                                    <a:latin typeface="Cambria Math" panose="02040503050406030204" pitchFamily="18" charset="0"/>
                                  </a:rPr>
                                  <m:t>𝑡</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𝑃</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𝜆</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𝐸𝑂𝐿</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𝑃</m:t>
                                </m:r>
                                <m:r>
                                  <a:rPr lang="de-DE" sz="1100" b="0" i="1" smtClean="0">
                                    <a:solidFill>
                                      <a:schemeClr val="tx1"/>
                                    </a:solidFill>
                                    <a:latin typeface="Cambria Math" panose="02040503050406030204" pitchFamily="18" charset="0"/>
                                  </a:rPr>
                                  <m:t>)</m:t>
                                </m:r>
                              </m:oMath>
                            </m:oMathPara>
                          </a14:m>
                          <a:endParaRPr lang="en-US" sz="1100" dirty="0">
                            <a:solidFill>
                              <a:schemeClr val="tx1"/>
                            </a:solidFill>
                          </a:endParaRPr>
                        </a:p>
                        <a:p>
                          <a:pPr algn="ctr"/>
                          <a:endParaRPr lang="en-US" sz="1100" dirty="0">
                            <a:solidFill>
                              <a:schemeClr val="tx1"/>
                            </a:solidFill>
                          </a:endParaRPr>
                        </a:p>
                      </a:txBody>
                      <a:tcPr anchor="ctr"/>
                    </a:tc>
                    <a:extLst>
                      <a:ext uri="{0D108BD9-81ED-4DB2-BD59-A6C34878D82A}">
                        <a16:rowId xmlns:a16="http://schemas.microsoft.com/office/drawing/2014/main" val="4068659729"/>
                      </a:ext>
                    </a:extLst>
                  </a:tr>
                  <a:tr h="370840">
                    <a:tc>
                      <a:txBody>
                        <a:bodyPr/>
                        <a:lstStyle/>
                        <a:p>
                          <a:pPr algn="ctr"/>
                          <a:r>
                            <a:rPr lang="en-US" sz="1400" dirty="0">
                              <a:solidFill>
                                <a:schemeClr val="tx1"/>
                              </a:solidFill>
                            </a:rPr>
                            <a:t>Relative Accuracy</a:t>
                          </a:r>
                        </a:p>
                      </a:txBody>
                      <a:tcPr anchor="ctr"/>
                    </a:tc>
                    <a:tc>
                      <a:txBody>
                        <a:bodyPr/>
                        <a:lstStyle/>
                        <a:p>
                          <a:pPr algn="ctr"/>
                          <a14:m>
                            <m:oMathPara xmlns:m="http://schemas.openxmlformats.org/officeDocument/2006/math">
                              <m:oMathParaPr>
                                <m:jc m:val="centerGroup"/>
                              </m:oMathParaPr>
                              <m:oMath xmlns:m="http://schemas.openxmlformats.org/officeDocument/2006/math">
                                <m:r>
                                  <a:rPr lang="de-DE" sz="1100" b="0" i="1" smtClean="0">
                                    <a:solidFill>
                                      <a:schemeClr val="tx1"/>
                                    </a:solidFill>
                                    <a:latin typeface="Cambria Math" panose="02040503050406030204" pitchFamily="18" charset="0"/>
                                  </a:rPr>
                                  <m:t>𝑅𝐴</m:t>
                                </m:r>
                                <m:r>
                                  <a:rPr lang="de-DE" sz="1100" b="0" i="1" smtClean="0">
                                    <a:solidFill>
                                      <a:schemeClr val="tx1"/>
                                    </a:solidFill>
                                    <a:latin typeface="Cambria Math" panose="02040503050406030204" pitchFamily="18" charset="0"/>
                                  </a:rPr>
                                  <m:t>=1−</m:t>
                                </m:r>
                                <m:f>
                                  <m:fPr>
                                    <m:ctrlPr>
                                      <a:rPr lang="de-DE" sz="1100" b="0" i="1" smtClean="0">
                                        <a:solidFill>
                                          <a:schemeClr val="tx1"/>
                                        </a:solidFill>
                                        <a:latin typeface="Cambria Math" panose="02040503050406030204" pitchFamily="18" charset="0"/>
                                      </a:rPr>
                                    </m:ctrlPr>
                                  </m:fPr>
                                  <m:num>
                                    <m:d>
                                      <m:dPr>
                                        <m:begChr m:val="|"/>
                                        <m:endChr m:val="|"/>
                                        <m:ctrlPr>
                                          <a:rPr lang="de-DE" sz="1100" b="0" i="1" smtClean="0">
                                            <a:solidFill>
                                              <a:schemeClr val="tx1"/>
                                            </a:solidFill>
                                            <a:latin typeface="Cambria Math" panose="02040503050406030204" pitchFamily="18" charset="0"/>
                                          </a:rPr>
                                        </m:ctrlPr>
                                      </m:dPr>
                                      <m:e>
                                        <m:sSub>
                                          <m:sSubPr>
                                            <m:ctrlPr>
                                              <a:rPr lang="de-DE" sz="1100" b="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𝑟</m:t>
                                            </m:r>
                                          </m:e>
                                          <m:sub>
                                            <m:r>
                                              <a:rPr lang="de-DE" sz="1100" b="0" i="1" smtClean="0">
                                                <a:solidFill>
                                                  <a:schemeClr val="tx1"/>
                                                </a:solidFill>
                                                <a:latin typeface="Cambria Math" panose="02040503050406030204" pitchFamily="18" charset="0"/>
                                              </a:rPr>
                                              <m:t>∗</m:t>
                                            </m:r>
                                          </m:sub>
                                        </m:sSub>
                                        <m:d>
                                          <m:dPr>
                                            <m:ctrlPr>
                                              <a:rPr lang="de-DE" sz="1100" b="0" i="1" smtClean="0">
                                                <a:solidFill>
                                                  <a:schemeClr val="tx1"/>
                                                </a:solidFill>
                                                <a:latin typeface="Cambria Math" panose="02040503050406030204" pitchFamily="18" charset="0"/>
                                              </a:rPr>
                                            </m:ctrlPr>
                                          </m:dPr>
                                          <m:e>
                                            <m:sSub>
                                              <m:sSubPr>
                                                <m:ctrlPr>
                                                  <a:rPr lang="de-DE" sz="1100" b="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𝑡</m:t>
                                                </m:r>
                                              </m:e>
                                              <m:sub>
                                                <m:r>
                                                  <a:rPr lang="de-DE" sz="1100" b="0" i="1" smtClean="0">
                                                    <a:solidFill>
                                                      <a:schemeClr val="tx1"/>
                                                    </a:solidFill>
                                                    <a:latin typeface="Cambria Math" panose="02040503050406030204" pitchFamily="18" charset="0"/>
                                                  </a:rPr>
                                                  <m:t>𝜆</m:t>
                                                </m:r>
                                              </m:sub>
                                            </m:sSub>
                                          </m:e>
                                        </m:d>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𝑟</m:t>
                                        </m:r>
                                        <m:d>
                                          <m:dPr>
                                            <m:ctrlPr>
                                              <a:rPr lang="de-DE" sz="1100" b="0" i="1" smtClean="0">
                                                <a:solidFill>
                                                  <a:schemeClr val="tx1"/>
                                                </a:solidFill>
                                                <a:latin typeface="Cambria Math" panose="02040503050406030204" pitchFamily="18" charset="0"/>
                                              </a:rPr>
                                            </m:ctrlPr>
                                          </m:dPr>
                                          <m:e>
                                            <m:sSub>
                                              <m:sSubPr>
                                                <m:ctrlPr>
                                                  <a:rPr lang="de-DE" sz="1100" b="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𝑡</m:t>
                                                </m:r>
                                              </m:e>
                                              <m:sub>
                                                <m:r>
                                                  <a:rPr lang="de-DE" sz="1100" b="0" i="1" smtClean="0">
                                                    <a:solidFill>
                                                      <a:schemeClr val="tx1"/>
                                                    </a:solidFill>
                                                    <a:latin typeface="Cambria Math" panose="02040503050406030204" pitchFamily="18" charset="0"/>
                                                  </a:rPr>
                                                  <m:t>𝜆</m:t>
                                                </m:r>
                                              </m:sub>
                                            </m:sSub>
                                          </m:e>
                                        </m:d>
                                      </m:e>
                                    </m:d>
                                  </m:num>
                                  <m:den>
                                    <m:sSub>
                                      <m:sSubPr>
                                        <m:ctrlPr>
                                          <a:rPr lang="de-DE" sz="1100" b="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𝑟</m:t>
                                        </m:r>
                                      </m:e>
                                      <m:sub>
                                        <m:r>
                                          <a:rPr lang="de-DE" sz="1100" b="0" i="1" smtClean="0">
                                            <a:solidFill>
                                              <a:schemeClr val="tx1"/>
                                            </a:solidFill>
                                            <a:latin typeface="Cambria Math" panose="02040503050406030204" pitchFamily="18" charset="0"/>
                                          </a:rPr>
                                          <m:t>∗</m:t>
                                        </m:r>
                                      </m:sub>
                                    </m:sSub>
                                    <m:d>
                                      <m:dPr>
                                        <m:ctrlPr>
                                          <a:rPr lang="de-DE" sz="1100" b="0" i="1" smtClean="0">
                                            <a:solidFill>
                                              <a:schemeClr val="tx1"/>
                                            </a:solidFill>
                                            <a:latin typeface="Cambria Math" panose="02040503050406030204" pitchFamily="18" charset="0"/>
                                          </a:rPr>
                                        </m:ctrlPr>
                                      </m:dPr>
                                      <m:e>
                                        <m:sSub>
                                          <m:sSubPr>
                                            <m:ctrlPr>
                                              <a:rPr lang="de-DE" sz="1100" b="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𝑡</m:t>
                                            </m:r>
                                          </m:e>
                                          <m:sub>
                                            <m:r>
                                              <a:rPr lang="de-DE" sz="1100" b="0" i="1" smtClean="0">
                                                <a:solidFill>
                                                  <a:schemeClr val="tx1"/>
                                                </a:solidFill>
                                                <a:latin typeface="Cambria Math" panose="02040503050406030204" pitchFamily="18" charset="0"/>
                                              </a:rPr>
                                              <m:t>𝜆</m:t>
                                            </m:r>
                                          </m:sub>
                                        </m:sSub>
                                      </m:e>
                                    </m:d>
                                  </m:den>
                                </m:f>
                              </m:oMath>
                              <m:oMath xmlns:m="http://schemas.openxmlformats.org/officeDocument/2006/math">
                                <m:r>
                                  <m:rPr>
                                    <m:nor/>
                                  </m:rPr>
                                  <a:rPr lang="de-DE" sz="1100" b="0" i="0" smtClean="0">
                                    <a:solidFill>
                                      <a:schemeClr val="tx1"/>
                                    </a:solidFill>
                                    <a:latin typeface="Cambria Math" panose="02040503050406030204" pitchFamily="18" charset="0"/>
                                  </a:rPr>
                                  <m:t>where</m:t>
                                </m:r>
                                <m:r>
                                  <m:rPr>
                                    <m:nor/>
                                  </m:rPr>
                                  <a:rPr lang="de-DE" sz="1100" b="0" i="0" smtClean="0">
                                    <a:solidFill>
                                      <a:schemeClr val="tx1"/>
                                    </a:solidFill>
                                    <a:latin typeface="Cambria Math" panose="02040503050406030204" pitchFamily="18" charset="0"/>
                                  </a:rPr>
                                  <m:t> </m:t>
                                </m:r>
                                <m:sSub>
                                  <m:sSubPr>
                                    <m:ctrlPr>
                                      <a:rPr lang="de-DE" sz="1100" b="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𝑡</m:t>
                                    </m:r>
                                  </m:e>
                                  <m:sub>
                                    <m:r>
                                      <a:rPr lang="de-DE" sz="1100" b="0" i="1" smtClean="0">
                                        <a:solidFill>
                                          <a:schemeClr val="tx1"/>
                                        </a:solidFill>
                                        <a:latin typeface="Cambria Math" panose="02040503050406030204" pitchFamily="18" charset="0"/>
                                      </a:rPr>
                                      <m:t>𝜆</m:t>
                                    </m:r>
                                  </m:sub>
                                </m:sSub>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𝑃</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𝜆</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𝐸𝑂𝐿</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𝑃</m:t>
                                </m:r>
                                <m:r>
                                  <a:rPr lang="de-DE" sz="1100" b="0" i="1" smtClean="0">
                                    <a:solidFill>
                                      <a:schemeClr val="tx1"/>
                                    </a:solidFill>
                                    <a:latin typeface="Cambria Math" panose="02040503050406030204" pitchFamily="18" charset="0"/>
                                  </a:rPr>
                                  <m:t>)</m:t>
                                </m:r>
                              </m:oMath>
                            </m:oMathPara>
                          </a14:m>
                          <a:endParaRPr lang="de-DE" sz="1100" b="0" dirty="0">
                            <a:solidFill>
                              <a:schemeClr val="tx1"/>
                            </a:solidFill>
                          </a:endParaRPr>
                        </a:p>
                      </a:txBody>
                      <a:tcPr anchor="ctr"/>
                    </a:tc>
                    <a:extLst>
                      <a:ext uri="{0D108BD9-81ED-4DB2-BD59-A6C34878D82A}">
                        <a16:rowId xmlns:a16="http://schemas.microsoft.com/office/drawing/2014/main" val="1413502029"/>
                      </a:ext>
                    </a:extLst>
                  </a:tr>
                  <a:tr h="370840">
                    <a:tc>
                      <a:txBody>
                        <a:bodyPr/>
                        <a:lstStyle/>
                        <a:p>
                          <a:pPr algn="ctr"/>
                          <a:r>
                            <a:rPr lang="en-US" sz="1400" dirty="0">
                              <a:solidFill>
                                <a:schemeClr val="tx1"/>
                              </a:solidFill>
                            </a:rPr>
                            <a:t>Cumulative Relative Accuracy</a:t>
                          </a:r>
                        </a:p>
                      </a:txBody>
                      <a:tcPr anchor="ctr"/>
                    </a:tc>
                    <a:tc>
                      <a:txBody>
                        <a:bodyPr/>
                        <a:lstStyle/>
                        <a:p>
                          <a:pPr algn="ctr"/>
                          <a14:m>
                            <m:oMathPara xmlns:m="http://schemas.openxmlformats.org/officeDocument/2006/math">
                              <m:oMathParaPr>
                                <m:jc m:val="centerGroup"/>
                              </m:oMathParaPr>
                              <m:oMath xmlns:m="http://schemas.openxmlformats.org/officeDocument/2006/math">
                                <m:r>
                                  <a:rPr lang="de-DE" sz="1100" b="0" i="1" smtClean="0">
                                    <a:solidFill>
                                      <a:schemeClr val="tx1"/>
                                    </a:solidFill>
                                    <a:latin typeface="Cambria Math" panose="02040503050406030204" pitchFamily="18" charset="0"/>
                                  </a:rPr>
                                  <m:t>𝐶𝑅𝐴</m:t>
                                </m:r>
                                <m:r>
                                  <a:rPr lang="de-DE" sz="1100" b="0" i="1" smtClean="0">
                                    <a:solidFill>
                                      <a:schemeClr val="tx1"/>
                                    </a:solidFill>
                                    <a:latin typeface="Cambria Math" panose="02040503050406030204" pitchFamily="18" charset="0"/>
                                  </a:rPr>
                                  <m:t>=</m:t>
                                </m:r>
                                <m:f>
                                  <m:fPr>
                                    <m:ctrlPr>
                                      <a:rPr lang="de-DE" sz="1100" b="0" i="1" smtClean="0">
                                        <a:solidFill>
                                          <a:schemeClr val="tx1"/>
                                        </a:solidFill>
                                        <a:latin typeface="Cambria Math" panose="02040503050406030204" pitchFamily="18" charset="0"/>
                                      </a:rPr>
                                    </m:ctrlPr>
                                  </m:fPr>
                                  <m:num>
                                    <m:r>
                                      <a:rPr lang="de-DE" sz="1100" b="0" i="1" smtClean="0">
                                        <a:solidFill>
                                          <a:schemeClr val="tx1"/>
                                        </a:solidFill>
                                        <a:latin typeface="Cambria Math" panose="02040503050406030204" pitchFamily="18" charset="0"/>
                                      </a:rPr>
                                      <m:t>1</m:t>
                                    </m:r>
                                  </m:num>
                                  <m:den>
                                    <m:r>
                                      <a:rPr lang="de-DE" sz="1100" b="0" i="1" smtClean="0">
                                        <a:solidFill>
                                          <a:schemeClr val="tx1"/>
                                        </a:solidFill>
                                        <a:latin typeface="Cambria Math" panose="02040503050406030204" pitchFamily="18" charset="0"/>
                                      </a:rPr>
                                      <m:t>𝐸𝑂𝐿</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𝑃</m:t>
                                    </m:r>
                                    <m:r>
                                      <a:rPr lang="de-DE" sz="1100" b="0" i="1" smtClean="0">
                                        <a:solidFill>
                                          <a:schemeClr val="tx1"/>
                                        </a:solidFill>
                                        <a:latin typeface="Cambria Math" panose="02040503050406030204" pitchFamily="18" charset="0"/>
                                      </a:rPr>
                                      <m:t>+1</m:t>
                                    </m:r>
                                  </m:den>
                                </m:f>
                                <m:nary>
                                  <m:naryPr>
                                    <m:chr m:val="∑"/>
                                    <m:ctrlPr>
                                      <a:rPr lang="de-DE" sz="1100" b="0" i="1" smtClean="0">
                                        <a:solidFill>
                                          <a:schemeClr val="tx1"/>
                                        </a:solidFill>
                                        <a:latin typeface="Cambria Math" panose="02040503050406030204" pitchFamily="18" charset="0"/>
                                      </a:rPr>
                                    </m:ctrlPr>
                                  </m:naryPr>
                                  <m:sub>
                                    <m:r>
                                      <m:rPr>
                                        <m:brk m:alnAt="23"/>
                                      </m:rPr>
                                      <a:rPr lang="de-DE" sz="1100" b="0" i="1" smtClean="0">
                                        <a:solidFill>
                                          <a:schemeClr val="tx1"/>
                                        </a:solidFill>
                                        <a:latin typeface="Cambria Math" panose="02040503050406030204" pitchFamily="18" charset="0"/>
                                      </a:rPr>
                                      <m:t>𝑖</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𝑃</m:t>
                                    </m:r>
                                  </m:sub>
                                  <m:sup>
                                    <m:r>
                                      <a:rPr lang="de-DE" sz="1100" b="0" i="1" smtClean="0">
                                        <a:solidFill>
                                          <a:schemeClr val="tx1"/>
                                        </a:solidFill>
                                        <a:latin typeface="Cambria Math" panose="02040503050406030204" pitchFamily="18" charset="0"/>
                                      </a:rPr>
                                      <m:t>𝐸𝑂𝐿</m:t>
                                    </m:r>
                                  </m:sup>
                                  <m:e>
                                    <m:r>
                                      <a:rPr lang="de-DE" sz="1100" b="0" i="1" smtClean="0">
                                        <a:solidFill>
                                          <a:schemeClr val="tx1"/>
                                        </a:solidFill>
                                        <a:latin typeface="Cambria Math" panose="02040503050406030204" pitchFamily="18" charset="0"/>
                                      </a:rPr>
                                      <m:t>𝑅𝐴</m:t>
                                    </m:r>
                                  </m:e>
                                </m:nary>
                              </m:oMath>
                            </m:oMathPara>
                          </a14:m>
                          <a:endParaRPr lang="de-DE" sz="1100" b="0" dirty="0">
                            <a:solidFill>
                              <a:schemeClr val="tx1"/>
                            </a:solidFill>
                          </a:endParaRPr>
                        </a:p>
                      </a:txBody>
                      <a:tcPr anchor="ctr"/>
                    </a:tc>
                    <a:extLst>
                      <a:ext uri="{0D108BD9-81ED-4DB2-BD59-A6C34878D82A}">
                        <a16:rowId xmlns:a16="http://schemas.microsoft.com/office/drawing/2014/main" val="716879644"/>
                      </a:ext>
                    </a:extLst>
                  </a:tr>
                </a:tbl>
              </a:graphicData>
            </a:graphic>
          </p:graphicFrame>
        </mc:Choice>
        <mc:Fallback xmlns="">
          <p:graphicFrame>
            <p:nvGraphicFramePr>
              <p:cNvPr id="14" name="Tabelle 13">
                <a:extLst>
                  <a:ext uri="{FF2B5EF4-FFF2-40B4-BE49-F238E27FC236}">
                    <a16:creationId xmlns:a16="http://schemas.microsoft.com/office/drawing/2014/main" id="{4A95E133-1CDE-47AA-9966-C13E43EB1D30}"/>
                  </a:ext>
                </a:extLst>
              </p:cNvPr>
              <p:cNvGraphicFramePr>
                <a:graphicFrameLocks noGrp="1"/>
              </p:cNvGraphicFramePr>
              <p:nvPr>
                <p:extLst>
                  <p:ext uri="{D42A27DB-BD31-4B8C-83A1-F6EECF244321}">
                    <p14:modId xmlns:p14="http://schemas.microsoft.com/office/powerpoint/2010/main" val="3821820273"/>
                  </p:ext>
                </p:extLst>
              </p:nvPr>
            </p:nvGraphicFramePr>
            <p:xfrm>
              <a:off x="337680" y="1889721"/>
              <a:ext cx="5549288" cy="3479864"/>
            </p:xfrm>
            <a:graphic>
              <a:graphicData uri="http://schemas.openxmlformats.org/drawingml/2006/table">
                <a:tbl>
                  <a:tblPr firstRow="1" bandRow="1">
                    <a:tableStyleId>{2D5ABB26-0587-4C30-8999-92F81FD0307C}</a:tableStyleId>
                  </a:tblPr>
                  <a:tblGrid>
                    <a:gridCol w="1963526">
                      <a:extLst>
                        <a:ext uri="{9D8B030D-6E8A-4147-A177-3AD203B41FA5}">
                          <a16:colId xmlns:a16="http://schemas.microsoft.com/office/drawing/2014/main" val="1767756250"/>
                        </a:ext>
                      </a:extLst>
                    </a:gridCol>
                    <a:gridCol w="3585762">
                      <a:extLst>
                        <a:ext uri="{9D8B030D-6E8A-4147-A177-3AD203B41FA5}">
                          <a16:colId xmlns:a16="http://schemas.microsoft.com/office/drawing/2014/main" val="4198906653"/>
                        </a:ext>
                      </a:extLst>
                    </a:gridCol>
                  </a:tblGrid>
                  <a:tr h="370840">
                    <a:tc>
                      <a:txBody>
                        <a:bodyPr/>
                        <a:lstStyle/>
                        <a:p>
                          <a:pPr algn="ctr"/>
                          <a:r>
                            <a:rPr lang="en-US" sz="1400" dirty="0">
                              <a:solidFill>
                                <a:schemeClr val="tx1"/>
                              </a:solidFill>
                            </a:rPr>
                            <a:t>Prognostic Horizon</a:t>
                          </a:r>
                        </a:p>
                      </a:txBody>
                      <a:tcPr anchor="ctr"/>
                    </a:tc>
                    <a:tc>
                      <a:txBody>
                        <a:bodyPr/>
                        <a:lstStyle/>
                        <a:p>
                          <a:endParaRPr lang="de-DE"/>
                        </a:p>
                      </a:txBody>
                      <a:tcPr anchor="ctr">
                        <a:blipFill>
                          <a:blip r:embed="rId7"/>
                          <a:stretch>
                            <a:fillRect l="-54669" b="-1054098"/>
                          </a:stretch>
                        </a:blipFill>
                      </a:tcPr>
                    </a:tc>
                    <a:extLst>
                      <a:ext uri="{0D108BD9-81ED-4DB2-BD59-A6C34878D82A}">
                        <a16:rowId xmlns:a16="http://schemas.microsoft.com/office/drawing/2014/main" val="1023281399"/>
                      </a:ext>
                    </a:extLst>
                  </a:tr>
                  <a:tr h="632079">
                    <a:tc>
                      <a:txBody>
                        <a:bodyPr/>
                        <a:lstStyle/>
                        <a:p>
                          <a:pPr algn="ctr"/>
                          <a:r>
                            <a:rPr lang="en-US" sz="1400" dirty="0">
                              <a:solidFill>
                                <a:schemeClr val="tx1"/>
                              </a:solidFill>
                            </a:rPr>
                            <a:t>Reduced Feature Set Robustness</a:t>
                          </a:r>
                        </a:p>
                      </a:txBody>
                      <a:tcPr anchor="ctr"/>
                    </a:tc>
                    <a:tc>
                      <a:txBody>
                        <a:bodyPr/>
                        <a:lstStyle/>
                        <a:p>
                          <a:endParaRPr lang="de-DE"/>
                        </a:p>
                      </a:txBody>
                      <a:tcPr anchor="ctr">
                        <a:blipFill>
                          <a:blip r:embed="rId7"/>
                          <a:stretch>
                            <a:fillRect l="-54669" t="-58654" b="-518269"/>
                          </a:stretch>
                        </a:blipFill>
                      </a:tcPr>
                    </a:tc>
                    <a:extLst>
                      <a:ext uri="{0D108BD9-81ED-4DB2-BD59-A6C34878D82A}">
                        <a16:rowId xmlns:a16="http://schemas.microsoft.com/office/drawing/2014/main" val="56629680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Prediction Spread</a:t>
                          </a:r>
                        </a:p>
                      </a:txBody>
                      <a:tcPr anchor="ctr"/>
                    </a:tc>
                    <a:tc>
                      <a:txBody>
                        <a:bodyPr/>
                        <a:lstStyle/>
                        <a:p>
                          <a:endParaRPr lang="de-DE"/>
                        </a:p>
                      </a:txBody>
                      <a:tcPr anchor="ctr">
                        <a:blipFill>
                          <a:blip r:embed="rId7"/>
                          <a:stretch>
                            <a:fillRect l="-54669" t="-270492" b="-783607"/>
                          </a:stretch>
                        </a:blipFill>
                      </a:tcPr>
                    </a:tc>
                    <a:extLst>
                      <a:ext uri="{0D108BD9-81ED-4DB2-BD59-A6C34878D82A}">
                        <a16:rowId xmlns:a16="http://schemas.microsoft.com/office/drawing/2014/main" val="313559347"/>
                      </a:ext>
                    </a:extLst>
                  </a:tr>
                  <a:tr h="929640">
                    <a:tc>
                      <a:txBody>
                        <a:bodyPr/>
                        <a:lstStyle/>
                        <a:p>
                          <a:endParaRPr lang="de-DE"/>
                        </a:p>
                      </a:txBody>
                      <a:tcPr anchor="ctr">
                        <a:blipFill>
                          <a:blip r:embed="rId7"/>
                          <a:stretch>
                            <a:fillRect t="-147712" r="-182919" b="-212418"/>
                          </a:stretch>
                        </a:blipFill>
                      </a:tcPr>
                    </a:tc>
                    <a:tc>
                      <a:txBody>
                        <a:bodyPr/>
                        <a:lstStyle/>
                        <a:p>
                          <a:endParaRPr lang="de-DE"/>
                        </a:p>
                      </a:txBody>
                      <a:tcPr anchor="ctr">
                        <a:blipFill>
                          <a:blip r:embed="rId7"/>
                          <a:stretch>
                            <a:fillRect l="-54669" t="-147712" b="-212418"/>
                          </a:stretch>
                        </a:blipFill>
                      </a:tcPr>
                    </a:tc>
                    <a:extLst>
                      <a:ext uri="{0D108BD9-81ED-4DB2-BD59-A6C34878D82A}">
                        <a16:rowId xmlns:a16="http://schemas.microsoft.com/office/drawing/2014/main" val="4068659729"/>
                      </a:ext>
                    </a:extLst>
                  </a:tr>
                  <a:tr h="612712">
                    <a:tc>
                      <a:txBody>
                        <a:bodyPr/>
                        <a:lstStyle/>
                        <a:p>
                          <a:pPr algn="ctr"/>
                          <a:r>
                            <a:rPr lang="en-US" sz="1400" dirty="0">
                              <a:solidFill>
                                <a:schemeClr val="tx1"/>
                              </a:solidFill>
                            </a:rPr>
                            <a:t>Relative Accuracy</a:t>
                          </a:r>
                        </a:p>
                      </a:txBody>
                      <a:tcPr anchor="ctr"/>
                    </a:tc>
                    <a:tc>
                      <a:txBody>
                        <a:bodyPr/>
                        <a:lstStyle/>
                        <a:p>
                          <a:endParaRPr lang="de-DE"/>
                        </a:p>
                      </a:txBody>
                      <a:tcPr anchor="ctr">
                        <a:blipFill>
                          <a:blip r:embed="rId7"/>
                          <a:stretch>
                            <a:fillRect l="-54669" t="-379000" b="-225000"/>
                          </a:stretch>
                        </a:blipFill>
                      </a:tcPr>
                    </a:tc>
                    <a:extLst>
                      <a:ext uri="{0D108BD9-81ED-4DB2-BD59-A6C34878D82A}">
                        <a16:rowId xmlns:a16="http://schemas.microsoft.com/office/drawing/2014/main" val="1413502029"/>
                      </a:ext>
                    </a:extLst>
                  </a:tr>
                  <a:tr h="563753">
                    <a:tc>
                      <a:txBody>
                        <a:bodyPr/>
                        <a:lstStyle/>
                        <a:p>
                          <a:pPr algn="ctr"/>
                          <a:r>
                            <a:rPr lang="en-US" sz="1400" dirty="0">
                              <a:solidFill>
                                <a:schemeClr val="tx1"/>
                              </a:solidFill>
                            </a:rPr>
                            <a:t>Cumulative Relative Accuracy</a:t>
                          </a:r>
                        </a:p>
                      </a:txBody>
                      <a:tcPr anchor="ctr"/>
                    </a:tc>
                    <a:tc>
                      <a:txBody>
                        <a:bodyPr/>
                        <a:lstStyle/>
                        <a:p>
                          <a:endParaRPr lang="de-DE"/>
                        </a:p>
                      </a:txBody>
                      <a:tcPr anchor="ctr">
                        <a:blipFill>
                          <a:blip r:embed="rId7"/>
                          <a:stretch>
                            <a:fillRect l="-54669" t="-515054" b="-141935"/>
                          </a:stretch>
                        </a:blipFill>
                      </a:tcPr>
                    </a:tc>
                    <a:extLst>
                      <a:ext uri="{0D108BD9-81ED-4DB2-BD59-A6C34878D82A}">
                        <a16:rowId xmlns:a16="http://schemas.microsoft.com/office/drawing/2014/main" val="716879644"/>
                      </a:ext>
                    </a:extLst>
                  </a:tr>
                </a:tbl>
              </a:graphicData>
            </a:graphic>
          </p:graphicFrame>
        </mc:Fallback>
      </mc:AlternateContent>
      <p:sp>
        <p:nvSpPr>
          <p:cNvPr id="15" name="Textfeld 14">
            <a:extLst>
              <a:ext uri="{FF2B5EF4-FFF2-40B4-BE49-F238E27FC236}">
                <a16:creationId xmlns:a16="http://schemas.microsoft.com/office/drawing/2014/main" id="{A9AFE679-3583-42C0-AB7A-4A191D4344D6}"/>
              </a:ext>
            </a:extLst>
          </p:cNvPr>
          <p:cNvSpPr txBox="1"/>
          <p:nvPr/>
        </p:nvSpPr>
        <p:spPr>
          <a:xfrm>
            <a:off x="479425" y="5673359"/>
            <a:ext cx="6365876" cy="400110"/>
          </a:xfrm>
          <a:prstGeom prst="rect">
            <a:avLst/>
          </a:prstGeom>
          <a:noFill/>
        </p:spPr>
        <p:txBody>
          <a:bodyPr wrap="square" rtlCol="0">
            <a:spAutoFit/>
          </a:bodyPr>
          <a:lstStyle/>
          <a:p>
            <a:pPr algn="l"/>
            <a:r>
              <a:rPr lang="en-US" sz="1000" dirty="0"/>
              <a:t>*EOP: End of Prediction, i: time index of observation, M: any performance metric (e.g., error), f(‘): (reduced) feature set, r: Actual RUL, r</a:t>
            </a:r>
            <a:r>
              <a:rPr lang="en-US" sz="1000" baseline="-25000" dirty="0"/>
              <a:t>*</a:t>
            </a:r>
            <a:r>
              <a:rPr lang="en-US" sz="1000" dirty="0"/>
              <a:t>: Forecasted RUL, EOL: end of life, P: time point of prediction</a:t>
            </a:r>
          </a:p>
        </p:txBody>
      </p:sp>
      <p:sp>
        <p:nvSpPr>
          <p:cNvPr id="25" name="Textfeld 24">
            <a:extLst>
              <a:ext uri="{FF2B5EF4-FFF2-40B4-BE49-F238E27FC236}">
                <a16:creationId xmlns:a16="http://schemas.microsoft.com/office/drawing/2014/main" id="{D8234535-EF03-4E24-8051-81597542B365}"/>
              </a:ext>
            </a:extLst>
          </p:cNvPr>
          <p:cNvSpPr txBox="1"/>
          <p:nvPr/>
        </p:nvSpPr>
        <p:spPr>
          <a:xfrm>
            <a:off x="8542020" y="6079385"/>
            <a:ext cx="1444166" cy="246221"/>
          </a:xfrm>
          <a:prstGeom prst="rect">
            <a:avLst/>
          </a:prstGeom>
          <a:noFill/>
        </p:spPr>
        <p:txBody>
          <a:bodyPr wrap="square">
            <a:spAutoFit/>
          </a:bodyPr>
          <a:lstStyle/>
          <a:p>
            <a:pPr algn="r"/>
            <a:r>
              <a:rPr lang="en-US" sz="1000" dirty="0"/>
              <a:t>[Saxena et al. 2008]</a:t>
            </a:r>
          </a:p>
        </p:txBody>
      </p:sp>
      <p:pic>
        <p:nvPicPr>
          <p:cNvPr id="5" name="Grafik 4">
            <a:extLst>
              <a:ext uri="{FF2B5EF4-FFF2-40B4-BE49-F238E27FC236}">
                <a16:creationId xmlns:a16="http://schemas.microsoft.com/office/drawing/2014/main" id="{1B31E5B5-A3DC-4CCA-96F3-4C4E6A62773C}"/>
              </a:ext>
            </a:extLst>
          </p:cNvPr>
          <p:cNvPicPr>
            <a:picLocks noChangeAspect="1"/>
          </p:cNvPicPr>
          <p:nvPr/>
        </p:nvPicPr>
        <p:blipFill>
          <a:blip r:embed="rId8"/>
          <a:stretch>
            <a:fillRect/>
          </a:stretch>
        </p:blipFill>
        <p:spPr>
          <a:xfrm>
            <a:off x="5516880" y="1736725"/>
            <a:ext cx="4866492" cy="2005927"/>
          </a:xfrm>
          <a:prstGeom prst="rect">
            <a:avLst/>
          </a:prstGeom>
        </p:spPr>
      </p:pic>
      <p:pic>
        <p:nvPicPr>
          <p:cNvPr id="7" name="Grafik 6">
            <a:extLst>
              <a:ext uri="{FF2B5EF4-FFF2-40B4-BE49-F238E27FC236}">
                <a16:creationId xmlns:a16="http://schemas.microsoft.com/office/drawing/2014/main" id="{2A9F227E-5020-409C-AF06-AC8B47ECBFC4}"/>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6305034" y="3740919"/>
            <a:ext cx="3200036" cy="1934174"/>
          </a:xfrm>
          <a:prstGeom prst="rect">
            <a:avLst/>
          </a:prstGeom>
        </p:spPr>
      </p:pic>
    </p:spTree>
    <p:extLst>
      <p:ext uri="{BB962C8B-B14F-4D97-AF65-F5344CB8AC3E}">
        <p14:creationId xmlns:p14="http://schemas.microsoft.com/office/powerpoint/2010/main" val="2477498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51D41E69-0FE8-45F4-B1E5-77759714C68B}"/>
              </a:ext>
            </a:extLst>
          </p:cNvPr>
          <p:cNvGraphicFramePr>
            <a:graphicFrameLocks noChangeAspect="1"/>
          </p:cNvGraphicFramePr>
          <p:nvPr>
            <p:custDataLst>
              <p:tags r:id="rId1"/>
            </p:custDataLst>
            <p:extLst>
              <p:ext uri="{D42A27DB-BD31-4B8C-83A1-F6EECF244321}">
                <p14:modId xmlns:p14="http://schemas.microsoft.com/office/powerpoint/2010/main" val="28725283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1" imgH="351" progId="TCLayout.ActiveDocument.1">
                  <p:embed/>
                </p:oleObj>
              </mc:Choice>
              <mc:Fallback>
                <p:oleObj name="think-cell Folie" r:id="rId3" imgW="351" imgH="351" progId="TCLayout.ActiveDocument.1">
                  <p:embed/>
                  <p:pic>
                    <p:nvPicPr>
                      <p:cNvPr id="2" name="Objekt 1" hidden="1">
                        <a:extLst>
                          <a:ext uri="{FF2B5EF4-FFF2-40B4-BE49-F238E27FC236}">
                            <a16:creationId xmlns:a16="http://schemas.microsoft.com/office/drawing/2014/main" id="{51D41E69-0FE8-45F4-B1E5-77759714C68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Grafik 6">
            <a:extLst>
              <a:ext uri="{FF2B5EF4-FFF2-40B4-BE49-F238E27FC236}">
                <a16:creationId xmlns:a16="http://schemas.microsoft.com/office/drawing/2014/main" id="{1064B522-2A3E-4512-855F-82C5A7C6FEBE}"/>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l="58" r="11110"/>
          <a:stretch/>
        </p:blipFill>
        <p:spPr>
          <a:xfrm>
            <a:off x="7898" y="0"/>
            <a:ext cx="12184102" cy="6858000"/>
          </a:xfrm>
          <a:prstGeom prst="rect">
            <a:avLst/>
          </a:prstGeom>
        </p:spPr>
      </p:pic>
      <p:sp>
        <p:nvSpPr>
          <p:cNvPr id="10" name="Rectangle 2">
            <a:extLst>
              <a:ext uri="{FF2B5EF4-FFF2-40B4-BE49-F238E27FC236}">
                <a16:creationId xmlns:a16="http://schemas.microsoft.com/office/drawing/2014/main" id="{0E890287-B9D6-4D93-861E-6EFFCBA6AB7C}"/>
              </a:ext>
            </a:extLst>
          </p:cNvPr>
          <p:cNvSpPr/>
          <p:nvPr/>
        </p:nvSpPr>
        <p:spPr>
          <a:xfrm>
            <a:off x="0" y="0"/>
            <a:ext cx="6240016" cy="6858000"/>
          </a:xfrm>
          <a:prstGeom prst="rect">
            <a:avLst/>
          </a:prstGeom>
          <a:solidFill>
            <a:srgbClr val="000000">
              <a:alpha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 name="TextBox 7">
            <a:extLst>
              <a:ext uri="{FF2B5EF4-FFF2-40B4-BE49-F238E27FC236}">
                <a16:creationId xmlns:a16="http://schemas.microsoft.com/office/drawing/2014/main" id="{EA2D891D-1822-4305-BC86-E65588688F56}"/>
              </a:ext>
            </a:extLst>
          </p:cNvPr>
          <p:cNvSpPr txBox="1"/>
          <p:nvPr/>
        </p:nvSpPr>
        <p:spPr>
          <a:xfrm>
            <a:off x="263352" y="2230051"/>
            <a:ext cx="2396721" cy="93871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500" b="1" i="1" u="none" strike="noStrike" kern="0" cap="none" spc="0" normalizeH="0" baseline="0" noProof="0" dirty="0">
                <a:ln>
                  <a:noFill/>
                </a:ln>
                <a:solidFill>
                  <a:srgbClr val="852339"/>
                </a:solidFill>
                <a:effectLst/>
                <a:uLnTx/>
                <a:uFillTx/>
              </a:rPr>
              <a:t>04</a:t>
            </a:r>
          </a:p>
        </p:txBody>
      </p:sp>
      <p:sp>
        <p:nvSpPr>
          <p:cNvPr id="8" name="Textplatzhalter 5">
            <a:extLst>
              <a:ext uri="{FF2B5EF4-FFF2-40B4-BE49-F238E27FC236}">
                <a16:creationId xmlns:a16="http://schemas.microsoft.com/office/drawing/2014/main" id="{E0353BDF-E6DA-4A54-8B9D-436B8DD3A1E2}"/>
              </a:ext>
            </a:extLst>
          </p:cNvPr>
          <p:cNvSpPr txBox="1">
            <a:spLocks/>
          </p:cNvSpPr>
          <p:nvPr/>
        </p:nvSpPr>
        <p:spPr>
          <a:xfrm>
            <a:off x="263352" y="3189600"/>
            <a:ext cx="6276596" cy="478800"/>
          </a:xfrm>
          <a:prstGeom prst="rect">
            <a:avLst/>
          </a:prstGeom>
        </p:spPr>
        <p:txBody>
          <a:bodyPr/>
          <a:lstStyle>
            <a:lvl1pPr marL="0" indent="0" algn="l" defTabSz="914400" rtl="0" eaLnBrk="1" latinLnBrk="0" hangingPunct="1">
              <a:spcBef>
                <a:spcPts val="0"/>
              </a:spcBef>
              <a:spcAft>
                <a:spcPts val="300"/>
              </a:spcAft>
              <a:buFontTx/>
              <a:buNone/>
              <a:defRPr lang="en-US" sz="2500" b="1" kern="1200" cap="all" spc="0" baseline="0" noProof="0" dirty="0">
                <a:solidFill>
                  <a:srgbClr val="852339"/>
                </a:solidFill>
                <a:latin typeface="Trebuchet MS" pitchFamily="34" charset="0"/>
                <a:ea typeface="+mn-ea"/>
                <a:cs typeface="Arial" pitchFamily="34" charset="0"/>
              </a:defRPr>
            </a:lvl1pPr>
            <a:lvl2pPr marL="449263" indent="-182563" algn="l" defTabSz="914400" rtl="0" eaLnBrk="1" latinLnBrk="0" hangingPunct="1">
              <a:spcBef>
                <a:spcPct val="20000"/>
              </a:spcBef>
              <a:buFontTx/>
              <a:buBlip>
                <a:blip r:embed="rId7"/>
              </a:buBlip>
              <a:defRPr sz="2000" b="0" kern="1200">
                <a:solidFill>
                  <a:schemeClr val="tx1"/>
                </a:solidFill>
                <a:latin typeface="+mn-lt"/>
                <a:ea typeface="+mn-ea"/>
                <a:cs typeface="+mn-cs"/>
              </a:defRPr>
            </a:lvl2pPr>
            <a:lvl3pPr marL="806450" indent="-182563" algn="l" defTabSz="914400" rtl="0" eaLnBrk="1" latinLnBrk="0" hangingPunct="1">
              <a:spcBef>
                <a:spcPct val="20000"/>
              </a:spcBef>
              <a:buFontTx/>
              <a:buBlip>
                <a:blip r:embed="rId7"/>
              </a:buBlip>
              <a:defRPr sz="2000" b="0" kern="1200">
                <a:solidFill>
                  <a:schemeClr val="tx1"/>
                </a:solidFill>
                <a:latin typeface="+mn-lt"/>
                <a:ea typeface="+mn-ea"/>
                <a:cs typeface="+mn-cs"/>
              </a:defRPr>
            </a:lvl3pPr>
            <a:lvl4pPr marL="1163638" indent="-174625" algn="l" defTabSz="914400" rtl="0" eaLnBrk="1" latinLnBrk="0" hangingPunct="1">
              <a:spcBef>
                <a:spcPct val="20000"/>
              </a:spcBef>
              <a:buFontTx/>
              <a:buBlip>
                <a:blip r:embed="rId7"/>
              </a:buBlip>
              <a:defRPr sz="2000" b="0" kern="1200">
                <a:solidFill>
                  <a:schemeClr val="tx1"/>
                </a:solidFill>
                <a:latin typeface="+mn-lt"/>
                <a:ea typeface="+mn-ea"/>
                <a:cs typeface="+mn-cs"/>
              </a:defRPr>
            </a:lvl4pPr>
            <a:lvl5pPr marL="2057400" indent="-228600" algn="l" defTabSz="914400" rtl="0" eaLnBrk="1" latinLnBrk="0" hangingPunct="1">
              <a:spcBef>
                <a:spcPct val="20000"/>
              </a:spcBef>
              <a:buFontTx/>
              <a:buBlip>
                <a:blip r:embed="rId7"/>
              </a:buBlip>
              <a:defRPr sz="22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de-DE" b="0" cap="none" dirty="0" err="1">
                <a:solidFill>
                  <a:srgbClr val="FFFFFF"/>
                </a:solidFill>
              </a:rPr>
              <a:t>Decision</a:t>
            </a:r>
            <a:r>
              <a:rPr lang="de-DE" b="0" cap="none" dirty="0">
                <a:solidFill>
                  <a:srgbClr val="FFFFFF"/>
                </a:solidFill>
              </a:rPr>
              <a:t>-Making</a:t>
            </a:r>
            <a:endParaRPr kumimoji="0" lang="de-DE" sz="2500" b="0" i="0" u="none" strike="noStrike" kern="1200" cap="none" spc="0" normalizeH="0" baseline="0" noProof="0" dirty="0">
              <a:ln>
                <a:noFill/>
              </a:ln>
              <a:solidFill>
                <a:srgbClr val="FFFFFF"/>
              </a:solidFill>
              <a:effectLst/>
              <a:uLnTx/>
              <a:uFillTx/>
              <a:latin typeface="Trebuchet MS" pitchFamily="34" charset="0"/>
              <a:ea typeface="+mn-ea"/>
              <a:cs typeface="Arial" pitchFamily="34" charset="0"/>
            </a:endParaRPr>
          </a:p>
        </p:txBody>
      </p:sp>
    </p:spTree>
    <p:extLst>
      <p:ext uri="{BB962C8B-B14F-4D97-AF65-F5344CB8AC3E}">
        <p14:creationId xmlns:p14="http://schemas.microsoft.com/office/powerpoint/2010/main" val="247098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5768476F-72BF-44E0-9ABA-FC5CA76BF8B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1" imgH="351" progId="TCLayout.ActiveDocument.1">
                  <p:embed/>
                </p:oleObj>
              </mc:Choice>
              <mc:Fallback>
                <p:oleObj name="think-cell Folie" r:id="rId3" imgW="351" imgH="351" progId="TCLayout.ActiveDocument.1">
                  <p:embed/>
                  <p:pic>
                    <p:nvPicPr>
                      <p:cNvPr id="5" name="Objekt 4" hidden="1">
                        <a:extLst>
                          <a:ext uri="{FF2B5EF4-FFF2-40B4-BE49-F238E27FC236}">
                            <a16:creationId xmlns:a16="http://schemas.microsoft.com/office/drawing/2014/main" id="{5768476F-72BF-44E0-9ABA-FC5CA76BF8B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92BBC89-EDEE-495E-B239-0B3289306BC6}"/>
              </a:ext>
            </a:extLst>
          </p:cNvPr>
          <p:cNvSpPr>
            <a:spLocks noGrp="1"/>
          </p:cNvSpPr>
          <p:nvPr>
            <p:ph type="title"/>
          </p:nvPr>
        </p:nvSpPr>
        <p:spPr/>
        <p:txBody>
          <a:bodyPr vert="horz"/>
          <a:lstStyle/>
          <a:p>
            <a:r>
              <a:rPr lang="en-US" dirty="0"/>
              <a:t>Decision-Making Algorithms</a:t>
            </a:r>
          </a:p>
        </p:txBody>
      </p:sp>
      <p:sp>
        <p:nvSpPr>
          <p:cNvPr id="3" name="Textplatzhalter 2">
            <a:extLst>
              <a:ext uri="{FF2B5EF4-FFF2-40B4-BE49-F238E27FC236}">
                <a16:creationId xmlns:a16="http://schemas.microsoft.com/office/drawing/2014/main" id="{9BB9D740-B13E-482C-8D4C-965BAEE62D1A}"/>
              </a:ext>
            </a:extLst>
          </p:cNvPr>
          <p:cNvSpPr>
            <a:spLocks noGrp="1"/>
          </p:cNvSpPr>
          <p:nvPr>
            <p:ph type="body" sz="quarter" idx="13"/>
          </p:nvPr>
        </p:nvSpPr>
        <p:spPr/>
        <p:txBody>
          <a:bodyPr/>
          <a:lstStyle/>
          <a:p>
            <a:endParaRPr lang="en-US" dirty="0">
              <a:latin typeface="+mj-lt"/>
            </a:endParaRPr>
          </a:p>
        </p:txBody>
      </p:sp>
      <p:sp>
        <p:nvSpPr>
          <p:cNvPr id="8" name="Textfeld 7">
            <a:extLst>
              <a:ext uri="{FF2B5EF4-FFF2-40B4-BE49-F238E27FC236}">
                <a16:creationId xmlns:a16="http://schemas.microsoft.com/office/drawing/2014/main" id="{BA562AFA-A6E9-4D34-A561-7E26FADA78E5}"/>
              </a:ext>
            </a:extLst>
          </p:cNvPr>
          <p:cNvSpPr txBox="1"/>
          <p:nvPr/>
        </p:nvSpPr>
        <p:spPr>
          <a:xfrm>
            <a:off x="5122604" y="6079385"/>
            <a:ext cx="4863582" cy="246221"/>
          </a:xfrm>
          <a:prstGeom prst="rect">
            <a:avLst/>
          </a:prstGeom>
          <a:noFill/>
        </p:spPr>
        <p:txBody>
          <a:bodyPr wrap="square">
            <a:spAutoFit/>
          </a:bodyPr>
          <a:lstStyle/>
          <a:p>
            <a:pPr algn="r"/>
            <a:r>
              <a:rPr lang="en-US" sz="1000" dirty="0"/>
              <a:t>[</a:t>
            </a:r>
            <a:r>
              <a:rPr lang="en-US" sz="1000" dirty="0" err="1"/>
              <a:t>Rothlauf</a:t>
            </a:r>
            <a:r>
              <a:rPr lang="en-US" sz="1000" dirty="0"/>
              <a:t> 2011, Sutton &amp; </a:t>
            </a:r>
            <a:r>
              <a:rPr lang="en-US" sz="1000" dirty="0" err="1"/>
              <a:t>Barto</a:t>
            </a:r>
            <a:r>
              <a:rPr lang="en-US" sz="1000" dirty="0"/>
              <a:t> 2018]</a:t>
            </a:r>
          </a:p>
        </p:txBody>
      </p:sp>
      <p:sp>
        <p:nvSpPr>
          <p:cNvPr id="9" name="Circle">
            <a:extLst>
              <a:ext uri="{FF2B5EF4-FFF2-40B4-BE49-F238E27FC236}">
                <a16:creationId xmlns:a16="http://schemas.microsoft.com/office/drawing/2014/main" id="{D4D5FE9E-E8B8-4879-897A-BD03A9E31A40}"/>
              </a:ext>
            </a:extLst>
          </p:cNvPr>
          <p:cNvSpPr/>
          <p:nvPr/>
        </p:nvSpPr>
        <p:spPr>
          <a:xfrm>
            <a:off x="4579777" y="3256191"/>
            <a:ext cx="1409467" cy="1409468"/>
          </a:xfrm>
          <a:prstGeom prst="ellipse">
            <a:avLst/>
          </a:prstGeom>
          <a:solidFill>
            <a:sysClr val="window" lastClr="FFFFFF"/>
          </a:solidFill>
          <a:ln w="12700">
            <a:miter lim="400000"/>
          </a:ln>
          <a:effectLst>
            <a:outerShdw blurRad="50800" dist="38100" dir="2700000" algn="tl" rotWithShape="0">
              <a:prstClr val="black">
                <a:alpha val="40000"/>
              </a:prstClr>
            </a:outerShdw>
          </a:effectLst>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mj-lt"/>
            </a:endParaRPr>
          </a:p>
        </p:txBody>
      </p:sp>
      <p:pic>
        <p:nvPicPr>
          <p:cNvPr id="14" name="Graphic 35" descr="Lights On">
            <a:extLst>
              <a:ext uri="{FF2B5EF4-FFF2-40B4-BE49-F238E27FC236}">
                <a16:creationId xmlns:a16="http://schemas.microsoft.com/office/drawing/2014/main" id="{6A5A39DA-9A5F-437F-8499-5C9B067E3B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7822" y="3501848"/>
            <a:ext cx="918154" cy="918154"/>
          </a:xfrm>
          <a:prstGeom prst="rect">
            <a:avLst/>
          </a:prstGeom>
        </p:spPr>
      </p:pic>
      <p:graphicFrame>
        <p:nvGraphicFramePr>
          <p:cNvPr id="4" name="Tabelle 5">
            <a:extLst>
              <a:ext uri="{FF2B5EF4-FFF2-40B4-BE49-F238E27FC236}">
                <a16:creationId xmlns:a16="http://schemas.microsoft.com/office/drawing/2014/main" id="{A951FBBA-72DF-44B9-9FAE-2B776A92C58D}"/>
              </a:ext>
            </a:extLst>
          </p:cNvPr>
          <p:cNvGraphicFramePr>
            <a:graphicFrameLocks noGrp="1"/>
          </p:cNvGraphicFramePr>
          <p:nvPr>
            <p:extLst>
              <p:ext uri="{D42A27DB-BD31-4B8C-83A1-F6EECF244321}">
                <p14:modId xmlns:p14="http://schemas.microsoft.com/office/powerpoint/2010/main" val="538968511"/>
              </p:ext>
            </p:extLst>
          </p:nvPr>
        </p:nvGraphicFramePr>
        <p:xfrm>
          <a:off x="1353570" y="1803818"/>
          <a:ext cx="3207881" cy="1508760"/>
        </p:xfrm>
        <a:graphic>
          <a:graphicData uri="http://schemas.openxmlformats.org/drawingml/2006/table">
            <a:tbl>
              <a:tblPr firstRow="1" bandRow="1">
                <a:tableStyleId>{5940675A-B579-460E-94D1-54222C63F5DA}</a:tableStyleId>
              </a:tblPr>
              <a:tblGrid>
                <a:gridCol w="931546">
                  <a:extLst>
                    <a:ext uri="{9D8B030D-6E8A-4147-A177-3AD203B41FA5}">
                      <a16:colId xmlns:a16="http://schemas.microsoft.com/office/drawing/2014/main" val="1248054494"/>
                    </a:ext>
                  </a:extLst>
                </a:gridCol>
                <a:gridCol w="2276335">
                  <a:extLst>
                    <a:ext uri="{9D8B030D-6E8A-4147-A177-3AD203B41FA5}">
                      <a16:colId xmlns:a16="http://schemas.microsoft.com/office/drawing/2014/main" val="1455046841"/>
                    </a:ext>
                  </a:extLst>
                </a:gridCol>
              </a:tblGrid>
              <a:tr h="178754">
                <a:tc gridSpan="2">
                  <a:txBody>
                    <a:bodyPr/>
                    <a:lstStyle/>
                    <a:p>
                      <a:pPr algn="r"/>
                      <a:r>
                        <a:rPr lang="en-US" sz="1400" dirty="0"/>
                        <a:t>Exploit problem-specific knowledge</a:t>
                      </a:r>
                    </a:p>
                  </a:txBody>
                  <a:tcPr marT="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400" dirty="0"/>
                    </a:p>
                  </a:txBody>
                  <a:tcPr/>
                </a:tc>
                <a:extLst>
                  <a:ext uri="{0D108BD9-81ED-4DB2-BD59-A6C34878D82A}">
                    <a16:rowId xmlns:a16="http://schemas.microsoft.com/office/drawing/2014/main" val="668813012"/>
                  </a:ext>
                </a:extLst>
              </a:tr>
              <a:tr h="178754">
                <a:tc>
                  <a:txBody>
                    <a:bodyPr/>
                    <a:lstStyle/>
                    <a:p>
                      <a:pPr algn="r"/>
                      <a:r>
                        <a:rPr lang="en-US" sz="1400" b="1" dirty="0">
                          <a:solidFill>
                            <a:schemeClr val="tx2"/>
                          </a:solidFill>
                        </a:rPr>
                        <a:t>Methods</a:t>
                      </a:r>
                    </a:p>
                  </a:txBody>
                  <a:tcPr marT="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dirty="0"/>
                        <a:t>Problem-specific</a:t>
                      </a:r>
                    </a:p>
                  </a:txBody>
                  <a:tcPr marT="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0373044"/>
                  </a:ext>
                </a:extLst>
              </a:tr>
              <a:tr h="178754">
                <a:tc>
                  <a:txBody>
                    <a:bodyPr/>
                    <a:lstStyle/>
                    <a:p>
                      <a:pPr algn="r"/>
                      <a:r>
                        <a:rPr lang="en-US" sz="1400" b="1" dirty="0">
                          <a:solidFill>
                            <a:schemeClr val="tx2"/>
                          </a:solidFill>
                        </a:rPr>
                        <a:t>Pros</a:t>
                      </a:r>
                    </a:p>
                  </a:txBody>
                  <a:tcPr marT="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dirty="0"/>
                        <a:t>Fast, tuned to a specific problem</a:t>
                      </a:r>
                    </a:p>
                  </a:txBody>
                  <a:tcPr marT="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56339097"/>
                  </a:ext>
                </a:extLst>
              </a:tr>
              <a:tr h="178754">
                <a:tc>
                  <a:txBody>
                    <a:bodyPr/>
                    <a:lstStyle/>
                    <a:p>
                      <a:pPr algn="r"/>
                      <a:r>
                        <a:rPr lang="en-US" sz="1400" b="1" dirty="0">
                          <a:solidFill>
                            <a:schemeClr val="tx2"/>
                          </a:solidFill>
                        </a:rPr>
                        <a:t>Cons</a:t>
                      </a:r>
                    </a:p>
                  </a:txBody>
                  <a:tcPr marT="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dirty="0"/>
                        <a:t>Not optimal</a:t>
                      </a:r>
                    </a:p>
                  </a:txBody>
                  <a:tcPr marT="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4266302"/>
                  </a:ext>
                </a:extLst>
              </a:tr>
              <a:tr h="178754">
                <a:tc>
                  <a:txBody>
                    <a:bodyPr/>
                    <a:lstStyle/>
                    <a:p>
                      <a:pPr algn="r"/>
                      <a:r>
                        <a:rPr lang="en-US" sz="1400" b="1" dirty="0">
                          <a:solidFill>
                            <a:schemeClr val="tx2"/>
                          </a:solidFill>
                        </a:rPr>
                        <a:t>R</a:t>
                      </a:r>
                    </a:p>
                  </a:txBody>
                  <a:tcPr marT="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dirty="0" err="1">
                          <a:latin typeface="Consolas" panose="020B0609020204030204" pitchFamily="49" charset="0"/>
                        </a:rPr>
                        <a:t>heuristica</a:t>
                      </a:r>
                      <a:endParaRPr lang="en-US" sz="1400" dirty="0">
                        <a:latin typeface="Consolas" panose="020B0609020204030204" pitchFamily="49" charset="0"/>
                      </a:endParaRPr>
                    </a:p>
                  </a:txBody>
                  <a:tcPr marT="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65450"/>
                  </a:ext>
                </a:extLst>
              </a:tr>
            </a:tbl>
          </a:graphicData>
        </a:graphic>
      </p:graphicFrame>
      <p:graphicFrame>
        <p:nvGraphicFramePr>
          <p:cNvPr id="31" name="Tabelle 5">
            <a:extLst>
              <a:ext uri="{FF2B5EF4-FFF2-40B4-BE49-F238E27FC236}">
                <a16:creationId xmlns:a16="http://schemas.microsoft.com/office/drawing/2014/main" id="{A2DAF318-6B23-4195-93DB-2DE26E221696}"/>
              </a:ext>
            </a:extLst>
          </p:cNvPr>
          <p:cNvGraphicFramePr>
            <a:graphicFrameLocks noGrp="1"/>
          </p:cNvGraphicFramePr>
          <p:nvPr>
            <p:extLst>
              <p:ext uri="{D42A27DB-BD31-4B8C-83A1-F6EECF244321}">
                <p14:modId xmlns:p14="http://schemas.microsoft.com/office/powerpoint/2010/main" val="179297014"/>
              </p:ext>
            </p:extLst>
          </p:nvPr>
        </p:nvGraphicFramePr>
        <p:xfrm>
          <a:off x="6317450" y="1736725"/>
          <a:ext cx="3761514" cy="1722120"/>
        </p:xfrm>
        <a:graphic>
          <a:graphicData uri="http://schemas.openxmlformats.org/drawingml/2006/table">
            <a:tbl>
              <a:tblPr firstRow="1" bandRow="1">
                <a:tableStyleId>{5940675A-B579-460E-94D1-54222C63F5DA}</a:tableStyleId>
              </a:tblPr>
              <a:tblGrid>
                <a:gridCol w="1092317">
                  <a:extLst>
                    <a:ext uri="{9D8B030D-6E8A-4147-A177-3AD203B41FA5}">
                      <a16:colId xmlns:a16="http://schemas.microsoft.com/office/drawing/2014/main" val="1248054494"/>
                    </a:ext>
                  </a:extLst>
                </a:gridCol>
                <a:gridCol w="2669197">
                  <a:extLst>
                    <a:ext uri="{9D8B030D-6E8A-4147-A177-3AD203B41FA5}">
                      <a16:colId xmlns:a16="http://schemas.microsoft.com/office/drawing/2014/main" val="1455046841"/>
                    </a:ext>
                  </a:extLst>
                </a:gridCol>
              </a:tblGrid>
              <a:tr h="178754">
                <a:tc gridSpan="2">
                  <a:txBody>
                    <a:bodyPr/>
                    <a:lstStyle/>
                    <a:p>
                      <a:pPr algn="l"/>
                      <a:r>
                        <a:rPr lang="en-US" sz="1400" dirty="0"/>
                        <a:t>Guarantee finding an optimal solution</a:t>
                      </a:r>
                    </a:p>
                  </a:txBody>
                  <a:tcPr marT="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400" dirty="0"/>
                    </a:p>
                  </a:txBody>
                  <a:tcPr/>
                </a:tc>
                <a:extLst>
                  <a:ext uri="{0D108BD9-81ED-4DB2-BD59-A6C34878D82A}">
                    <a16:rowId xmlns:a16="http://schemas.microsoft.com/office/drawing/2014/main" val="668813012"/>
                  </a:ext>
                </a:extLst>
              </a:tr>
              <a:tr h="178754">
                <a:tc>
                  <a:txBody>
                    <a:bodyPr/>
                    <a:lstStyle/>
                    <a:p>
                      <a:pPr algn="r"/>
                      <a:r>
                        <a:rPr lang="en-US" sz="1400" b="1" dirty="0">
                          <a:solidFill>
                            <a:schemeClr val="accent6"/>
                          </a:solidFill>
                        </a:rPr>
                        <a:t>Methods</a:t>
                      </a:r>
                    </a:p>
                  </a:txBody>
                  <a:tcPr marT="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dirty="0"/>
                        <a:t>Mathematical Programming, Exhaustive Search, Branch and Bound, Dynamic Programming</a:t>
                      </a:r>
                    </a:p>
                  </a:txBody>
                  <a:tcPr marT="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0373044"/>
                  </a:ext>
                </a:extLst>
              </a:tr>
              <a:tr h="178754">
                <a:tc>
                  <a:txBody>
                    <a:bodyPr/>
                    <a:lstStyle/>
                    <a:p>
                      <a:pPr algn="r"/>
                      <a:r>
                        <a:rPr lang="en-US" sz="1400" b="1" dirty="0">
                          <a:solidFill>
                            <a:schemeClr val="accent6"/>
                          </a:solidFill>
                        </a:rPr>
                        <a:t>Pros</a:t>
                      </a:r>
                    </a:p>
                  </a:txBody>
                  <a:tcPr marT="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dirty="0"/>
                        <a:t>Optimal</a:t>
                      </a:r>
                    </a:p>
                  </a:txBody>
                  <a:tcPr marT="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56339097"/>
                  </a:ext>
                </a:extLst>
              </a:tr>
              <a:tr h="178754">
                <a:tc>
                  <a:txBody>
                    <a:bodyPr/>
                    <a:lstStyle/>
                    <a:p>
                      <a:pPr algn="r"/>
                      <a:r>
                        <a:rPr lang="en-US" sz="1400" b="1" dirty="0">
                          <a:solidFill>
                            <a:schemeClr val="accent6"/>
                          </a:solidFill>
                        </a:rPr>
                        <a:t>Cons</a:t>
                      </a:r>
                    </a:p>
                  </a:txBody>
                  <a:tcPr marT="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dirty="0"/>
                        <a:t>Long computation time</a:t>
                      </a:r>
                    </a:p>
                  </a:txBody>
                  <a:tcPr marT="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4266302"/>
                  </a:ext>
                </a:extLst>
              </a:tr>
              <a:tr h="178754">
                <a:tc>
                  <a:txBody>
                    <a:bodyPr/>
                    <a:lstStyle/>
                    <a:p>
                      <a:pPr algn="r"/>
                      <a:r>
                        <a:rPr lang="en-US" sz="1400" b="1" dirty="0">
                          <a:solidFill>
                            <a:schemeClr val="accent6"/>
                          </a:solidFill>
                        </a:rPr>
                        <a:t>R</a:t>
                      </a:r>
                    </a:p>
                  </a:txBody>
                  <a:tcPr marT="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dirty="0">
                          <a:latin typeface="Consolas" panose="020B0609020204030204" pitchFamily="49" charset="0"/>
                        </a:rPr>
                        <a:t>ompr, </a:t>
                      </a:r>
                      <a:r>
                        <a:rPr lang="en-US" sz="1400" dirty="0" err="1">
                          <a:latin typeface="Consolas" panose="020B0609020204030204" pitchFamily="49" charset="0"/>
                        </a:rPr>
                        <a:t>deoptim</a:t>
                      </a:r>
                      <a:r>
                        <a:rPr lang="en-US" sz="1400" dirty="0">
                          <a:latin typeface="Consolas" panose="020B0609020204030204" pitchFamily="49" charset="0"/>
                        </a:rPr>
                        <a:t>, </a:t>
                      </a:r>
                      <a:r>
                        <a:rPr lang="en-US" sz="1400" dirty="0" err="1">
                          <a:latin typeface="Consolas" panose="020B0609020204030204" pitchFamily="49" charset="0"/>
                        </a:rPr>
                        <a:t>nlsr</a:t>
                      </a:r>
                      <a:endParaRPr lang="en-US" sz="1400" dirty="0">
                        <a:latin typeface="Consolas" panose="020B0609020204030204" pitchFamily="49" charset="0"/>
                      </a:endParaRPr>
                    </a:p>
                  </a:txBody>
                  <a:tcPr marT="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65450"/>
                  </a:ext>
                </a:extLst>
              </a:tr>
            </a:tbl>
          </a:graphicData>
        </a:graphic>
      </p:graphicFrame>
      <p:grpSp>
        <p:nvGrpSpPr>
          <p:cNvPr id="73" name="Gruppieren 72">
            <a:extLst>
              <a:ext uri="{FF2B5EF4-FFF2-40B4-BE49-F238E27FC236}">
                <a16:creationId xmlns:a16="http://schemas.microsoft.com/office/drawing/2014/main" id="{CEEFD79B-14C7-4CCA-AB61-CBFE3B277381}"/>
              </a:ext>
            </a:extLst>
          </p:cNvPr>
          <p:cNvGrpSpPr/>
          <p:nvPr/>
        </p:nvGrpSpPr>
        <p:grpSpPr>
          <a:xfrm>
            <a:off x="4561451" y="1767822"/>
            <a:ext cx="1458513" cy="1805005"/>
            <a:chOff x="4561451" y="1767822"/>
            <a:chExt cx="1458513" cy="1805005"/>
          </a:xfrm>
        </p:grpSpPr>
        <p:sp>
          <p:nvSpPr>
            <p:cNvPr id="15" name="Circle">
              <a:extLst>
                <a:ext uri="{FF2B5EF4-FFF2-40B4-BE49-F238E27FC236}">
                  <a16:creationId xmlns:a16="http://schemas.microsoft.com/office/drawing/2014/main" id="{964650E5-1227-4B00-AFEC-659CA336B093}"/>
                </a:ext>
              </a:extLst>
            </p:cNvPr>
            <p:cNvSpPr/>
            <p:nvPr/>
          </p:nvSpPr>
          <p:spPr>
            <a:xfrm>
              <a:off x="5029292" y="2672676"/>
              <a:ext cx="515214" cy="515214"/>
            </a:xfrm>
            <a:prstGeom prst="ellipse">
              <a:avLst/>
            </a:prstGeom>
            <a:solidFill>
              <a:sysClr val="windowText" lastClr="000000">
                <a:lumMod val="75000"/>
                <a:lumOff val="25000"/>
              </a:sysClr>
            </a:solidFill>
            <a:ln w="12700">
              <a:miter lim="400000"/>
            </a:ln>
          </p:spPr>
          <p:txBody>
            <a:bodyPr lIns="28575" tIns="28575" rIns="28575" bIns="285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lumMod val="95000"/>
                    </a:prstClr>
                  </a:solidFill>
                  <a:effectLst/>
                  <a:uLnTx/>
                  <a:uFillTx/>
                  <a:latin typeface="+mj-lt"/>
                </a:rPr>
                <a:t>01</a:t>
              </a:r>
              <a:endParaRPr kumimoji="0" sz="1800" b="1" i="0" u="none" strike="noStrike" kern="0" cap="none" spc="0" normalizeH="0" baseline="0" noProof="0" dirty="0">
                <a:ln>
                  <a:noFill/>
                </a:ln>
                <a:solidFill>
                  <a:prstClr val="white">
                    <a:lumMod val="95000"/>
                  </a:prstClr>
                </a:solidFill>
                <a:effectLst/>
                <a:uLnTx/>
                <a:uFillTx/>
                <a:latin typeface="+mj-lt"/>
              </a:endParaRPr>
            </a:p>
          </p:txBody>
        </p:sp>
        <p:grpSp>
          <p:nvGrpSpPr>
            <p:cNvPr id="72" name="Gruppieren 71">
              <a:extLst>
                <a:ext uri="{FF2B5EF4-FFF2-40B4-BE49-F238E27FC236}">
                  <a16:creationId xmlns:a16="http://schemas.microsoft.com/office/drawing/2014/main" id="{81E89D42-DC76-4FC0-B45A-EBDA09F35EDF}"/>
                </a:ext>
              </a:extLst>
            </p:cNvPr>
            <p:cNvGrpSpPr/>
            <p:nvPr/>
          </p:nvGrpSpPr>
          <p:grpSpPr>
            <a:xfrm>
              <a:off x="4561451" y="1767822"/>
              <a:ext cx="1458513" cy="1805005"/>
              <a:chOff x="4561451" y="1767822"/>
              <a:chExt cx="1458513" cy="1805005"/>
            </a:xfrm>
          </p:grpSpPr>
          <p:sp>
            <p:nvSpPr>
              <p:cNvPr id="10" name="Freeform: Shape 25">
                <a:extLst>
                  <a:ext uri="{FF2B5EF4-FFF2-40B4-BE49-F238E27FC236}">
                    <a16:creationId xmlns:a16="http://schemas.microsoft.com/office/drawing/2014/main" id="{421622AA-F9FD-41E6-A931-9D2649C81838}"/>
                  </a:ext>
                </a:extLst>
              </p:cNvPr>
              <p:cNvSpPr/>
              <p:nvPr/>
            </p:nvSpPr>
            <p:spPr>
              <a:xfrm>
                <a:off x="4630386" y="2790685"/>
                <a:ext cx="1313098" cy="782142"/>
              </a:xfrm>
              <a:custGeom>
                <a:avLst/>
                <a:gdLst>
                  <a:gd name="connsiteX0" fmla="*/ 1263914 w 1879692"/>
                  <a:gd name="connsiteY0" fmla="*/ 108 h 1119632"/>
                  <a:gd name="connsiteX1" fmla="*/ 1317851 w 1879692"/>
                  <a:gd name="connsiteY1" fmla="*/ 9446 h 1119632"/>
                  <a:gd name="connsiteX2" fmla="*/ 1665686 w 1879692"/>
                  <a:gd name="connsiteY2" fmla="*/ 131917 h 1119632"/>
                  <a:gd name="connsiteX3" fmla="*/ 1768019 w 1879692"/>
                  <a:gd name="connsiteY3" fmla="*/ 750863 h 1119632"/>
                  <a:gd name="connsiteX4" fmla="*/ 1452866 w 1879692"/>
                  <a:gd name="connsiteY4" fmla="*/ 1066029 h 1119632"/>
                  <a:gd name="connsiteX5" fmla="*/ 1192910 w 1879692"/>
                  <a:gd name="connsiteY5" fmla="*/ 1066029 h 1119632"/>
                  <a:gd name="connsiteX6" fmla="*/ 1188037 w 1879692"/>
                  <a:gd name="connsiteY6" fmla="*/ 1061149 h 1119632"/>
                  <a:gd name="connsiteX7" fmla="*/ 1188037 w 1879692"/>
                  <a:gd name="connsiteY7" fmla="*/ 801239 h 1119632"/>
                  <a:gd name="connsiteX8" fmla="*/ 1426908 w 1879692"/>
                  <a:gd name="connsiteY8" fmla="*/ 562424 h 1119632"/>
                  <a:gd name="connsiteX9" fmla="*/ 1404136 w 1879692"/>
                  <a:gd name="connsiteY9" fmla="*/ 456790 h 1119632"/>
                  <a:gd name="connsiteX10" fmla="*/ 1256259 w 1879692"/>
                  <a:gd name="connsiteY10" fmla="*/ 409722 h 1119632"/>
                  <a:gd name="connsiteX11" fmla="*/ 1318015 w 1879692"/>
                  <a:gd name="connsiteY11" fmla="*/ 190374 h 1119632"/>
                  <a:gd name="connsiteX12" fmla="*/ 1282311 w 1879692"/>
                  <a:gd name="connsiteY12" fmla="*/ 21457 h 1119632"/>
                  <a:gd name="connsiteX13" fmla="*/ 1309862 w 1879692"/>
                  <a:gd name="connsiteY13" fmla="*/ 161146 h 1119632"/>
                  <a:gd name="connsiteX14" fmla="*/ 1303670 w 1879692"/>
                  <a:gd name="connsiteY14" fmla="*/ 228645 h 1119632"/>
                  <a:gd name="connsiteX15" fmla="*/ 1302473 w 1879692"/>
                  <a:gd name="connsiteY15" fmla="*/ 232895 h 1119632"/>
                  <a:gd name="connsiteX16" fmla="*/ 1308560 w 1879692"/>
                  <a:gd name="connsiteY16" fmla="*/ 172513 h 1119632"/>
                  <a:gd name="connsiteX17" fmla="*/ 1279581 w 1879692"/>
                  <a:gd name="connsiteY17" fmla="*/ 28973 h 1119632"/>
                  <a:gd name="connsiteX18" fmla="*/ 615738 w 1879692"/>
                  <a:gd name="connsiteY18" fmla="*/ 0 h 1119632"/>
                  <a:gd name="connsiteX19" fmla="*/ 600012 w 1879692"/>
                  <a:gd name="connsiteY19" fmla="*/ 28973 h 1119632"/>
                  <a:gd name="connsiteX20" fmla="*/ 578524 w 1879692"/>
                  <a:gd name="connsiteY20" fmla="*/ 98194 h 1119632"/>
                  <a:gd name="connsiteX21" fmla="*/ 577493 w 1879692"/>
                  <a:gd name="connsiteY21" fmla="*/ 108428 h 1119632"/>
                  <a:gd name="connsiteX22" fmla="*/ 579462 w 1879692"/>
                  <a:gd name="connsiteY22" fmla="*/ 88231 h 1119632"/>
                  <a:gd name="connsiteX23" fmla="*/ 599997 w 1879692"/>
                  <a:gd name="connsiteY23" fmla="*/ 21457 h 1119632"/>
                  <a:gd name="connsiteX24" fmla="*/ 564293 w 1879692"/>
                  <a:gd name="connsiteY24" fmla="*/ 190374 h 1119632"/>
                  <a:gd name="connsiteX25" fmla="*/ 625955 w 1879692"/>
                  <a:gd name="connsiteY25" fmla="*/ 409722 h 1119632"/>
                  <a:gd name="connsiteX26" fmla="*/ 478172 w 1879692"/>
                  <a:gd name="connsiteY26" fmla="*/ 456790 h 1119632"/>
                  <a:gd name="connsiteX27" fmla="*/ 455400 w 1879692"/>
                  <a:gd name="connsiteY27" fmla="*/ 562424 h 1119632"/>
                  <a:gd name="connsiteX28" fmla="*/ 694177 w 1879692"/>
                  <a:gd name="connsiteY28" fmla="*/ 801239 h 1119632"/>
                  <a:gd name="connsiteX29" fmla="*/ 694177 w 1879692"/>
                  <a:gd name="connsiteY29" fmla="*/ 1061149 h 1119632"/>
                  <a:gd name="connsiteX30" fmla="*/ 689304 w 1879692"/>
                  <a:gd name="connsiteY30" fmla="*/ 1066029 h 1119632"/>
                  <a:gd name="connsiteX31" fmla="*/ 429442 w 1879692"/>
                  <a:gd name="connsiteY31" fmla="*/ 1066029 h 1119632"/>
                  <a:gd name="connsiteX32" fmla="*/ 114289 w 1879692"/>
                  <a:gd name="connsiteY32" fmla="*/ 750863 h 1119632"/>
                  <a:gd name="connsiteX33" fmla="*/ 213343 w 1879692"/>
                  <a:gd name="connsiteY33" fmla="*/ 131917 h 1119632"/>
                  <a:gd name="connsiteX34" fmla="*/ 561177 w 1879692"/>
                  <a:gd name="connsiteY34" fmla="*/ 9446 h 1119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79692" h="1119632">
                    <a:moveTo>
                      <a:pt x="1263914" y="108"/>
                    </a:moveTo>
                    <a:lnTo>
                      <a:pt x="1317851" y="9446"/>
                    </a:lnTo>
                    <a:cubicBezTo>
                      <a:pt x="1439489" y="37671"/>
                      <a:pt x="1556043" y="79100"/>
                      <a:pt x="1665686" y="131917"/>
                    </a:cubicBezTo>
                    <a:cubicBezTo>
                      <a:pt x="1902870" y="245631"/>
                      <a:pt x="1951600" y="564051"/>
                      <a:pt x="1768019" y="750863"/>
                    </a:cubicBezTo>
                    <a:lnTo>
                      <a:pt x="1452866" y="1066029"/>
                    </a:lnTo>
                    <a:cubicBezTo>
                      <a:pt x="1381364" y="1137500"/>
                      <a:pt x="1264412" y="1137500"/>
                      <a:pt x="1192910" y="1066029"/>
                    </a:cubicBezTo>
                    <a:lnTo>
                      <a:pt x="1188037" y="1061149"/>
                    </a:lnTo>
                    <a:cubicBezTo>
                      <a:pt x="1116629" y="989678"/>
                      <a:pt x="1116629" y="872710"/>
                      <a:pt x="1188037" y="801239"/>
                    </a:cubicBezTo>
                    <a:lnTo>
                      <a:pt x="1426908" y="562424"/>
                    </a:lnTo>
                    <a:cubicBezTo>
                      <a:pt x="1459332" y="529942"/>
                      <a:pt x="1447993" y="473058"/>
                      <a:pt x="1404136" y="456790"/>
                    </a:cubicBezTo>
                    <a:cubicBezTo>
                      <a:pt x="1355406" y="438950"/>
                      <a:pt x="1306676" y="422682"/>
                      <a:pt x="1256259" y="409722"/>
                    </a:cubicBezTo>
                    <a:cubicBezTo>
                      <a:pt x="1295243" y="346330"/>
                      <a:pt x="1318015" y="271606"/>
                      <a:pt x="1318015" y="190374"/>
                    </a:cubicBezTo>
                    <a:cubicBezTo>
                      <a:pt x="1318015" y="130291"/>
                      <a:pt x="1304989" y="73407"/>
                      <a:pt x="1282311" y="21457"/>
                    </a:cubicBezTo>
                    <a:cubicBezTo>
                      <a:pt x="1300116" y="65273"/>
                      <a:pt x="1309862" y="112396"/>
                      <a:pt x="1309862" y="161146"/>
                    </a:cubicBezTo>
                    <a:cubicBezTo>
                      <a:pt x="1309862" y="184301"/>
                      <a:pt x="1307730" y="206842"/>
                      <a:pt x="1303670" y="228645"/>
                    </a:cubicBezTo>
                    <a:lnTo>
                      <a:pt x="1302473" y="232895"/>
                    </a:lnTo>
                    <a:lnTo>
                      <a:pt x="1308560" y="172513"/>
                    </a:lnTo>
                    <a:cubicBezTo>
                      <a:pt x="1308560" y="121597"/>
                      <a:pt x="1298241" y="73092"/>
                      <a:pt x="1279581" y="28973"/>
                    </a:cubicBezTo>
                    <a:close/>
                    <a:moveTo>
                      <a:pt x="615738" y="0"/>
                    </a:moveTo>
                    <a:lnTo>
                      <a:pt x="600012" y="28973"/>
                    </a:lnTo>
                    <a:cubicBezTo>
                      <a:pt x="590681" y="51033"/>
                      <a:pt x="583436" y="74189"/>
                      <a:pt x="578524" y="98194"/>
                    </a:cubicBezTo>
                    <a:lnTo>
                      <a:pt x="577493" y="108428"/>
                    </a:lnTo>
                    <a:lnTo>
                      <a:pt x="579462" y="88231"/>
                    </a:lnTo>
                    <a:cubicBezTo>
                      <a:pt x="584136" y="64879"/>
                      <a:pt x="591047" y="42551"/>
                      <a:pt x="599997" y="21457"/>
                    </a:cubicBezTo>
                    <a:cubicBezTo>
                      <a:pt x="577225" y="73407"/>
                      <a:pt x="564293" y="130291"/>
                      <a:pt x="564293" y="190374"/>
                    </a:cubicBezTo>
                    <a:cubicBezTo>
                      <a:pt x="564293" y="271606"/>
                      <a:pt x="586971" y="346330"/>
                      <a:pt x="625955" y="409722"/>
                    </a:cubicBezTo>
                    <a:cubicBezTo>
                      <a:pt x="575632" y="422682"/>
                      <a:pt x="525215" y="438950"/>
                      <a:pt x="478172" y="456790"/>
                    </a:cubicBezTo>
                    <a:cubicBezTo>
                      <a:pt x="434315" y="474685"/>
                      <a:pt x="422882" y="529942"/>
                      <a:pt x="455400" y="562424"/>
                    </a:cubicBezTo>
                    <a:lnTo>
                      <a:pt x="694177" y="801239"/>
                    </a:lnTo>
                    <a:cubicBezTo>
                      <a:pt x="765679" y="872710"/>
                      <a:pt x="765679" y="989678"/>
                      <a:pt x="694177" y="1061149"/>
                    </a:cubicBezTo>
                    <a:lnTo>
                      <a:pt x="689304" y="1066029"/>
                    </a:lnTo>
                    <a:cubicBezTo>
                      <a:pt x="617896" y="1137500"/>
                      <a:pt x="500850" y="1137500"/>
                      <a:pt x="429442" y="1066029"/>
                    </a:cubicBezTo>
                    <a:lnTo>
                      <a:pt x="114289" y="750863"/>
                    </a:lnTo>
                    <a:cubicBezTo>
                      <a:pt x="-72572" y="564051"/>
                      <a:pt x="-23842" y="247258"/>
                      <a:pt x="213343" y="131917"/>
                    </a:cubicBezTo>
                    <a:cubicBezTo>
                      <a:pt x="322985" y="79100"/>
                      <a:pt x="439539" y="37671"/>
                      <a:pt x="561177" y="9446"/>
                    </a:cubicBezTo>
                    <a:close/>
                  </a:path>
                </a:pathLst>
              </a:custGeom>
              <a:solidFill>
                <a:schemeClr val="tx2"/>
              </a:solidFill>
              <a:ln w="12700">
                <a:miter lim="400000"/>
              </a:ln>
            </p:spPr>
            <p:txBody>
              <a:bodyPr wrap="square" lIns="28575" tIns="28575" rIns="28575" bIns="28575" anchor="ctr">
                <a:noAutofit/>
              </a:bodyP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mj-lt"/>
                </a:endParaRPr>
              </a:p>
            </p:txBody>
          </p:sp>
          <p:sp>
            <p:nvSpPr>
              <p:cNvPr id="29" name="TextBox 38">
                <a:extLst>
                  <a:ext uri="{FF2B5EF4-FFF2-40B4-BE49-F238E27FC236}">
                    <a16:creationId xmlns:a16="http://schemas.microsoft.com/office/drawing/2014/main" id="{FB482D9C-0FE6-4487-923C-64C6D8628D71}"/>
                  </a:ext>
                </a:extLst>
              </p:cNvPr>
              <p:cNvSpPr txBox="1"/>
              <p:nvPr/>
            </p:nvSpPr>
            <p:spPr>
              <a:xfrm>
                <a:off x="4991104" y="2235519"/>
                <a:ext cx="1028860" cy="338554"/>
              </a:xfrm>
              <a:prstGeom prst="rect">
                <a:avLst/>
              </a:prstGeom>
              <a:noFill/>
            </p:spPr>
            <p:txBody>
              <a:bodyPr wrap="square" lIns="0" rIns="0" rtlCol="0" anchor="b">
                <a:spAutoFit/>
              </a:bodyPr>
              <a:lstStyle/>
              <a:p>
                <a:pPr algn="r"/>
                <a:r>
                  <a:rPr lang="en-US" sz="1600" b="1" noProof="1">
                    <a:solidFill>
                      <a:schemeClr val="tx2"/>
                    </a:solidFill>
                    <a:latin typeface="+mj-lt"/>
                  </a:rPr>
                  <a:t>Heuristics</a:t>
                </a:r>
              </a:p>
            </p:txBody>
          </p:sp>
          <p:cxnSp>
            <p:nvCxnSpPr>
              <p:cNvPr id="33" name="Gerader Verbinder 32">
                <a:extLst>
                  <a:ext uri="{FF2B5EF4-FFF2-40B4-BE49-F238E27FC236}">
                    <a16:creationId xmlns:a16="http://schemas.microsoft.com/office/drawing/2014/main" id="{A3768F28-A4D8-481A-BF53-6B13C28CFD4D}"/>
                  </a:ext>
                </a:extLst>
              </p:cNvPr>
              <p:cNvCxnSpPr>
                <a:cxnSpLocks/>
                <a:endCxn id="4" idx="3"/>
              </p:cNvCxnSpPr>
              <p:nvPr/>
            </p:nvCxnSpPr>
            <p:spPr>
              <a:xfrm>
                <a:off x="4561451" y="1767822"/>
                <a:ext cx="0" cy="790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68FFEE40-E27D-4300-9472-B24925E39749}"/>
                  </a:ext>
                </a:extLst>
              </p:cNvPr>
              <p:cNvCxnSpPr>
                <a:cxnSpLocks/>
                <a:stCxn id="29" idx="1"/>
              </p:cNvCxnSpPr>
              <p:nvPr/>
            </p:nvCxnSpPr>
            <p:spPr>
              <a:xfrm flipH="1">
                <a:off x="4561452" y="2404796"/>
                <a:ext cx="429652" cy="285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74" name="Gruppieren 73">
            <a:extLst>
              <a:ext uri="{FF2B5EF4-FFF2-40B4-BE49-F238E27FC236}">
                <a16:creationId xmlns:a16="http://schemas.microsoft.com/office/drawing/2014/main" id="{9E7B6097-0BDA-454C-8CCB-069F65C92BDC}"/>
              </a:ext>
            </a:extLst>
          </p:cNvPr>
          <p:cNvGrpSpPr/>
          <p:nvPr/>
        </p:nvGrpSpPr>
        <p:grpSpPr>
          <a:xfrm>
            <a:off x="5672518" y="3304642"/>
            <a:ext cx="4276345" cy="1312632"/>
            <a:chOff x="5672518" y="3304642"/>
            <a:chExt cx="4276345" cy="1312632"/>
          </a:xfrm>
        </p:grpSpPr>
        <p:sp>
          <p:nvSpPr>
            <p:cNvPr id="12" name="Freeform: Shape 43">
              <a:extLst>
                <a:ext uri="{FF2B5EF4-FFF2-40B4-BE49-F238E27FC236}">
                  <a16:creationId xmlns:a16="http://schemas.microsoft.com/office/drawing/2014/main" id="{33A06445-4FF1-44E3-AC65-71BD200FDF83}"/>
                </a:ext>
              </a:extLst>
            </p:cNvPr>
            <p:cNvSpPr/>
            <p:nvPr/>
          </p:nvSpPr>
          <p:spPr>
            <a:xfrm>
              <a:off x="5672518" y="3304642"/>
              <a:ext cx="782099" cy="1312632"/>
            </a:xfrm>
            <a:custGeom>
              <a:avLst/>
              <a:gdLst>
                <a:gd name="connsiteX0" fmla="*/ 185213 w 1119570"/>
                <a:gd name="connsiteY0" fmla="*/ 1136095 h 1879024"/>
                <a:gd name="connsiteX1" fmla="*/ 315162 w 1119570"/>
                <a:gd name="connsiteY1" fmla="*/ 1189722 h 1879024"/>
                <a:gd name="connsiteX2" fmla="*/ 555605 w 1119570"/>
                <a:gd name="connsiteY2" fmla="*/ 1430092 h 1879024"/>
                <a:gd name="connsiteX3" fmla="*/ 661166 w 1119570"/>
                <a:gd name="connsiteY3" fmla="*/ 1407414 h 1879024"/>
                <a:gd name="connsiteX4" fmla="*/ 709928 w 1119570"/>
                <a:gd name="connsiteY4" fmla="*/ 1256257 h 1879024"/>
                <a:gd name="connsiteX5" fmla="*/ 717173 w 1119570"/>
                <a:gd name="connsiteY5" fmla="*/ 1259560 h 1879024"/>
                <a:gd name="connsiteX6" fmla="*/ 722920 w 1119570"/>
                <a:gd name="connsiteY6" fmla="*/ 1264301 h 1879024"/>
                <a:gd name="connsiteX7" fmla="*/ 929099 w 1119570"/>
                <a:gd name="connsiteY7" fmla="*/ 1327280 h 1879024"/>
                <a:gd name="connsiteX8" fmla="*/ 1072639 w 1119570"/>
                <a:gd name="connsiteY8" fmla="*/ 1298301 h 1879024"/>
                <a:gd name="connsiteX9" fmla="*/ 1086068 w 1119570"/>
                <a:gd name="connsiteY9" fmla="*/ 1291012 h 1879024"/>
                <a:gd name="connsiteX10" fmla="*/ 1103065 w 1119570"/>
                <a:gd name="connsiteY10" fmla="*/ 1285495 h 1879024"/>
                <a:gd name="connsiteX11" fmla="*/ 1087675 w 1119570"/>
                <a:gd name="connsiteY11" fmla="*/ 1290140 h 1879024"/>
                <a:gd name="connsiteX12" fmla="*/ 1119570 w 1119570"/>
                <a:gd name="connsiteY12" fmla="*/ 1272827 h 1879024"/>
                <a:gd name="connsiteX13" fmla="*/ 1111774 w 1119570"/>
                <a:gd name="connsiteY13" fmla="*/ 1317849 h 1879024"/>
                <a:gd name="connsiteX14" fmla="*/ 989305 w 1119570"/>
                <a:gd name="connsiteY14" fmla="*/ 1665683 h 1879024"/>
                <a:gd name="connsiteX15" fmla="*/ 370386 w 1119570"/>
                <a:gd name="connsiteY15" fmla="*/ 1764736 h 1879024"/>
                <a:gd name="connsiteX16" fmla="*/ 55224 w 1119570"/>
                <a:gd name="connsiteY16" fmla="*/ 1449584 h 1879024"/>
                <a:gd name="connsiteX17" fmla="*/ 55224 w 1119570"/>
                <a:gd name="connsiteY17" fmla="*/ 1189722 h 1879024"/>
                <a:gd name="connsiteX18" fmla="*/ 185213 w 1119570"/>
                <a:gd name="connsiteY18" fmla="*/ 1136095 h 1879024"/>
                <a:gd name="connsiteX19" fmla="*/ 616290 w 1119570"/>
                <a:gd name="connsiteY19" fmla="*/ 974 h 1879024"/>
                <a:gd name="connsiteX20" fmla="*/ 987731 w 1119570"/>
                <a:gd name="connsiteY20" fmla="*/ 213341 h 1879024"/>
                <a:gd name="connsiteX21" fmla="*/ 1110355 w 1119570"/>
                <a:gd name="connsiteY21" fmla="*/ 561175 h 1879024"/>
                <a:gd name="connsiteX22" fmla="*/ 1119230 w 1119570"/>
                <a:gd name="connsiteY22" fmla="*/ 611677 h 1879024"/>
                <a:gd name="connsiteX23" fmla="*/ 1097130 w 1119570"/>
                <a:gd name="connsiteY23" fmla="*/ 599681 h 1879024"/>
                <a:gd name="connsiteX24" fmla="*/ 1027909 w 1119570"/>
                <a:gd name="connsiteY24" fmla="*/ 578194 h 1879024"/>
                <a:gd name="connsiteX25" fmla="*/ 1024835 w 1119570"/>
                <a:gd name="connsiteY25" fmla="*/ 577884 h 1879024"/>
                <a:gd name="connsiteX26" fmla="*/ 1021607 w 1119570"/>
                <a:gd name="connsiteY26" fmla="*/ 576837 h 1879024"/>
                <a:gd name="connsiteX27" fmla="*/ 934082 w 1119570"/>
                <a:gd name="connsiteY27" fmla="*/ 567477 h 1879024"/>
                <a:gd name="connsiteX28" fmla="*/ 711557 w 1119570"/>
                <a:gd name="connsiteY28" fmla="*/ 630826 h 1879024"/>
                <a:gd name="connsiteX29" fmla="*/ 659537 w 1119570"/>
                <a:gd name="connsiteY29" fmla="*/ 471610 h 1879024"/>
                <a:gd name="connsiteX30" fmla="*/ 553976 w 1119570"/>
                <a:gd name="connsiteY30" fmla="*/ 448932 h 1879024"/>
                <a:gd name="connsiteX31" fmla="*/ 313533 w 1119570"/>
                <a:gd name="connsiteY31" fmla="*/ 689302 h 1879024"/>
                <a:gd name="connsiteX32" fmla="*/ 53595 w 1119570"/>
                <a:gd name="connsiteY32" fmla="*/ 689302 h 1879024"/>
                <a:gd name="connsiteX33" fmla="*/ 53595 w 1119570"/>
                <a:gd name="connsiteY33" fmla="*/ 429440 h 1879024"/>
                <a:gd name="connsiteX34" fmla="*/ 368757 w 1119570"/>
                <a:gd name="connsiteY34" fmla="*/ 114288 h 1879024"/>
                <a:gd name="connsiteX35" fmla="*/ 616290 w 1119570"/>
                <a:gd name="connsiteY35" fmla="*/ 974 h 1879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19570" h="1879024">
                  <a:moveTo>
                    <a:pt x="185213" y="1136095"/>
                  </a:moveTo>
                  <a:cubicBezTo>
                    <a:pt x="232326" y="1136095"/>
                    <a:pt x="279432" y="1153971"/>
                    <a:pt x="315162" y="1189722"/>
                  </a:cubicBezTo>
                  <a:lnTo>
                    <a:pt x="555605" y="1430092"/>
                  </a:lnTo>
                  <a:cubicBezTo>
                    <a:pt x="588077" y="1462610"/>
                    <a:pt x="643301" y="1451271"/>
                    <a:pt x="661166" y="1407414"/>
                  </a:cubicBezTo>
                  <a:cubicBezTo>
                    <a:pt x="680660" y="1358684"/>
                    <a:pt x="696896" y="1308267"/>
                    <a:pt x="709928" y="1256257"/>
                  </a:cubicBezTo>
                  <a:lnTo>
                    <a:pt x="717173" y="1259560"/>
                  </a:lnTo>
                  <a:lnTo>
                    <a:pt x="722920" y="1264301"/>
                  </a:lnTo>
                  <a:cubicBezTo>
                    <a:pt x="781775" y="1304063"/>
                    <a:pt x="852726" y="1327280"/>
                    <a:pt x="929099" y="1327280"/>
                  </a:cubicBezTo>
                  <a:cubicBezTo>
                    <a:pt x="980015" y="1327280"/>
                    <a:pt x="1028521" y="1316961"/>
                    <a:pt x="1072639" y="1298301"/>
                  </a:cubicBezTo>
                  <a:lnTo>
                    <a:pt x="1086068" y="1291012"/>
                  </a:lnTo>
                  <a:lnTo>
                    <a:pt x="1103065" y="1285495"/>
                  </a:lnTo>
                  <a:lnTo>
                    <a:pt x="1087675" y="1290140"/>
                  </a:lnTo>
                  <a:lnTo>
                    <a:pt x="1119570" y="1272827"/>
                  </a:lnTo>
                  <a:lnTo>
                    <a:pt x="1111774" y="1317849"/>
                  </a:lnTo>
                  <a:cubicBezTo>
                    <a:pt x="1083544" y="1439486"/>
                    <a:pt x="1042113" y="1556040"/>
                    <a:pt x="989305" y="1665683"/>
                  </a:cubicBezTo>
                  <a:cubicBezTo>
                    <a:pt x="873971" y="1902867"/>
                    <a:pt x="557234" y="1951597"/>
                    <a:pt x="370386" y="1764736"/>
                  </a:cubicBezTo>
                  <a:lnTo>
                    <a:pt x="55224" y="1449584"/>
                  </a:lnTo>
                  <a:cubicBezTo>
                    <a:pt x="-16236" y="1378176"/>
                    <a:pt x="-16236" y="1261130"/>
                    <a:pt x="55224" y="1189722"/>
                  </a:cubicBezTo>
                  <a:cubicBezTo>
                    <a:pt x="90981" y="1153971"/>
                    <a:pt x="138101" y="1136095"/>
                    <a:pt x="185213" y="1136095"/>
                  </a:cubicBezTo>
                  <a:close/>
                  <a:moveTo>
                    <a:pt x="616290" y="974"/>
                  </a:moveTo>
                  <a:cubicBezTo>
                    <a:pt x="764843" y="-9524"/>
                    <a:pt x="915613" y="65101"/>
                    <a:pt x="987731" y="213341"/>
                  </a:cubicBezTo>
                  <a:cubicBezTo>
                    <a:pt x="1040511" y="322984"/>
                    <a:pt x="1081929" y="439538"/>
                    <a:pt x="1110355" y="561175"/>
                  </a:cubicBezTo>
                  <a:lnTo>
                    <a:pt x="1119230" y="611677"/>
                  </a:lnTo>
                  <a:lnTo>
                    <a:pt x="1097130" y="599681"/>
                  </a:lnTo>
                  <a:cubicBezTo>
                    <a:pt x="1075071" y="590351"/>
                    <a:pt x="1051915" y="583106"/>
                    <a:pt x="1027909" y="578194"/>
                  </a:cubicBezTo>
                  <a:lnTo>
                    <a:pt x="1024835" y="577884"/>
                  </a:lnTo>
                  <a:lnTo>
                    <a:pt x="1021607" y="576837"/>
                  </a:lnTo>
                  <a:cubicBezTo>
                    <a:pt x="993378" y="570734"/>
                    <a:pt x="964137" y="567477"/>
                    <a:pt x="934082" y="567477"/>
                  </a:cubicBezTo>
                  <a:cubicBezTo>
                    <a:pt x="851273" y="567477"/>
                    <a:pt x="774872" y="590249"/>
                    <a:pt x="711557" y="630826"/>
                  </a:cubicBezTo>
                  <a:cubicBezTo>
                    <a:pt x="696896" y="577223"/>
                    <a:pt x="680660" y="523620"/>
                    <a:pt x="659537" y="471610"/>
                  </a:cubicBezTo>
                  <a:cubicBezTo>
                    <a:pt x="641672" y="427753"/>
                    <a:pt x="586448" y="416414"/>
                    <a:pt x="553976" y="448932"/>
                  </a:cubicBezTo>
                  <a:lnTo>
                    <a:pt x="313533" y="689302"/>
                  </a:lnTo>
                  <a:cubicBezTo>
                    <a:pt x="242073" y="760804"/>
                    <a:pt x="125109" y="760804"/>
                    <a:pt x="53595" y="689302"/>
                  </a:cubicBezTo>
                  <a:cubicBezTo>
                    <a:pt x="-17865" y="617894"/>
                    <a:pt x="-17865" y="500848"/>
                    <a:pt x="53595" y="429440"/>
                  </a:cubicBezTo>
                  <a:lnTo>
                    <a:pt x="368757" y="114288"/>
                  </a:lnTo>
                  <a:cubicBezTo>
                    <a:pt x="438825" y="44215"/>
                    <a:pt x="527159" y="7273"/>
                    <a:pt x="616290" y="974"/>
                  </a:cubicBezTo>
                  <a:close/>
                </a:path>
              </a:pathLst>
            </a:custGeom>
            <a:solidFill>
              <a:schemeClr val="accent6"/>
            </a:solidFill>
            <a:ln w="12700">
              <a:miter lim="400000"/>
            </a:ln>
          </p:spPr>
          <p:txBody>
            <a:bodyPr wrap="square" lIns="28575" tIns="28575" rIns="28575" bIns="28575" anchor="ctr">
              <a:noAutofit/>
            </a:bodyP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mj-lt"/>
              </a:endParaRPr>
            </a:p>
          </p:txBody>
        </p:sp>
        <p:sp>
          <p:nvSpPr>
            <p:cNvPr id="17" name="Circle">
              <a:extLst>
                <a:ext uri="{FF2B5EF4-FFF2-40B4-BE49-F238E27FC236}">
                  <a16:creationId xmlns:a16="http://schemas.microsoft.com/office/drawing/2014/main" id="{CB70718E-510C-4880-8D10-0BAC2EC587F5}"/>
                </a:ext>
              </a:extLst>
            </p:cNvPr>
            <p:cNvSpPr/>
            <p:nvPr/>
          </p:nvSpPr>
          <p:spPr>
            <a:xfrm>
              <a:off x="6061975" y="3703319"/>
              <a:ext cx="515214" cy="515214"/>
            </a:xfrm>
            <a:prstGeom prst="ellipse">
              <a:avLst/>
            </a:prstGeom>
            <a:solidFill>
              <a:sysClr val="windowText" lastClr="000000">
                <a:lumMod val="75000"/>
                <a:lumOff val="25000"/>
              </a:sysClr>
            </a:solidFill>
            <a:ln w="12700">
              <a:miter lim="400000"/>
            </a:ln>
          </p:spPr>
          <p:txBody>
            <a:bodyPr lIns="28575" tIns="28575" rIns="28575" bIns="285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lumMod val="95000"/>
                    </a:prstClr>
                  </a:solidFill>
                  <a:effectLst/>
                  <a:uLnTx/>
                  <a:uFillTx/>
                  <a:latin typeface="+mj-lt"/>
                </a:rPr>
                <a:t>02</a:t>
              </a:r>
              <a:endParaRPr kumimoji="0" sz="1800" b="1" i="0" u="none" strike="noStrike" kern="0" cap="none" spc="0" normalizeH="0" baseline="0" noProof="0" dirty="0">
                <a:ln>
                  <a:noFill/>
                </a:ln>
                <a:solidFill>
                  <a:prstClr val="white">
                    <a:lumMod val="95000"/>
                  </a:prstClr>
                </a:solidFill>
                <a:effectLst/>
                <a:uLnTx/>
                <a:uFillTx/>
                <a:latin typeface="+mj-lt"/>
              </a:endParaRPr>
            </a:p>
          </p:txBody>
        </p:sp>
        <p:sp>
          <p:nvSpPr>
            <p:cNvPr id="26" name="TextBox 34">
              <a:extLst>
                <a:ext uri="{FF2B5EF4-FFF2-40B4-BE49-F238E27FC236}">
                  <a16:creationId xmlns:a16="http://schemas.microsoft.com/office/drawing/2014/main" id="{5C8EAB3F-2528-4621-9974-0F9A8C2C0832}"/>
                </a:ext>
              </a:extLst>
            </p:cNvPr>
            <p:cNvSpPr txBox="1"/>
            <p:nvPr/>
          </p:nvSpPr>
          <p:spPr>
            <a:xfrm>
              <a:off x="6778562" y="3669819"/>
              <a:ext cx="1421329" cy="338554"/>
            </a:xfrm>
            <a:prstGeom prst="rect">
              <a:avLst/>
            </a:prstGeom>
            <a:noFill/>
          </p:spPr>
          <p:txBody>
            <a:bodyPr wrap="square" lIns="0" rIns="0" rtlCol="0" anchor="b">
              <a:spAutoFit/>
            </a:bodyPr>
            <a:lstStyle/>
            <a:p>
              <a:r>
                <a:rPr lang="en-US" sz="1600" b="1" noProof="1">
                  <a:solidFill>
                    <a:schemeClr val="accent6"/>
                  </a:solidFill>
                  <a:latin typeface="+mj-lt"/>
                </a:rPr>
                <a:t>Exact Methods</a:t>
              </a:r>
            </a:p>
          </p:txBody>
        </p:sp>
        <p:cxnSp>
          <p:nvCxnSpPr>
            <p:cNvPr id="39" name="Gerader Verbinder 38">
              <a:extLst>
                <a:ext uri="{FF2B5EF4-FFF2-40B4-BE49-F238E27FC236}">
                  <a16:creationId xmlns:a16="http://schemas.microsoft.com/office/drawing/2014/main" id="{2E4E3AE0-B22A-46F1-BF01-6767F47CDD13}"/>
                </a:ext>
              </a:extLst>
            </p:cNvPr>
            <p:cNvCxnSpPr>
              <a:cxnSpLocks/>
            </p:cNvCxnSpPr>
            <p:nvPr/>
          </p:nvCxnSpPr>
          <p:spPr>
            <a:xfrm flipH="1" flipV="1">
              <a:off x="7162800" y="3501848"/>
              <a:ext cx="2786063" cy="703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a16="http://schemas.microsoft.com/office/drawing/2014/main" id="{84298B92-E969-4C26-B68B-CB6EE3214246}"/>
                </a:ext>
              </a:extLst>
            </p:cNvPr>
            <p:cNvCxnSpPr>
              <a:cxnSpLocks/>
              <a:endCxn id="26" idx="0"/>
            </p:cNvCxnSpPr>
            <p:nvPr/>
          </p:nvCxnSpPr>
          <p:spPr>
            <a:xfrm>
              <a:off x="7489227" y="3501848"/>
              <a:ext cx="0" cy="167971"/>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graphicFrame>
        <p:nvGraphicFramePr>
          <p:cNvPr id="47" name="Tabelle 5">
            <a:extLst>
              <a:ext uri="{FF2B5EF4-FFF2-40B4-BE49-F238E27FC236}">
                <a16:creationId xmlns:a16="http://schemas.microsoft.com/office/drawing/2014/main" id="{4C71884B-FB65-4EE4-8ED1-64EAE8DE5C26}"/>
              </a:ext>
            </a:extLst>
          </p:cNvPr>
          <p:cNvGraphicFramePr>
            <a:graphicFrameLocks noGrp="1"/>
          </p:cNvGraphicFramePr>
          <p:nvPr>
            <p:extLst>
              <p:ext uri="{D42A27DB-BD31-4B8C-83A1-F6EECF244321}">
                <p14:modId xmlns:p14="http://schemas.microsoft.com/office/powerpoint/2010/main" val="1000424382"/>
              </p:ext>
            </p:extLst>
          </p:nvPr>
        </p:nvGraphicFramePr>
        <p:xfrm>
          <a:off x="6472940" y="4307345"/>
          <a:ext cx="3907856" cy="1722120"/>
        </p:xfrm>
        <a:graphic>
          <a:graphicData uri="http://schemas.openxmlformats.org/drawingml/2006/table">
            <a:tbl>
              <a:tblPr firstRow="1" bandRow="1">
                <a:tableStyleId>{5940675A-B579-460E-94D1-54222C63F5DA}</a:tableStyleId>
              </a:tblPr>
              <a:tblGrid>
                <a:gridCol w="888895">
                  <a:extLst>
                    <a:ext uri="{9D8B030D-6E8A-4147-A177-3AD203B41FA5}">
                      <a16:colId xmlns:a16="http://schemas.microsoft.com/office/drawing/2014/main" val="1248054494"/>
                    </a:ext>
                  </a:extLst>
                </a:gridCol>
                <a:gridCol w="3018961">
                  <a:extLst>
                    <a:ext uri="{9D8B030D-6E8A-4147-A177-3AD203B41FA5}">
                      <a16:colId xmlns:a16="http://schemas.microsoft.com/office/drawing/2014/main" val="1455046841"/>
                    </a:ext>
                  </a:extLst>
                </a:gridCol>
              </a:tblGrid>
              <a:tr h="178754">
                <a:tc gridSpan="2">
                  <a:txBody>
                    <a:bodyPr/>
                    <a:lstStyle/>
                    <a:p>
                      <a:pPr algn="l"/>
                      <a:r>
                        <a:rPr lang="en-US" sz="1400" dirty="0"/>
                        <a:t>Sample a subset of solutions</a:t>
                      </a:r>
                    </a:p>
                  </a:txBody>
                  <a:tcPr marT="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400" dirty="0"/>
                    </a:p>
                  </a:txBody>
                  <a:tcPr/>
                </a:tc>
                <a:extLst>
                  <a:ext uri="{0D108BD9-81ED-4DB2-BD59-A6C34878D82A}">
                    <a16:rowId xmlns:a16="http://schemas.microsoft.com/office/drawing/2014/main" val="668813012"/>
                  </a:ext>
                </a:extLst>
              </a:tr>
              <a:tr h="178754">
                <a:tc>
                  <a:txBody>
                    <a:bodyPr/>
                    <a:lstStyle/>
                    <a:p>
                      <a:pPr algn="l"/>
                      <a:r>
                        <a:rPr lang="en-US" sz="1400" b="1" dirty="0">
                          <a:solidFill>
                            <a:schemeClr val="accent4"/>
                          </a:solidFill>
                        </a:rPr>
                        <a:t>Methods</a:t>
                      </a:r>
                    </a:p>
                  </a:txBody>
                  <a:tcPr marT="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dirty="0"/>
                        <a:t>Genetic Algorithm, Simulated Annealing, Particle Swarm Optimization</a:t>
                      </a:r>
                    </a:p>
                  </a:txBody>
                  <a:tcPr marT="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0373044"/>
                  </a:ext>
                </a:extLst>
              </a:tr>
              <a:tr h="178754">
                <a:tc>
                  <a:txBody>
                    <a:bodyPr/>
                    <a:lstStyle/>
                    <a:p>
                      <a:pPr algn="l"/>
                      <a:r>
                        <a:rPr lang="en-US" sz="1400" b="1" dirty="0">
                          <a:solidFill>
                            <a:schemeClr val="accent4"/>
                          </a:solidFill>
                        </a:rPr>
                        <a:t>Pros</a:t>
                      </a:r>
                    </a:p>
                  </a:txBody>
                  <a:tcPr marT="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dirty="0"/>
                        <a:t>Generalizable to many problems</a:t>
                      </a:r>
                    </a:p>
                  </a:txBody>
                  <a:tcPr marT="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56339097"/>
                  </a:ext>
                </a:extLst>
              </a:tr>
              <a:tr h="178754">
                <a:tc>
                  <a:txBody>
                    <a:bodyPr/>
                    <a:lstStyle/>
                    <a:p>
                      <a:pPr algn="l"/>
                      <a:r>
                        <a:rPr lang="en-US" sz="1400" b="1" dirty="0">
                          <a:solidFill>
                            <a:schemeClr val="accent4"/>
                          </a:solidFill>
                        </a:rPr>
                        <a:t>Cons</a:t>
                      </a:r>
                    </a:p>
                  </a:txBody>
                  <a:tcPr marT="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dirty="0"/>
                        <a:t>No optimal solution</a:t>
                      </a:r>
                    </a:p>
                  </a:txBody>
                  <a:tcPr marT="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4266302"/>
                  </a:ext>
                </a:extLst>
              </a:tr>
              <a:tr h="178754">
                <a:tc>
                  <a:txBody>
                    <a:bodyPr/>
                    <a:lstStyle/>
                    <a:p>
                      <a:pPr algn="l"/>
                      <a:r>
                        <a:rPr lang="en-US" sz="1400" b="1" dirty="0">
                          <a:solidFill>
                            <a:schemeClr val="accent4"/>
                          </a:solidFill>
                        </a:rPr>
                        <a:t>R</a:t>
                      </a:r>
                    </a:p>
                  </a:txBody>
                  <a:tcPr marT="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dirty="0" err="1">
                          <a:latin typeface="Consolas" panose="020B0609020204030204" pitchFamily="49" charset="0"/>
                        </a:rPr>
                        <a:t>metaheuristicOp</a:t>
                      </a:r>
                      <a:endParaRPr lang="en-US" sz="1400" dirty="0">
                        <a:latin typeface="Consolas" panose="020B0609020204030204" pitchFamily="49" charset="0"/>
                      </a:endParaRPr>
                    </a:p>
                  </a:txBody>
                  <a:tcPr marT="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65450"/>
                  </a:ext>
                </a:extLst>
              </a:tr>
            </a:tbl>
          </a:graphicData>
        </a:graphic>
      </p:graphicFrame>
      <p:graphicFrame>
        <p:nvGraphicFramePr>
          <p:cNvPr id="48" name="Tabelle 5">
            <a:extLst>
              <a:ext uri="{FF2B5EF4-FFF2-40B4-BE49-F238E27FC236}">
                <a16:creationId xmlns:a16="http://schemas.microsoft.com/office/drawing/2014/main" id="{625D9F39-617A-498E-A235-6A5465A31C5A}"/>
              </a:ext>
            </a:extLst>
          </p:cNvPr>
          <p:cNvGraphicFramePr>
            <a:graphicFrameLocks noGrp="1"/>
          </p:cNvGraphicFramePr>
          <p:nvPr>
            <p:extLst>
              <p:ext uri="{D42A27DB-BD31-4B8C-83A1-F6EECF244321}">
                <p14:modId xmlns:p14="http://schemas.microsoft.com/office/powerpoint/2010/main" val="3042551716"/>
              </p:ext>
            </p:extLst>
          </p:nvPr>
        </p:nvGraphicFramePr>
        <p:xfrm>
          <a:off x="494100" y="4118098"/>
          <a:ext cx="3982650" cy="1940880"/>
        </p:xfrm>
        <a:graphic>
          <a:graphicData uri="http://schemas.openxmlformats.org/drawingml/2006/table">
            <a:tbl>
              <a:tblPr firstRow="1" bandRow="1">
                <a:tableStyleId>{5940675A-B579-460E-94D1-54222C63F5DA}</a:tableStyleId>
              </a:tblPr>
              <a:tblGrid>
                <a:gridCol w="1172892">
                  <a:extLst>
                    <a:ext uri="{9D8B030D-6E8A-4147-A177-3AD203B41FA5}">
                      <a16:colId xmlns:a16="http://schemas.microsoft.com/office/drawing/2014/main" val="1248054494"/>
                    </a:ext>
                  </a:extLst>
                </a:gridCol>
                <a:gridCol w="2809758">
                  <a:extLst>
                    <a:ext uri="{9D8B030D-6E8A-4147-A177-3AD203B41FA5}">
                      <a16:colId xmlns:a16="http://schemas.microsoft.com/office/drawing/2014/main" val="1455046841"/>
                    </a:ext>
                  </a:extLst>
                </a:gridCol>
              </a:tblGrid>
              <a:tr h="178754">
                <a:tc gridSpan="2">
                  <a:txBody>
                    <a:bodyPr/>
                    <a:lstStyle/>
                    <a:p>
                      <a:pPr algn="l"/>
                      <a:r>
                        <a:rPr lang="en-US" sz="1400" dirty="0"/>
                        <a:t>Learns to map states to actions to</a:t>
                      </a:r>
                      <a:br>
                        <a:rPr lang="en-US" sz="1400" dirty="0"/>
                      </a:br>
                      <a:r>
                        <a:rPr lang="en-US" sz="1400" dirty="0"/>
                        <a:t>maximize reward</a:t>
                      </a:r>
                    </a:p>
                  </a:txBody>
                  <a:tcPr marL="90000" marR="90000" marT="0" marB="4680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sz="1400" dirty="0"/>
                    </a:p>
                  </a:txBody>
                  <a:tcPr/>
                </a:tc>
                <a:extLst>
                  <a:ext uri="{0D108BD9-81ED-4DB2-BD59-A6C34878D82A}">
                    <a16:rowId xmlns:a16="http://schemas.microsoft.com/office/drawing/2014/main" val="668813012"/>
                  </a:ext>
                </a:extLst>
              </a:tr>
              <a:tr h="178754">
                <a:tc>
                  <a:txBody>
                    <a:bodyPr/>
                    <a:lstStyle/>
                    <a:p>
                      <a:pPr algn="r"/>
                      <a:r>
                        <a:rPr lang="en-US" sz="1400" b="1" dirty="0">
                          <a:solidFill>
                            <a:schemeClr val="accent5"/>
                          </a:solidFill>
                        </a:rPr>
                        <a:t>Methods</a:t>
                      </a:r>
                    </a:p>
                  </a:txBody>
                  <a:tcPr marL="90000" marR="90000" marT="0" marB="4680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dirty="0"/>
                        <a:t>Monte Carlo, Temporal Difference Learning</a:t>
                      </a:r>
                    </a:p>
                  </a:txBody>
                  <a:tcPr marL="90000" marR="90000" marT="0" marB="4680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0373044"/>
                  </a:ext>
                </a:extLst>
              </a:tr>
              <a:tr h="178754">
                <a:tc>
                  <a:txBody>
                    <a:bodyPr/>
                    <a:lstStyle/>
                    <a:p>
                      <a:pPr algn="r"/>
                      <a:r>
                        <a:rPr lang="en-US" sz="1400" b="1" dirty="0">
                          <a:solidFill>
                            <a:schemeClr val="accent5"/>
                          </a:solidFill>
                        </a:rPr>
                        <a:t>Pros</a:t>
                      </a:r>
                    </a:p>
                  </a:txBody>
                  <a:tcPr marL="90000" marR="90000" marT="0" marB="4680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dirty="0"/>
                        <a:t>Can solve complex problems</a:t>
                      </a:r>
                    </a:p>
                  </a:txBody>
                  <a:tcPr marL="90000" marR="90000" marT="0" marB="4680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56339097"/>
                  </a:ext>
                </a:extLst>
              </a:tr>
              <a:tr h="178754">
                <a:tc>
                  <a:txBody>
                    <a:bodyPr/>
                    <a:lstStyle/>
                    <a:p>
                      <a:pPr algn="r"/>
                      <a:r>
                        <a:rPr lang="en-US" sz="1400" b="1" dirty="0">
                          <a:solidFill>
                            <a:schemeClr val="accent5"/>
                          </a:solidFill>
                        </a:rPr>
                        <a:t>Cons</a:t>
                      </a:r>
                    </a:p>
                  </a:txBody>
                  <a:tcPr marL="90000" marR="90000" marT="0" marB="4680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dirty="0"/>
                        <a:t>Markov assumption, a lot of computations, not optimal</a:t>
                      </a:r>
                    </a:p>
                  </a:txBody>
                  <a:tcPr marL="90000" marR="90000" marT="0" marB="4680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4266302"/>
                  </a:ext>
                </a:extLst>
              </a:tr>
              <a:tr h="178754">
                <a:tc>
                  <a:txBody>
                    <a:bodyPr/>
                    <a:lstStyle/>
                    <a:p>
                      <a:pPr algn="r"/>
                      <a:r>
                        <a:rPr lang="en-US" sz="1400" b="1" dirty="0">
                          <a:solidFill>
                            <a:schemeClr val="accent5"/>
                          </a:solidFill>
                        </a:rPr>
                        <a:t>R</a:t>
                      </a:r>
                    </a:p>
                  </a:txBody>
                  <a:tcPr marL="90000" marR="90000" marT="0" marB="4680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dirty="0" err="1">
                          <a:latin typeface="Consolas" panose="020B0609020204030204" pitchFamily="49" charset="0"/>
                        </a:rPr>
                        <a:t>ReinforcementLearning</a:t>
                      </a:r>
                      <a:r>
                        <a:rPr lang="en-US" sz="1400" dirty="0">
                          <a:latin typeface="Consolas" panose="020B0609020204030204" pitchFamily="49" charset="0"/>
                        </a:rPr>
                        <a:t>, gym</a:t>
                      </a:r>
                    </a:p>
                  </a:txBody>
                  <a:tcPr marL="90000" marR="90000" marT="0" marB="4680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65450"/>
                  </a:ext>
                </a:extLst>
              </a:tr>
            </a:tbl>
          </a:graphicData>
        </a:graphic>
      </p:graphicFrame>
      <p:grpSp>
        <p:nvGrpSpPr>
          <p:cNvPr id="76" name="Gruppieren 75">
            <a:extLst>
              <a:ext uri="{FF2B5EF4-FFF2-40B4-BE49-F238E27FC236}">
                <a16:creationId xmlns:a16="http://schemas.microsoft.com/office/drawing/2014/main" id="{5ADCC286-C061-4AD4-AD02-21A3C68E18EB}"/>
              </a:ext>
            </a:extLst>
          </p:cNvPr>
          <p:cNvGrpSpPr/>
          <p:nvPr/>
        </p:nvGrpSpPr>
        <p:grpSpPr>
          <a:xfrm>
            <a:off x="479425" y="3305048"/>
            <a:ext cx="4420149" cy="1311734"/>
            <a:chOff x="479425" y="3305048"/>
            <a:chExt cx="4420149" cy="1311734"/>
          </a:xfrm>
        </p:grpSpPr>
        <p:sp>
          <p:nvSpPr>
            <p:cNvPr id="13" name="Freeform: Shape 45">
              <a:extLst>
                <a:ext uri="{FF2B5EF4-FFF2-40B4-BE49-F238E27FC236}">
                  <a16:creationId xmlns:a16="http://schemas.microsoft.com/office/drawing/2014/main" id="{4C48D451-E735-4747-B3BC-441702F6DD05}"/>
                </a:ext>
              </a:extLst>
            </p:cNvPr>
            <p:cNvSpPr/>
            <p:nvPr/>
          </p:nvSpPr>
          <p:spPr>
            <a:xfrm>
              <a:off x="4118446" y="3305048"/>
              <a:ext cx="781128" cy="1311734"/>
            </a:xfrm>
            <a:custGeom>
              <a:avLst/>
              <a:gdLst>
                <a:gd name="connsiteX0" fmla="*/ 933192 w 1118180"/>
                <a:gd name="connsiteY0" fmla="*/ 1134773 h 1877738"/>
                <a:gd name="connsiteX1" fmla="*/ 1064577 w 1118180"/>
                <a:gd name="connsiteY1" fmla="*/ 1188415 h 1877738"/>
                <a:gd name="connsiteX2" fmla="*/ 1064577 w 1118180"/>
                <a:gd name="connsiteY2" fmla="*/ 1448318 h 1877738"/>
                <a:gd name="connsiteX3" fmla="*/ 749411 w 1118180"/>
                <a:gd name="connsiteY3" fmla="*/ 1763506 h 1877738"/>
                <a:gd name="connsiteX4" fmla="*/ 130466 w 1118180"/>
                <a:gd name="connsiteY4" fmla="*/ 1664388 h 1877738"/>
                <a:gd name="connsiteX5" fmla="*/ 7995 w 1118180"/>
                <a:gd name="connsiteY5" fmla="*/ 1316524 h 1877738"/>
                <a:gd name="connsiteX6" fmla="*/ 421 w 1118180"/>
                <a:gd name="connsiteY6" fmla="*/ 1272776 h 1877738"/>
                <a:gd name="connsiteX7" fmla="*/ 11278 w 1118180"/>
                <a:gd name="connsiteY7" fmla="*/ 1278669 h 1877738"/>
                <a:gd name="connsiteX8" fmla="*/ 39634 w 1118180"/>
                <a:gd name="connsiteY8" fmla="*/ 1287471 h 1877738"/>
                <a:gd name="connsiteX9" fmla="*/ 46788 w 1118180"/>
                <a:gd name="connsiteY9" fmla="*/ 1291354 h 1877738"/>
                <a:gd name="connsiteX10" fmla="*/ 93539 w 1118180"/>
                <a:gd name="connsiteY10" fmla="*/ 1305866 h 1877738"/>
                <a:gd name="connsiteX11" fmla="*/ 81920 w 1118180"/>
                <a:gd name="connsiteY11" fmla="*/ 1304733 h 1877738"/>
                <a:gd name="connsiteX12" fmla="*/ 15126 w 1118180"/>
                <a:gd name="connsiteY12" fmla="*/ 1284248 h 1877738"/>
                <a:gd name="connsiteX13" fmla="*/ 96534 w 1118180"/>
                <a:gd name="connsiteY13" fmla="*/ 1310646 h 1877738"/>
                <a:gd name="connsiteX14" fmla="*/ 115462 w 1118180"/>
                <a:gd name="connsiteY14" fmla="*/ 1312672 h 1877738"/>
                <a:gd name="connsiteX15" fmla="*/ 116008 w 1118180"/>
                <a:gd name="connsiteY15" fmla="*/ 1312841 h 1877738"/>
                <a:gd name="connsiteX16" fmla="*/ 133981 w 1118180"/>
                <a:gd name="connsiteY16" fmla="*/ 1314653 h 1877738"/>
                <a:gd name="connsiteX17" fmla="*/ 184042 w 1118180"/>
                <a:gd name="connsiteY17" fmla="*/ 1320009 h 1877738"/>
                <a:gd name="connsiteX18" fmla="*/ 185303 w 1118180"/>
                <a:gd name="connsiteY18" fmla="*/ 1319827 h 1877738"/>
                <a:gd name="connsiteX19" fmla="*/ 190327 w 1118180"/>
                <a:gd name="connsiteY19" fmla="*/ 1320333 h 1877738"/>
                <a:gd name="connsiteX20" fmla="*/ 264646 w 1118180"/>
                <a:gd name="connsiteY20" fmla="*/ 1312841 h 1877738"/>
                <a:gd name="connsiteX21" fmla="*/ 291789 w 1118180"/>
                <a:gd name="connsiteY21" fmla="*/ 1304415 h 1877738"/>
                <a:gd name="connsiteX22" fmla="*/ 303457 w 1118180"/>
                <a:gd name="connsiteY22" fmla="*/ 1302727 h 1877738"/>
                <a:gd name="connsiteX23" fmla="*/ 316763 w 1118180"/>
                <a:gd name="connsiteY23" fmla="*/ 1296663 h 1877738"/>
                <a:gd name="connsiteX24" fmla="*/ 333867 w 1118180"/>
                <a:gd name="connsiteY24" fmla="*/ 1291354 h 1877738"/>
                <a:gd name="connsiteX25" fmla="*/ 362404 w 1118180"/>
                <a:gd name="connsiteY25" fmla="*/ 1275865 h 1877738"/>
                <a:gd name="connsiteX26" fmla="*/ 408270 w 1118180"/>
                <a:gd name="connsiteY26" fmla="*/ 1254963 h 1877738"/>
                <a:gd name="connsiteX27" fmla="*/ 456966 w 1118180"/>
                <a:gd name="connsiteY27" fmla="*/ 1406080 h 1877738"/>
                <a:gd name="connsiteX28" fmla="*/ 562600 w 1118180"/>
                <a:gd name="connsiteY28" fmla="*/ 1428795 h 1877738"/>
                <a:gd name="connsiteX29" fmla="*/ 802987 w 1118180"/>
                <a:gd name="connsiteY29" fmla="*/ 1188415 h 1877738"/>
                <a:gd name="connsiteX30" fmla="*/ 933192 w 1118180"/>
                <a:gd name="connsiteY30" fmla="*/ 1134773 h 1877738"/>
                <a:gd name="connsiteX31" fmla="*/ 498916 w 1118180"/>
                <a:gd name="connsiteY31" fmla="*/ 549 h 1877738"/>
                <a:gd name="connsiteX32" fmla="*/ 749411 w 1118180"/>
                <a:gd name="connsiteY32" fmla="*/ 112948 h 1877738"/>
                <a:gd name="connsiteX33" fmla="*/ 1064577 w 1118180"/>
                <a:gd name="connsiteY33" fmla="*/ 428135 h 1877738"/>
                <a:gd name="connsiteX34" fmla="*/ 1064577 w 1118180"/>
                <a:gd name="connsiteY34" fmla="*/ 688038 h 1877738"/>
                <a:gd name="connsiteX35" fmla="*/ 804614 w 1118180"/>
                <a:gd name="connsiteY35" fmla="*/ 688038 h 1877738"/>
                <a:gd name="connsiteX36" fmla="*/ 564226 w 1118180"/>
                <a:gd name="connsiteY36" fmla="*/ 447565 h 1877738"/>
                <a:gd name="connsiteX37" fmla="*/ 458593 w 1118180"/>
                <a:gd name="connsiteY37" fmla="*/ 470373 h 1877738"/>
                <a:gd name="connsiteX38" fmla="*/ 406643 w 1118180"/>
                <a:gd name="connsiteY38" fmla="*/ 629562 h 1877738"/>
                <a:gd name="connsiteX39" fmla="*/ 184042 w 1118180"/>
                <a:gd name="connsiteY39" fmla="*/ 566206 h 1877738"/>
                <a:gd name="connsiteX40" fmla="*/ 96534 w 1118180"/>
                <a:gd name="connsiteY40" fmla="*/ 575533 h 1877738"/>
                <a:gd name="connsiteX41" fmla="*/ 94469 w 1118180"/>
                <a:gd name="connsiteY41" fmla="*/ 576204 h 1877738"/>
                <a:gd name="connsiteX42" fmla="*/ 80498 w 1118180"/>
                <a:gd name="connsiteY42" fmla="*/ 577612 h 1877738"/>
                <a:gd name="connsiteX43" fmla="*/ 11278 w 1118180"/>
                <a:gd name="connsiteY43" fmla="*/ 599099 h 1877738"/>
                <a:gd name="connsiteX44" fmla="*/ 0 w 1118180"/>
                <a:gd name="connsiteY44" fmla="*/ 605220 h 1877738"/>
                <a:gd name="connsiteX45" fmla="*/ 6775 w 1118180"/>
                <a:gd name="connsiteY45" fmla="*/ 565596 h 1877738"/>
                <a:gd name="connsiteX46" fmla="*/ 125586 w 1118180"/>
                <a:gd name="connsiteY46" fmla="*/ 223423 h 1877738"/>
                <a:gd name="connsiteX47" fmla="*/ 498916 w 1118180"/>
                <a:gd name="connsiteY47" fmla="*/ 549 h 187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18180" h="1877738">
                  <a:moveTo>
                    <a:pt x="933192" y="1134773"/>
                  </a:moveTo>
                  <a:cubicBezTo>
                    <a:pt x="980512" y="1134773"/>
                    <a:pt x="1028028" y="1152654"/>
                    <a:pt x="1064577" y="1188415"/>
                  </a:cubicBezTo>
                  <a:cubicBezTo>
                    <a:pt x="1136048" y="1259844"/>
                    <a:pt x="1136048" y="1376795"/>
                    <a:pt x="1064577" y="1448318"/>
                  </a:cubicBezTo>
                  <a:lnTo>
                    <a:pt x="749411" y="1763506"/>
                  </a:lnTo>
                  <a:cubicBezTo>
                    <a:pt x="562600" y="1950290"/>
                    <a:pt x="245807" y="1901576"/>
                    <a:pt x="130466" y="1664388"/>
                  </a:cubicBezTo>
                  <a:cubicBezTo>
                    <a:pt x="77650" y="1554710"/>
                    <a:pt x="36220" y="1438157"/>
                    <a:pt x="7995" y="1316524"/>
                  </a:cubicBezTo>
                  <a:lnTo>
                    <a:pt x="421" y="1272776"/>
                  </a:lnTo>
                  <a:lnTo>
                    <a:pt x="11278" y="1278669"/>
                  </a:lnTo>
                  <a:lnTo>
                    <a:pt x="39634" y="1287471"/>
                  </a:lnTo>
                  <a:lnTo>
                    <a:pt x="46788" y="1291354"/>
                  </a:lnTo>
                  <a:lnTo>
                    <a:pt x="93539" y="1305866"/>
                  </a:lnTo>
                  <a:lnTo>
                    <a:pt x="81920" y="1304733"/>
                  </a:lnTo>
                  <a:cubicBezTo>
                    <a:pt x="58576" y="1300063"/>
                    <a:pt x="36248" y="1293165"/>
                    <a:pt x="15126" y="1284248"/>
                  </a:cubicBezTo>
                  <a:cubicBezTo>
                    <a:pt x="41101" y="1295605"/>
                    <a:pt x="68309" y="1304545"/>
                    <a:pt x="96534" y="1310646"/>
                  </a:cubicBezTo>
                  <a:lnTo>
                    <a:pt x="115462" y="1312672"/>
                  </a:lnTo>
                  <a:lnTo>
                    <a:pt x="116008" y="1312841"/>
                  </a:lnTo>
                  <a:lnTo>
                    <a:pt x="133981" y="1314653"/>
                  </a:lnTo>
                  <a:lnTo>
                    <a:pt x="184042" y="1320009"/>
                  </a:lnTo>
                  <a:lnTo>
                    <a:pt x="185303" y="1319827"/>
                  </a:lnTo>
                  <a:lnTo>
                    <a:pt x="190327" y="1320333"/>
                  </a:lnTo>
                  <a:cubicBezTo>
                    <a:pt x="215785" y="1320333"/>
                    <a:pt x="240640" y="1317753"/>
                    <a:pt x="264646" y="1312841"/>
                  </a:cubicBezTo>
                  <a:lnTo>
                    <a:pt x="291789" y="1304415"/>
                  </a:lnTo>
                  <a:lnTo>
                    <a:pt x="303457" y="1302727"/>
                  </a:lnTo>
                  <a:lnTo>
                    <a:pt x="316763" y="1296663"/>
                  </a:lnTo>
                  <a:lnTo>
                    <a:pt x="333867" y="1291354"/>
                  </a:lnTo>
                  <a:lnTo>
                    <a:pt x="362404" y="1275865"/>
                  </a:lnTo>
                  <a:lnTo>
                    <a:pt x="408270" y="1254963"/>
                  </a:lnTo>
                  <a:cubicBezTo>
                    <a:pt x="421230" y="1306962"/>
                    <a:pt x="437498" y="1357366"/>
                    <a:pt x="456966" y="1406080"/>
                  </a:cubicBezTo>
                  <a:cubicBezTo>
                    <a:pt x="474861" y="1449914"/>
                    <a:pt x="530064" y="1461271"/>
                    <a:pt x="562600" y="1428795"/>
                  </a:cubicBezTo>
                  <a:lnTo>
                    <a:pt x="802987" y="1188415"/>
                  </a:lnTo>
                  <a:cubicBezTo>
                    <a:pt x="838750" y="1152654"/>
                    <a:pt x="885873" y="1134773"/>
                    <a:pt x="933192" y="1134773"/>
                  </a:cubicBezTo>
                  <a:close/>
                  <a:moveTo>
                    <a:pt x="498916" y="549"/>
                  </a:moveTo>
                  <a:cubicBezTo>
                    <a:pt x="588813" y="5347"/>
                    <a:pt x="678137" y="41671"/>
                    <a:pt x="749411" y="112948"/>
                  </a:cubicBezTo>
                  <a:lnTo>
                    <a:pt x="1064577" y="428135"/>
                  </a:lnTo>
                  <a:cubicBezTo>
                    <a:pt x="1136048" y="499564"/>
                    <a:pt x="1136048" y="616516"/>
                    <a:pt x="1064577" y="688038"/>
                  </a:cubicBezTo>
                  <a:cubicBezTo>
                    <a:pt x="993106" y="759467"/>
                    <a:pt x="876139" y="759467"/>
                    <a:pt x="804614" y="688038"/>
                  </a:cubicBezTo>
                  <a:lnTo>
                    <a:pt x="564226" y="447565"/>
                  </a:lnTo>
                  <a:cubicBezTo>
                    <a:pt x="531690" y="415089"/>
                    <a:pt x="476488" y="426446"/>
                    <a:pt x="458593" y="470373"/>
                  </a:cubicBezTo>
                  <a:cubicBezTo>
                    <a:pt x="437498" y="520683"/>
                    <a:pt x="419604" y="574278"/>
                    <a:pt x="406643" y="629562"/>
                  </a:cubicBezTo>
                  <a:cubicBezTo>
                    <a:pt x="343252" y="590516"/>
                    <a:pt x="266901" y="566206"/>
                    <a:pt x="184042" y="566206"/>
                  </a:cubicBezTo>
                  <a:cubicBezTo>
                    <a:pt x="154001" y="566206"/>
                    <a:pt x="124759" y="569444"/>
                    <a:pt x="96534" y="575533"/>
                  </a:cubicBezTo>
                  <a:lnTo>
                    <a:pt x="94469" y="576204"/>
                  </a:lnTo>
                  <a:lnTo>
                    <a:pt x="80498" y="577612"/>
                  </a:lnTo>
                  <a:cubicBezTo>
                    <a:pt x="56493" y="582524"/>
                    <a:pt x="33337" y="589769"/>
                    <a:pt x="11278" y="599099"/>
                  </a:cubicBezTo>
                  <a:lnTo>
                    <a:pt x="0" y="605220"/>
                  </a:lnTo>
                  <a:lnTo>
                    <a:pt x="6775" y="565596"/>
                  </a:lnTo>
                  <a:cubicBezTo>
                    <a:pt x="34187" y="445993"/>
                    <a:pt x="74396" y="331458"/>
                    <a:pt x="125586" y="223423"/>
                  </a:cubicBezTo>
                  <a:cubicBezTo>
                    <a:pt x="197674" y="72130"/>
                    <a:pt x="349089" y="-7448"/>
                    <a:pt x="498916" y="549"/>
                  </a:cubicBezTo>
                  <a:close/>
                </a:path>
              </a:pathLst>
            </a:custGeom>
            <a:solidFill>
              <a:schemeClr val="accent5"/>
            </a:solidFill>
            <a:ln w="12700">
              <a:miter lim="400000"/>
            </a:ln>
          </p:spPr>
          <p:txBody>
            <a:bodyPr wrap="square" lIns="28575" tIns="28575" rIns="28575" bIns="28575" anchor="ctr">
              <a:noAutofit/>
            </a:bodyP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mj-lt"/>
              </a:endParaRPr>
            </a:p>
          </p:txBody>
        </p:sp>
        <p:sp>
          <p:nvSpPr>
            <p:cNvPr id="18" name="Circle">
              <a:extLst>
                <a:ext uri="{FF2B5EF4-FFF2-40B4-BE49-F238E27FC236}">
                  <a16:creationId xmlns:a16="http://schemas.microsoft.com/office/drawing/2014/main" id="{B91A6A45-0D8F-4E83-A6CC-9019333E886B}"/>
                </a:ext>
              </a:extLst>
            </p:cNvPr>
            <p:cNvSpPr/>
            <p:nvPr/>
          </p:nvSpPr>
          <p:spPr>
            <a:xfrm>
              <a:off x="3988076" y="3703319"/>
              <a:ext cx="515214" cy="515214"/>
            </a:xfrm>
            <a:prstGeom prst="ellipse">
              <a:avLst/>
            </a:prstGeom>
            <a:solidFill>
              <a:sysClr val="windowText" lastClr="000000">
                <a:lumMod val="75000"/>
                <a:lumOff val="25000"/>
              </a:sysClr>
            </a:solidFill>
            <a:ln w="12700">
              <a:miter lim="400000"/>
            </a:ln>
          </p:spPr>
          <p:txBody>
            <a:bodyPr lIns="28575" tIns="28575" rIns="28575" bIns="285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lumMod val="95000"/>
                    </a:prstClr>
                  </a:solidFill>
                  <a:effectLst/>
                  <a:uLnTx/>
                  <a:uFillTx/>
                  <a:latin typeface="+mj-lt"/>
                </a:rPr>
                <a:t>04</a:t>
              </a:r>
              <a:endParaRPr kumimoji="0" sz="1800" b="1" i="0" u="none" strike="noStrike" kern="0" cap="none" spc="0" normalizeH="0" baseline="0" noProof="0" dirty="0">
                <a:ln>
                  <a:noFill/>
                </a:ln>
                <a:solidFill>
                  <a:prstClr val="white">
                    <a:lumMod val="95000"/>
                  </a:prstClr>
                </a:solidFill>
                <a:effectLst/>
                <a:uLnTx/>
                <a:uFillTx/>
                <a:latin typeface="+mj-lt"/>
              </a:endParaRPr>
            </a:p>
          </p:txBody>
        </p:sp>
        <p:sp>
          <p:nvSpPr>
            <p:cNvPr id="23" name="TextBox 31">
              <a:extLst>
                <a:ext uri="{FF2B5EF4-FFF2-40B4-BE49-F238E27FC236}">
                  <a16:creationId xmlns:a16="http://schemas.microsoft.com/office/drawing/2014/main" id="{C3785DD7-B252-43E9-AD48-AD66EC1DE7B4}"/>
                </a:ext>
              </a:extLst>
            </p:cNvPr>
            <p:cNvSpPr txBox="1"/>
            <p:nvPr/>
          </p:nvSpPr>
          <p:spPr>
            <a:xfrm>
              <a:off x="1450975" y="3590611"/>
              <a:ext cx="2346150" cy="338554"/>
            </a:xfrm>
            <a:prstGeom prst="rect">
              <a:avLst/>
            </a:prstGeom>
            <a:noFill/>
          </p:spPr>
          <p:txBody>
            <a:bodyPr wrap="square" lIns="0" rIns="0" rtlCol="0" anchor="b">
              <a:spAutoFit/>
            </a:bodyPr>
            <a:lstStyle/>
            <a:p>
              <a:pPr algn="r"/>
              <a:r>
                <a:rPr lang="en-US" sz="1600" b="1" noProof="1">
                  <a:solidFill>
                    <a:schemeClr val="accent5"/>
                  </a:solidFill>
                  <a:latin typeface="+mj-lt"/>
                </a:rPr>
                <a:t>Reinforcement Learning</a:t>
              </a:r>
            </a:p>
          </p:txBody>
        </p:sp>
        <p:cxnSp>
          <p:nvCxnSpPr>
            <p:cNvPr id="49" name="Gerader Verbinder 48">
              <a:extLst>
                <a:ext uri="{FF2B5EF4-FFF2-40B4-BE49-F238E27FC236}">
                  <a16:creationId xmlns:a16="http://schemas.microsoft.com/office/drawing/2014/main" id="{043F892F-F030-4743-89F7-72FEBFA20832}"/>
                </a:ext>
              </a:extLst>
            </p:cNvPr>
            <p:cNvCxnSpPr>
              <a:cxnSpLocks/>
            </p:cNvCxnSpPr>
            <p:nvPr/>
          </p:nvCxnSpPr>
          <p:spPr>
            <a:xfrm flipH="1" flipV="1">
              <a:off x="479425" y="4070473"/>
              <a:ext cx="2949574" cy="6619"/>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D7ADBC7E-A290-4183-B1EE-3F6F8D927509}"/>
                </a:ext>
              </a:extLst>
            </p:cNvPr>
            <p:cNvCxnSpPr>
              <a:cxnSpLocks/>
              <a:stCxn id="23" idx="2"/>
            </p:cNvCxnSpPr>
            <p:nvPr/>
          </p:nvCxnSpPr>
          <p:spPr>
            <a:xfrm>
              <a:off x="2624050" y="3929165"/>
              <a:ext cx="0" cy="147927"/>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75" name="Gruppieren 74">
            <a:extLst>
              <a:ext uri="{FF2B5EF4-FFF2-40B4-BE49-F238E27FC236}">
                <a16:creationId xmlns:a16="http://schemas.microsoft.com/office/drawing/2014/main" id="{A0C8F5AA-B806-46FC-853C-C643CB458203}"/>
              </a:ext>
            </a:extLst>
          </p:cNvPr>
          <p:cNvGrpSpPr/>
          <p:nvPr/>
        </p:nvGrpSpPr>
        <p:grpSpPr>
          <a:xfrm>
            <a:off x="4575238" y="4347439"/>
            <a:ext cx="1798750" cy="1745386"/>
            <a:chOff x="4575238" y="4347439"/>
            <a:chExt cx="1798750" cy="1745386"/>
          </a:xfrm>
        </p:grpSpPr>
        <p:sp>
          <p:nvSpPr>
            <p:cNvPr id="11" name="Freeform: Shape 44">
              <a:extLst>
                <a:ext uri="{FF2B5EF4-FFF2-40B4-BE49-F238E27FC236}">
                  <a16:creationId xmlns:a16="http://schemas.microsoft.com/office/drawing/2014/main" id="{A79303A1-F6B4-4832-82EC-C7FEB9468D96}"/>
                </a:ext>
              </a:extLst>
            </p:cNvPr>
            <p:cNvSpPr/>
            <p:nvPr/>
          </p:nvSpPr>
          <p:spPr>
            <a:xfrm>
              <a:off x="4632077" y="4347439"/>
              <a:ext cx="1310515" cy="780655"/>
            </a:xfrm>
            <a:custGeom>
              <a:avLst/>
              <a:gdLst>
                <a:gd name="connsiteX0" fmla="*/ 1316428 w 1875995"/>
                <a:gd name="connsiteY0" fmla="*/ 0 h 1117503"/>
                <a:gd name="connsiteX1" fmla="*/ 1446384 w 1875995"/>
                <a:gd name="connsiteY1" fmla="*/ 53603 h 1117503"/>
                <a:gd name="connsiteX2" fmla="*/ 1761496 w 1875995"/>
                <a:gd name="connsiteY2" fmla="*/ 368770 h 1117503"/>
                <a:gd name="connsiteX3" fmla="*/ 1665690 w 1875995"/>
                <a:gd name="connsiteY3" fmla="*/ 987716 h 1117503"/>
                <a:gd name="connsiteX4" fmla="*/ 1317843 w 1875995"/>
                <a:gd name="connsiteY4" fmla="*/ 1110187 h 1117503"/>
                <a:gd name="connsiteX5" fmla="*/ 1275581 w 1875995"/>
                <a:gd name="connsiteY5" fmla="*/ 1117503 h 1117503"/>
                <a:gd name="connsiteX6" fmla="*/ 1277807 w 1875995"/>
                <a:gd name="connsiteY6" fmla="*/ 1113402 h 1117503"/>
                <a:gd name="connsiteX7" fmla="*/ 1299294 w 1875995"/>
                <a:gd name="connsiteY7" fmla="*/ 1044181 h 1117503"/>
                <a:gd name="connsiteX8" fmla="*/ 1299842 w 1875995"/>
                <a:gd name="connsiteY8" fmla="*/ 1038745 h 1117503"/>
                <a:gd name="connsiteX9" fmla="*/ 1303809 w 1875995"/>
                <a:gd name="connsiteY9" fmla="*/ 1026508 h 1117503"/>
                <a:gd name="connsiteX10" fmla="*/ 1313153 w 1875995"/>
                <a:gd name="connsiteY10" fmla="*/ 939020 h 1117503"/>
                <a:gd name="connsiteX11" fmla="*/ 1244947 w 1875995"/>
                <a:gd name="connsiteY11" fmla="*/ 711538 h 1117503"/>
                <a:gd name="connsiteX12" fmla="*/ 1397638 w 1875995"/>
                <a:gd name="connsiteY12" fmla="*/ 662843 h 1117503"/>
                <a:gd name="connsiteX13" fmla="*/ 1420374 w 1875995"/>
                <a:gd name="connsiteY13" fmla="*/ 557209 h 1117503"/>
                <a:gd name="connsiteX14" fmla="*/ 1181513 w 1875995"/>
                <a:gd name="connsiteY14" fmla="*/ 318393 h 1117503"/>
                <a:gd name="connsiteX15" fmla="*/ 1181513 w 1875995"/>
                <a:gd name="connsiteY15" fmla="*/ 58484 h 1117503"/>
                <a:gd name="connsiteX16" fmla="*/ 1186472 w 1875995"/>
                <a:gd name="connsiteY16" fmla="*/ 53603 h 1117503"/>
                <a:gd name="connsiteX17" fmla="*/ 1316428 w 1875995"/>
                <a:gd name="connsiteY17" fmla="*/ 0 h 1117503"/>
                <a:gd name="connsiteX18" fmla="*/ 559335 w 1875995"/>
                <a:gd name="connsiteY18" fmla="*/ 0 h 1117503"/>
                <a:gd name="connsiteX19" fmla="*/ 689291 w 1875995"/>
                <a:gd name="connsiteY19" fmla="*/ 53603 h 1117503"/>
                <a:gd name="connsiteX20" fmla="*/ 694249 w 1875995"/>
                <a:gd name="connsiteY20" fmla="*/ 58484 h 1117503"/>
                <a:gd name="connsiteX21" fmla="*/ 694249 w 1875995"/>
                <a:gd name="connsiteY21" fmla="*/ 318393 h 1117503"/>
                <a:gd name="connsiteX22" fmla="*/ 455389 w 1875995"/>
                <a:gd name="connsiteY22" fmla="*/ 557209 h 1117503"/>
                <a:gd name="connsiteX23" fmla="*/ 478124 w 1875995"/>
                <a:gd name="connsiteY23" fmla="*/ 662843 h 1117503"/>
                <a:gd name="connsiteX24" fmla="*/ 630815 w 1875995"/>
                <a:gd name="connsiteY24" fmla="*/ 711538 h 1117503"/>
                <a:gd name="connsiteX25" fmla="*/ 580293 w 1875995"/>
                <a:gd name="connsiteY25" fmla="*/ 817979 h 1117503"/>
                <a:gd name="connsiteX26" fmla="*/ 573622 w 1875995"/>
                <a:gd name="connsiteY26" fmla="*/ 863640 h 1117503"/>
                <a:gd name="connsiteX27" fmla="*/ 573575 w 1875995"/>
                <a:gd name="connsiteY27" fmla="*/ 863792 h 1117503"/>
                <a:gd name="connsiteX28" fmla="*/ 573520 w 1875995"/>
                <a:gd name="connsiteY28" fmla="*/ 864345 h 1117503"/>
                <a:gd name="connsiteX29" fmla="*/ 562610 w 1875995"/>
                <a:gd name="connsiteY29" fmla="*/ 939020 h 1117503"/>
                <a:gd name="connsiteX30" fmla="*/ 571954 w 1875995"/>
                <a:gd name="connsiteY30" fmla="*/ 1026529 h 1117503"/>
                <a:gd name="connsiteX31" fmla="*/ 576332 w 1875995"/>
                <a:gd name="connsiteY31" fmla="*/ 1040030 h 1117503"/>
                <a:gd name="connsiteX32" fmla="*/ 576750 w 1875995"/>
                <a:gd name="connsiteY32" fmla="*/ 1044181 h 1117503"/>
                <a:gd name="connsiteX33" fmla="*/ 598238 w 1875995"/>
                <a:gd name="connsiteY33" fmla="*/ 1113402 h 1117503"/>
                <a:gd name="connsiteX34" fmla="*/ 600155 w 1875995"/>
                <a:gd name="connsiteY34" fmla="*/ 1116935 h 1117503"/>
                <a:gd name="connsiteX35" fmla="*/ 561183 w 1875995"/>
                <a:gd name="connsiteY35" fmla="*/ 1110187 h 1117503"/>
                <a:gd name="connsiteX36" fmla="*/ 213348 w 1875995"/>
                <a:gd name="connsiteY36" fmla="*/ 987716 h 1117503"/>
                <a:gd name="connsiteX37" fmla="*/ 114267 w 1875995"/>
                <a:gd name="connsiteY37" fmla="*/ 368770 h 1117503"/>
                <a:gd name="connsiteX38" fmla="*/ 429379 w 1875995"/>
                <a:gd name="connsiteY38" fmla="*/ 53603 h 1117503"/>
                <a:gd name="connsiteX39" fmla="*/ 559335 w 1875995"/>
                <a:gd name="connsiteY39" fmla="*/ 0 h 1117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5995" h="1117503">
                  <a:moveTo>
                    <a:pt x="1316428" y="0"/>
                  </a:moveTo>
                  <a:cubicBezTo>
                    <a:pt x="1363536" y="0"/>
                    <a:pt x="1410644" y="17868"/>
                    <a:pt x="1446384" y="53603"/>
                  </a:cubicBezTo>
                  <a:lnTo>
                    <a:pt x="1761496" y="368770"/>
                  </a:lnTo>
                  <a:cubicBezTo>
                    <a:pt x="1948337" y="555582"/>
                    <a:pt x="1899591" y="872375"/>
                    <a:pt x="1665690" y="987716"/>
                  </a:cubicBezTo>
                  <a:cubicBezTo>
                    <a:pt x="1556037" y="1040533"/>
                    <a:pt x="1439484" y="1081962"/>
                    <a:pt x="1317843" y="1110187"/>
                  </a:cubicBezTo>
                  <a:lnTo>
                    <a:pt x="1275581" y="1117503"/>
                  </a:lnTo>
                  <a:lnTo>
                    <a:pt x="1277807" y="1113402"/>
                  </a:lnTo>
                  <a:cubicBezTo>
                    <a:pt x="1287137" y="1091343"/>
                    <a:pt x="1294382" y="1068187"/>
                    <a:pt x="1299294" y="1044181"/>
                  </a:cubicBezTo>
                  <a:lnTo>
                    <a:pt x="1299842" y="1038745"/>
                  </a:lnTo>
                  <a:lnTo>
                    <a:pt x="1303809" y="1026508"/>
                  </a:lnTo>
                  <a:cubicBezTo>
                    <a:pt x="1309902" y="998290"/>
                    <a:pt x="1313153" y="969062"/>
                    <a:pt x="1313153" y="939020"/>
                  </a:cubicBezTo>
                  <a:cubicBezTo>
                    <a:pt x="1313153" y="854535"/>
                    <a:pt x="1287143" y="776556"/>
                    <a:pt x="1244947" y="711538"/>
                  </a:cubicBezTo>
                  <a:cubicBezTo>
                    <a:pt x="1296874" y="698578"/>
                    <a:pt x="1348893" y="682310"/>
                    <a:pt x="1397638" y="662843"/>
                  </a:cubicBezTo>
                  <a:cubicBezTo>
                    <a:pt x="1441518" y="644948"/>
                    <a:pt x="1452839" y="589690"/>
                    <a:pt x="1420374" y="557209"/>
                  </a:cubicBezTo>
                  <a:lnTo>
                    <a:pt x="1181513" y="318393"/>
                  </a:lnTo>
                  <a:cubicBezTo>
                    <a:pt x="1110033" y="246922"/>
                    <a:pt x="1110033" y="129955"/>
                    <a:pt x="1181513" y="58484"/>
                  </a:cubicBezTo>
                  <a:lnTo>
                    <a:pt x="1186472" y="53603"/>
                  </a:lnTo>
                  <a:cubicBezTo>
                    <a:pt x="1222212" y="17868"/>
                    <a:pt x="1269320" y="0"/>
                    <a:pt x="1316428" y="0"/>
                  </a:cubicBezTo>
                  <a:close/>
                  <a:moveTo>
                    <a:pt x="559335" y="0"/>
                  </a:moveTo>
                  <a:cubicBezTo>
                    <a:pt x="606443" y="0"/>
                    <a:pt x="653551" y="17868"/>
                    <a:pt x="689291" y="53603"/>
                  </a:cubicBezTo>
                  <a:lnTo>
                    <a:pt x="694249" y="58484"/>
                  </a:lnTo>
                  <a:cubicBezTo>
                    <a:pt x="765730" y="129955"/>
                    <a:pt x="765730" y="246922"/>
                    <a:pt x="694249" y="318393"/>
                  </a:cubicBezTo>
                  <a:lnTo>
                    <a:pt x="455389" y="557209"/>
                  </a:lnTo>
                  <a:cubicBezTo>
                    <a:pt x="422923" y="589690"/>
                    <a:pt x="434244" y="646574"/>
                    <a:pt x="478124" y="662843"/>
                  </a:cubicBezTo>
                  <a:cubicBezTo>
                    <a:pt x="528460" y="682310"/>
                    <a:pt x="578889" y="698578"/>
                    <a:pt x="630815" y="711538"/>
                  </a:cubicBezTo>
                  <a:cubicBezTo>
                    <a:pt x="608922" y="744047"/>
                    <a:pt x="591871" y="779796"/>
                    <a:pt x="580293" y="817979"/>
                  </a:cubicBezTo>
                  <a:lnTo>
                    <a:pt x="573622" y="863640"/>
                  </a:lnTo>
                  <a:lnTo>
                    <a:pt x="573575" y="863792"/>
                  </a:lnTo>
                  <a:lnTo>
                    <a:pt x="573520" y="864345"/>
                  </a:lnTo>
                  <a:lnTo>
                    <a:pt x="562610" y="939020"/>
                  </a:lnTo>
                  <a:cubicBezTo>
                    <a:pt x="562610" y="969062"/>
                    <a:pt x="565861" y="998304"/>
                    <a:pt x="571954" y="1026529"/>
                  </a:cubicBezTo>
                  <a:lnTo>
                    <a:pt x="576332" y="1040030"/>
                  </a:lnTo>
                  <a:lnTo>
                    <a:pt x="576750" y="1044181"/>
                  </a:lnTo>
                  <a:cubicBezTo>
                    <a:pt x="581662" y="1068187"/>
                    <a:pt x="588907" y="1091343"/>
                    <a:pt x="598238" y="1113402"/>
                  </a:cubicBezTo>
                  <a:lnTo>
                    <a:pt x="600155" y="1116935"/>
                  </a:lnTo>
                  <a:lnTo>
                    <a:pt x="561183" y="1110187"/>
                  </a:lnTo>
                  <a:cubicBezTo>
                    <a:pt x="439554" y="1081962"/>
                    <a:pt x="323001" y="1040533"/>
                    <a:pt x="213348" y="987716"/>
                  </a:cubicBezTo>
                  <a:cubicBezTo>
                    <a:pt x="-23829" y="872375"/>
                    <a:pt x="-72574" y="555582"/>
                    <a:pt x="114267" y="368770"/>
                  </a:cubicBezTo>
                  <a:lnTo>
                    <a:pt x="429379" y="53603"/>
                  </a:lnTo>
                  <a:cubicBezTo>
                    <a:pt x="465120" y="17868"/>
                    <a:pt x="512227" y="0"/>
                    <a:pt x="559335" y="0"/>
                  </a:cubicBezTo>
                  <a:close/>
                </a:path>
              </a:pathLst>
            </a:custGeom>
            <a:solidFill>
              <a:schemeClr val="accent4"/>
            </a:solidFill>
            <a:ln w="12700">
              <a:miter lim="400000"/>
            </a:ln>
          </p:spPr>
          <p:txBody>
            <a:bodyPr wrap="square" lIns="28575" tIns="28575" rIns="28575" bIns="28575" anchor="ctr">
              <a:noAutofit/>
            </a:bodyP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mj-lt"/>
              </a:endParaRPr>
            </a:p>
          </p:txBody>
        </p:sp>
        <p:sp>
          <p:nvSpPr>
            <p:cNvPr id="16" name="Circle">
              <a:extLst>
                <a:ext uri="{FF2B5EF4-FFF2-40B4-BE49-F238E27FC236}">
                  <a16:creationId xmlns:a16="http://schemas.microsoft.com/office/drawing/2014/main" id="{D882A61E-DC99-4373-8645-F289F1EFC787}"/>
                </a:ext>
              </a:extLst>
            </p:cNvPr>
            <p:cNvSpPr/>
            <p:nvPr/>
          </p:nvSpPr>
          <p:spPr>
            <a:xfrm>
              <a:off x="5029744" y="4748262"/>
              <a:ext cx="515214" cy="515214"/>
            </a:xfrm>
            <a:prstGeom prst="ellipse">
              <a:avLst/>
            </a:prstGeom>
            <a:solidFill>
              <a:sysClr val="windowText" lastClr="000000">
                <a:lumMod val="75000"/>
                <a:lumOff val="25000"/>
              </a:sysClr>
            </a:solidFill>
            <a:ln w="12700">
              <a:miter lim="400000"/>
            </a:ln>
          </p:spPr>
          <p:txBody>
            <a:bodyPr lIns="28575" tIns="28575" rIns="28575" bIns="285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lumMod val="95000"/>
                    </a:prstClr>
                  </a:solidFill>
                  <a:effectLst/>
                  <a:uLnTx/>
                  <a:uFillTx/>
                  <a:latin typeface="+mj-lt"/>
                </a:rPr>
                <a:t>03</a:t>
              </a:r>
              <a:endParaRPr kumimoji="0" sz="1800" b="1" i="0" u="none" strike="noStrike" kern="0" cap="none" spc="0" normalizeH="0" baseline="0" noProof="0" dirty="0">
                <a:ln>
                  <a:noFill/>
                </a:ln>
                <a:solidFill>
                  <a:prstClr val="white">
                    <a:lumMod val="95000"/>
                  </a:prstClr>
                </a:solidFill>
                <a:effectLst/>
                <a:uLnTx/>
                <a:uFillTx/>
                <a:latin typeface="+mj-lt"/>
              </a:endParaRPr>
            </a:p>
          </p:txBody>
        </p:sp>
        <p:sp>
          <p:nvSpPr>
            <p:cNvPr id="20" name="TextBox 28">
              <a:extLst>
                <a:ext uri="{FF2B5EF4-FFF2-40B4-BE49-F238E27FC236}">
                  <a16:creationId xmlns:a16="http://schemas.microsoft.com/office/drawing/2014/main" id="{332C2C65-CEAE-4E11-BFD0-0835177BC172}"/>
                </a:ext>
              </a:extLst>
            </p:cNvPr>
            <p:cNvSpPr txBox="1"/>
            <p:nvPr/>
          </p:nvSpPr>
          <p:spPr>
            <a:xfrm>
              <a:off x="4575238" y="5270994"/>
              <a:ext cx="1466306" cy="338554"/>
            </a:xfrm>
            <a:prstGeom prst="rect">
              <a:avLst/>
            </a:prstGeom>
            <a:noFill/>
          </p:spPr>
          <p:txBody>
            <a:bodyPr wrap="square" lIns="0" rIns="0" rtlCol="0" anchor="b">
              <a:spAutoFit/>
            </a:bodyPr>
            <a:lstStyle/>
            <a:p>
              <a:r>
                <a:rPr lang="en-US" sz="1600" b="1" noProof="1">
                  <a:solidFill>
                    <a:schemeClr val="accent4"/>
                  </a:solidFill>
                  <a:latin typeface="+mj-lt"/>
                </a:rPr>
                <a:t>Metaheuristics</a:t>
              </a:r>
            </a:p>
          </p:txBody>
        </p:sp>
        <p:cxnSp>
          <p:nvCxnSpPr>
            <p:cNvPr id="62" name="Gerader Verbinder 61">
              <a:extLst>
                <a:ext uri="{FF2B5EF4-FFF2-40B4-BE49-F238E27FC236}">
                  <a16:creationId xmlns:a16="http://schemas.microsoft.com/office/drawing/2014/main" id="{D1697C34-D9A9-4981-938D-9C1314C56F4B}"/>
                </a:ext>
              </a:extLst>
            </p:cNvPr>
            <p:cNvCxnSpPr>
              <a:cxnSpLocks/>
            </p:cNvCxnSpPr>
            <p:nvPr/>
          </p:nvCxnSpPr>
          <p:spPr>
            <a:xfrm>
              <a:off x="6373988" y="4838700"/>
              <a:ext cx="0" cy="125412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3D433CA4-D57E-47AE-88D1-6CD13CEB07C4}"/>
                </a:ext>
              </a:extLst>
            </p:cNvPr>
            <p:cNvCxnSpPr>
              <a:cxnSpLocks/>
            </p:cNvCxnSpPr>
            <p:nvPr/>
          </p:nvCxnSpPr>
          <p:spPr>
            <a:xfrm flipH="1">
              <a:off x="6041544" y="5451652"/>
              <a:ext cx="33244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5766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par>
                                <p:cTn id="16" presetID="10" presetClass="entr" presetSubtype="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500"/>
                                        <p:tgtEl>
                                          <p:spTgt spid="76"/>
                                        </p:tgtEl>
                                      </p:cBhvr>
                                    </p:animEffect>
                                  </p:childTnLst>
                                </p:cTn>
                              </p:par>
                              <p:par>
                                <p:cTn id="24" presetID="10" presetClass="entr" presetSubtype="0" fill="hold"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kt 24" hidden="1">
            <a:extLst>
              <a:ext uri="{FF2B5EF4-FFF2-40B4-BE49-F238E27FC236}">
                <a16:creationId xmlns:a16="http://schemas.microsoft.com/office/drawing/2014/main" id="{BEA6BDF9-D597-46D7-806D-DCDC9FF7A0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1" imgH="351" progId="TCLayout.ActiveDocument.1">
                  <p:embed/>
                </p:oleObj>
              </mc:Choice>
              <mc:Fallback>
                <p:oleObj name="think-cell Folie" r:id="rId3" imgW="351" imgH="351" progId="TCLayout.ActiveDocument.1">
                  <p:embed/>
                  <p:pic>
                    <p:nvPicPr>
                      <p:cNvPr id="25" name="Objekt 24" hidden="1">
                        <a:extLst>
                          <a:ext uri="{FF2B5EF4-FFF2-40B4-BE49-F238E27FC236}">
                            <a16:creationId xmlns:a16="http://schemas.microsoft.com/office/drawing/2014/main" id="{BEA6BDF9-D597-46D7-806D-DCDC9FF7A0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vert="horz"/>
          <a:lstStyle/>
          <a:p>
            <a:r>
              <a:rPr lang="en-US" dirty="0"/>
              <a:t>A Closer Look at PHM Design</a:t>
            </a:r>
          </a:p>
        </p:txBody>
      </p:sp>
      <p:sp>
        <p:nvSpPr>
          <p:cNvPr id="3" name="Textplatzhalter 2"/>
          <p:cNvSpPr>
            <a:spLocks noGrp="1"/>
          </p:cNvSpPr>
          <p:nvPr>
            <p:ph type="body" sz="quarter" idx="13"/>
          </p:nvPr>
        </p:nvSpPr>
        <p:spPr/>
        <p:txBody>
          <a:bodyPr/>
          <a:lstStyle/>
          <a:p>
            <a:r>
              <a:rPr lang="en-US" dirty="0"/>
              <a:t>The General PHM Design Process</a:t>
            </a:r>
          </a:p>
        </p:txBody>
      </p:sp>
      <p:sp>
        <p:nvSpPr>
          <p:cNvPr id="26" name="Text Box 29">
            <a:extLst>
              <a:ext uri="{FF2B5EF4-FFF2-40B4-BE49-F238E27FC236}">
                <a16:creationId xmlns:a16="http://schemas.microsoft.com/office/drawing/2014/main" id="{BD497E44-A7CC-4B59-8792-7EE61A428098}"/>
              </a:ext>
            </a:extLst>
          </p:cNvPr>
          <p:cNvSpPr txBox="1">
            <a:spLocks noChangeArrowheads="1"/>
          </p:cNvSpPr>
          <p:nvPr/>
        </p:nvSpPr>
        <p:spPr bwMode="auto">
          <a:xfrm>
            <a:off x="6779898" y="6069965"/>
            <a:ext cx="3226115" cy="246221"/>
          </a:xfrm>
          <a:prstGeom prst="rect">
            <a:avLst/>
          </a:prstGeom>
          <a:noFill/>
          <a:ln w="9525">
            <a:noFill/>
            <a:miter lim="800000"/>
            <a:headEnd/>
            <a:tailEnd/>
          </a:ln>
        </p:spPr>
        <p:txBody>
          <a:bodyPr wrap="square">
            <a:spAutoFit/>
          </a:bodyPr>
          <a:lstStyle/>
          <a:p>
            <a:pPr lvl="0" algn="r">
              <a:spcBef>
                <a:spcPct val="50000"/>
              </a:spcBef>
              <a:defRPr/>
            </a:pPr>
            <a:r>
              <a:rPr kumimoji="0" lang="en-US" sz="1000" b="0" i="0" u="none" strike="noStrike" kern="0" cap="none" spc="0" normalizeH="0" baseline="0" noProof="0" dirty="0">
                <a:ln>
                  <a:noFill/>
                </a:ln>
                <a:solidFill>
                  <a:srgbClr val="5F5F5F"/>
                </a:solidFill>
                <a:effectLst/>
                <a:uLnTx/>
                <a:uFillTx/>
                <a:ea typeface="+mn-ea"/>
                <a:cs typeface="+mn-cs"/>
              </a:rPr>
              <a:t>[based </a:t>
            </a:r>
            <a:r>
              <a:rPr lang="en-US" sz="1000" kern="0" dirty="0">
                <a:solidFill>
                  <a:srgbClr val="5F5F5F"/>
                </a:solidFill>
              </a:rPr>
              <a:t>on Coble 2016; </a:t>
            </a:r>
            <a:r>
              <a:rPr lang="en-US" sz="1000" kern="0" dirty="0" err="1">
                <a:solidFill>
                  <a:srgbClr val="5F5F5F"/>
                </a:solidFill>
              </a:rPr>
              <a:t>Guillén</a:t>
            </a:r>
            <a:r>
              <a:rPr lang="en-US" sz="1000" kern="0" dirty="0">
                <a:solidFill>
                  <a:srgbClr val="5F5F5F"/>
                </a:solidFill>
              </a:rPr>
              <a:t> et al. 2016]</a:t>
            </a:r>
            <a:endParaRPr kumimoji="0" lang="en-US" sz="1000" b="0" i="0" u="none" strike="noStrike" kern="0" cap="none" spc="0" normalizeH="0" baseline="0" noProof="0" dirty="0">
              <a:ln>
                <a:noFill/>
              </a:ln>
              <a:solidFill>
                <a:srgbClr val="5F5F5F"/>
              </a:solidFill>
              <a:effectLst/>
              <a:uLnTx/>
              <a:uFillTx/>
              <a:ea typeface="+mn-ea"/>
              <a:cs typeface="+mn-cs"/>
            </a:endParaRPr>
          </a:p>
        </p:txBody>
      </p:sp>
      <p:sp>
        <p:nvSpPr>
          <p:cNvPr id="27" name="Pfeil nach rechts 4">
            <a:extLst>
              <a:ext uri="{FF2B5EF4-FFF2-40B4-BE49-F238E27FC236}">
                <a16:creationId xmlns:a16="http://schemas.microsoft.com/office/drawing/2014/main" id="{7E295C23-8C0A-40B9-BE5F-D5B20250F18A}"/>
              </a:ext>
            </a:extLst>
          </p:cNvPr>
          <p:cNvSpPr/>
          <p:nvPr/>
        </p:nvSpPr>
        <p:spPr>
          <a:xfrm>
            <a:off x="479424" y="2957022"/>
            <a:ext cx="9469438" cy="641731"/>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uppieren 27">
            <a:extLst>
              <a:ext uri="{FF2B5EF4-FFF2-40B4-BE49-F238E27FC236}">
                <a16:creationId xmlns:a16="http://schemas.microsoft.com/office/drawing/2014/main" id="{80C2014B-CDD1-4A24-A6E9-320906704A81}"/>
              </a:ext>
            </a:extLst>
          </p:cNvPr>
          <p:cNvGrpSpPr/>
          <p:nvPr/>
        </p:nvGrpSpPr>
        <p:grpSpPr>
          <a:xfrm>
            <a:off x="1082507" y="2708743"/>
            <a:ext cx="1080000" cy="1080000"/>
            <a:chOff x="1374940" y="3018152"/>
            <a:chExt cx="1080000" cy="1080000"/>
          </a:xfrm>
        </p:grpSpPr>
        <p:sp>
          <p:nvSpPr>
            <p:cNvPr id="29" name="Ellipse 28">
              <a:extLst>
                <a:ext uri="{FF2B5EF4-FFF2-40B4-BE49-F238E27FC236}">
                  <a16:creationId xmlns:a16="http://schemas.microsoft.com/office/drawing/2014/main" id="{07EEF632-B13C-4B8A-847C-22CF62AEBD5E}"/>
                </a:ext>
              </a:extLst>
            </p:cNvPr>
            <p:cNvSpPr/>
            <p:nvPr/>
          </p:nvSpPr>
          <p:spPr>
            <a:xfrm>
              <a:off x="1374940" y="3018152"/>
              <a:ext cx="1080000" cy="1080000"/>
            </a:xfrm>
            <a:prstGeom prst="ellipse">
              <a:avLst/>
            </a:prstGeom>
            <a:solidFill>
              <a:schemeClr val="bg1"/>
            </a:solidFill>
            <a:ln>
              <a:solidFill>
                <a:srgbClr val="4F4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fik 29">
              <a:extLst>
                <a:ext uri="{FF2B5EF4-FFF2-40B4-BE49-F238E27FC236}">
                  <a16:creationId xmlns:a16="http://schemas.microsoft.com/office/drawing/2014/main" id="{284D559E-2A72-43CD-BCB3-B51E1E9FEB75}"/>
                </a:ext>
              </a:extLst>
            </p:cNvPr>
            <p:cNvPicPr>
              <a:picLocks noChangeAspect="1"/>
            </p:cNvPicPr>
            <p:nvPr/>
          </p:nvPicPr>
          <p:blipFill>
            <a:blip r:embed="rId5">
              <a:clrChange>
                <a:clrFrom>
                  <a:srgbClr val="FAFAFA"/>
                </a:clrFrom>
                <a:clrTo>
                  <a:srgbClr val="FAFAFA">
                    <a:alpha val="0"/>
                  </a:srgbClr>
                </a:clrTo>
              </a:clrChange>
              <a:duotone>
                <a:schemeClr val="accent2">
                  <a:shade val="45000"/>
                  <a:satMod val="135000"/>
                </a:schemeClr>
                <a:prstClr val="white"/>
              </a:duotone>
            </a:blip>
            <a:stretch>
              <a:fillRect/>
            </a:stretch>
          </p:blipFill>
          <p:spPr>
            <a:xfrm>
              <a:off x="1463887" y="3202465"/>
              <a:ext cx="903396" cy="720000"/>
            </a:xfrm>
            <a:prstGeom prst="rect">
              <a:avLst/>
            </a:prstGeom>
          </p:spPr>
        </p:pic>
      </p:grpSp>
      <p:grpSp>
        <p:nvGrpSpPr>
          <p:cNvPr id="31" name="Gruppieren 30">
            <a:extLst>
              <a:ext uri="{FF2B5EF4-FFF2-40B4-BE49-F238E27FC236}">
                <a16:creationId xmlns:a16="http://schemas.microsoft.com/office/drawing/2014/main" id="{5530E827-B2CB-4354-A858-AEBE6B66AA01}"/>
              </a:ext>
            </a:extLst>
          </p:cNvPr>
          <p:cNvGrpSpPr/>
          <p:nvPr/>
        </p:nvGrpSpPr>
        <p:grpSpPr>
          <a:xfrm>
            <a:off x="3392868" y="2708743"/>
            <a:ext cx="1080000" cy="1080000"/>
            <a:chOff x="3284761" y="3018152"/>
            <a:chExt cx="1080000" cy="1080000"/>
          </a:xfrm>
        </p:grpSpPr>
        <p:sp>
          <p:nvSpPr>
            <p:cNvPr id="32" name="Ellipse 31">
              <a:extLst>
                <a:ext uri="{FF2B5EF4-FFF2-40B4-BE49-F238E27FC236}">
                  <a16:creationId xmlns:a16="http://schemas.microsoft.com/office/drawing/2014/main" id="{01C873F7-D254-4D8C-B6E8-1027941E3E95}"/>
                </a:ext>
              </a:extLst>
            </p:cNvPr>
            <p:cNvSpPr/>
            <p:nvPr/>
          </p:nvSpPr>
          <p:spPr>
            <a:xfrm>
              <a:off x="3284761" y="3018152"/>
              <a:ext cx="1080000" cy="1080000"/>
            </a:xfrm>
            <a:prstGeom prst="ellipse">
              <a:avLst/>
            </a:prstGeom>
            <a:solidFill>
              <a:schemeClr val="bg1"/>
            </a:solidFill>
            <a:ln>
              <a:solidFill>
                <a:srgbClr val="4F4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fik 32">
              <a:extLst>
                <a:ext uri="{FF2B5EF4-FFF2-40B4-BE49-F238E27FC236}">
                  <a16:creationId xmlns:a16="http://schemas.microsoft.com/office/drawing/2014/main" id="{71939448-6723-4DBD-81C8-99E75552945E}"/>
                </a:ext>
              </a:extLst>
            </p:cNvPr>
            <p:cNvPicPr>
              <a:picLocks noChangeAspect="1"/>
            </p:cNvPicPr>
            <p:nvPr/>
          </p:nvPicPr>
          <p:blipFill>
            <a:blip r:embed="rId6">
              <a:clrChange>
                <a:clrFrom>
                  <a:srgbClr val="FAFAFA"/>
                </a:clrFrom>
                <a:clrTo>
                  <a:srgbClr val="FAFAFA">
                    <a:alpha val="0"/>
                  </a:srgbClr>
                </a:clrTo>
              </a:clrChange>
              <a:duotone>
                <a:schemeClr val="accent2">
                  <a:shade val="45000"/>
                  <a:satMod val="135000"/>
                </a:schemeClr>
                <a:prstClr val="white"/>
              </a:duotone>
            </a:blip>
            <a:stretch>
              <a:fillRect/>
            </a:stretch>
          </p:blipFill>
          <p:spPr>
            <a:xfrm>
              <a:off x="3491215" y="3191842"/>
              <a:ext cx="667092" cy="720000"/>
            </a:xfrm>
            <a:prstGeom prst="rect">
              <a:avLst/>
            </a:prstGeom>
          </p:spPr>
        </p:pic>
      </p:grpSp>
      <p:grpSp>
        <p:nvGrpSpPr>
          <p:cNvPr id="34" name="Gruppieren 33">
            <a:extLst>
              <a:ext uri="{FF2B5EF4-FFF2-40B4-BE49-F238E27FC236}">
                <a16:creationId xmlns:a16="http://schemas.microsoft.com/office/drawing/2014/main" id="{ECBE769D-345D-4C33-B2C7-647B8316D7A7}"/>
              </a:ext>
            </a:extLst>
          </p:cNvPr>
          <p:cNvGrpSpPr/>
          <p:nvPr/>
        </p:nvGrpSpPr>
        <p:grpSpPr>
          <a:xfrm>
            <a:off x="5703229" y="2708396"/>
            <a:ext cx="1080000" cy="1080000"/>
            <a:chOff x="6501503" y="3017805"/>
            <a:chExt cx="1080000" cy="1080000"/>
          </a:xfrm>
        </p:grpSpPr>
        <p:sp>
          <p:nvSpPr>
            <p:cNvPr id="35" name="Ellipse 34">
              <a:extLst>
                <a:ext uri="{FF2B5EF4-FFF2-40B4-BE49-F238E27FC236}">
                  <a16:creationId xmlns:a16="http://schemas.microsoft.com/office/drawing/2014/main" id="{62A58DB5-CE72-4B30-B5B1-31E9624F084D}"/>
                </a:ext>
              </a:extLst>
            </p:cNvPr>
            <p:cNvSpPr/>
            <p:nvPr/>
          </p:nvSpPr>
          <p:spPr>
            <a:xfrm>
              <a:off x="6501503" y="3017805"/>
              <a:ext cx="1080000" cy="1080000"/>
            </a:xfrm>
            <a:prstGeom prst="ellipse">
              <a:avLst/>
            </a:prstGeom>
            <a:solidFill>
              <a:schemeClr val="bg1"/>
            </a:solidFill>
            <a:ln>
              <a:solidFill>
                <a:srgbClr val="4F4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fik 35">
              <a:extLst>
                <a:ext uri="{FF2B5EF4-FFF2-40B4-BE49-F238E27FC236}">
                  <a16:creationId xmlns:a16="http://schemas.microsoft.com/office/drawing/2014/main" id="{59E06917-81E8-412B-A9E4-BAD89980F6A0}"/>
                </a:ext>
              </a:extLst>
            </p:cNvPr>
            <p:cNvPicPr>
              <a:picLocks noChangeAspect="1"/>
            </p:cNvPicPr>
            <p:nvPr/>
          </p:nvPicPr>
          <p:blipFill>
            <a:blip r:embed="rId7">
              <a:clrChange>
                <a:clrFrom>
                  <a:srgbClr val="FAFAFA"/>
                </a:clrFrom>
                <a:clrTo>
                  <a:srgbClr val="FAFAFA">
                    <a:alpha val="0"/>
                  </a:srgbClr>
                </a:clrTo>
              </a:clrChange>
              <a:duotone>
                <a:schemeClr val="accent2">
                  <a:shade val="45000"/>
                  <a:satMod val="135000"/>
                </a:schemeClr>
                <a:prstClr val="white"/>
              </a:duotone>
            </a:blip>
            <a:stretch>
              <a:fillRect/>
            </a:stretch>
          </p:blipFill>
          <p:spPr>
            <a:xfrm>
              <a:off x="6672902" y="3207797"/>
              <a:ext cx="737201" cy="720000"/>
            </a:xfrm>
            <a:prstGeom prst="rect">
              <a:avLst/>
            </a:prstGeom>
          </p:spPr>
        </p:pic>
      </p:grpSp>
      <p:grpSp>
        <p:nvGrpSpPr>
          <p:cNvPr id="37" name="Gruppieren 36">
            <a:extLst>
              <a:ext uri="{FF2B5EF4-FFF2-40B4-BE49-F238E27FC236}">
                <a16:creationId xmlns:a16="http://schemas.microsoft.com/office/drawing/2014/main" id="{03296F3E-E4A9-4F76-B1F5-E39DF719883F}"/>
              </a:ext>
            </a:extLst>
          </p:cNvPr>
          <p:cNvGrpSpPr/>
          <p:nvPr/>
        </p:nvGrpSpPr>
        <p:grpSpPr>
          <a:xfrm>
            <a:off x="8013589" y="2708396"/>
            <a:ext cx="1080000" cy="1080000"/>
            <a:chOff x="8306022" y="3017805"/>
            <a:chExt cx="1080000" cy="1080000"/>
          </a:xfrm>
        </p:grpSpPr>
        <p:sp>
          <p:nvSpPr>
            <p:cNvPr id="38" name="Ellipse 37">
              <a:extLst>
                <a:ext uri="{FF2B5EF4-FFF2-40B4-BE49-F238E27FC236}">
                  <a16:creationId xmlns:a16="http://schemas.microsoft.com/office/drawing/2014/main" id="{A95E0384-6C72-420A-814D-579A51E4A4A1}"/>
                </a:ext>
              </a:extLst>
            </p:cNvPr>
            <p:cNvSpPr/>
            <p:nvPr/>
          </p:nvSpPr>
          <p:spPr>
            <a:xfrm>
              <a:off x="8306022" y="3017805"/>
              <a:ext cx="1080000" cy="1080000"/>
            </a:xfrm>
            <a:prstGeom prst="ellipse">
              <a:avLst/>
            </a:prstGeom>
            <a:solidFill>
              <a:schemeClr val="bg1"/>
            </a:solidFill>
            <a:ln>
              <a:solidFill>
                <a:srgbClr val="4F4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fik 38">
              <a:extLst>
                <a:ext uri="{FF2B5EF4-FFF2-40B4-BE49-F238E27FC236}">
                  <a16:creationId xmlns:a16="http://schemas.microsoft.com/office/drawing/2014/main" id="{55ADBB8F-B658-4E71-AD92-C7858D63D1EC}"/>
                </a:ext>
              </a:extLst>
            </p:cNvPr>
            <p:cNvPicPr>
              <a:picLocks noChangeAspect="1"/>
            </p:cNvPicPr>
            <p:nvPr/>
          </p:nvPicPr>
          <p:blipFill>
            <a:blip r:embed="rId8">
              <a:clrChange>
                <a:clrFrom>
                  <a:srgbClr val="FAFAFA"/>
                </a:clrFrom>
                <a:clrTo>
                  <a:srgbClr val="FAFAFA">
                    <a:alpha val="0"/>
                  </a:srgbClr>
                </a:clrTo>
              </a:clrChange>
              <a:duotone>
                <a:schemeClr val="accent2">
                  <a:shade val="45000"/>
                  <a:satMod val="135000"/>
                </a:schemeClr>
                <a:prstClr val="white"/>
              </a:duotone>
            </a:blip>
            <a:stretch>
              <a:fillRect/>
            </a:stretch>
          </p:blipFill>
          <p:spPr>
            <a:xfrm>
              <a:off x="8486022" y="3210317"/>
              <a:ext cx="720000" cy="720000"/>
            </a:xfrm>
            <a:prstGeom prst="rect">
              <a:avLst/>
            </a:prstGeom>
          </p:spPr>
        </p:pic>
      </p:grpSp>
      <p:sp>
        <p:nvSpPr>
          <p:cNvPr id="40" name="Textfeld 39">
            <a:extLst>
              <a:ext uri="{FF2B5EF4-FFF2-40B4-BE49-F238E27FC236}">
                <a16:creationId xmlns:a16="http://schemas.microsoft.com/office/drawing/2014/main" id="{40654867-CA77-4F06-8991-3B75C8675019}"/>
              </a:ext>
            </a:extLst>
          </p:cNvPr>
          <p:cNvSpPr txBox="1"/>
          <p:nvPr/>
        </p:nvSpPr>
        <p:spPr>
          <a:xfrm>
            <a:off x="671673" y="3934992"/>
            <a:ext cx="1901668" cy="1015663"/>
          </a:xfrm>
          <a:prstGeom prst="rect">
            <a:avLst/>
          </a:prstGeom>
          <a:noFill/>
        </p:spPr>
        <p:txBody>
          <a:bodyPr wrap="square" rtlCol="0">
            <a:spAutoFit/>
          </a:bodyPr>
          <a:lstStyle/>
          <a:p>
            <a:pPr algn="ctr"/>
            <a:r>
              <a:rPr lang="en-US" sz="1600" b="1" dirty="0"/>
              <a:t>Data Acquisition &amp; Preparation</a:t>
            </a:r>
          </a:p>
          <a:p>
            <a:pPr algn="ctr"/>
            <a:r>
              <a:rPr lang="en-US" sz="1600" b="1" dirty="0"/>
              <a:t> </a:t>
            </a:r>
            <a:r>
              <a:rPr lang="en-US" sz="1200" dirty="0"/>
              <a:t>From raw to health data</a:t>
            </a:r>
          </a:p>
        </p:txBody>
      </p:sp>
      <p:sp>
        <p:nvSpPr>
          <p:cNvPr id="41" name="Textfeld 40">
            <a:extLst>
              <a:ext uri="{FF2B5EF4-FFF2-40B4-BE49-F238E27FC236}">
                <a16:creationId xmlns:a16="http://schemas.microsoft.com/office/drawing/2014/main" id="{48C9052F-C0EA-45E6-99EA-887DB052C384}"/>
              </a:ext>
            </a:extLst>
          </p:cNvPr>
          <p:cNvSpPr txBox="1"/>
          <p:nvPr/>
        </p:nvSpPr>
        <p:spPr>
          <a:xfrm>
            <a:off x="3050422" y="3962433"/>
            <a:ext cx="1764891" cy="846386"/>
          </a:xfrm>
          <a:prstGeom prst="rect">
            <a:avLst/>
          </a:prstGeom>
          <a:noFill/>
        </p:spPr>
        <p:txBody>
          <a:bodyPr wrap="square" rtlCol="0">
            <a:spAutoFit/>
          </a:bodyPr>
          <a:lstStyle/>
          <a:p>
            <a:pPr algn="ctr"/>
            <a:r>
              <a:rPr lang="en-US" sz="1600" b="1" dirty="0"/>
              <a:t>Fault Detection &amp; Diagnostics</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0" i="1" u="none" strike="noStrike" kern="1200" cap="none" spc="0" normalizeH="0" baseline="0" noProof="0" dirty="0">
                <a:ln>
                  <a:noFill/>
                </a:ln>
                <a:solidFill>
                  <a:srgbClr val="5E5E5D"/>
                </a:solidFill>
                <a:effectLst/>
                <a:uLnTx/>
                <a:uFillTx/>
                <a:latin typeface="Trebuchet MS" panose="020B0603020202020204"/>
                <a:ea typeface="+mn-ea"/>
                <a:cs typeface="+mn-cs"/>
              </a:rPr>
              <a:t>Is there a fault?</a:t>
            </a:r>
          </a:p>
        </p:txBody>
      </p:sp>
      <p:sp>
        <p:nvSpPr>
          <p:cNvPr id="42" name="Textfeld 41">
            <a:extLst>
              <a:ext uri="{FF2B5EF4-FFF2-40B4-BE49-F238E27FC236}">
                <a16:creationId xmlns:a16="http://schemas.microsoft.com/office/drawing/2014/main" id="{4C6DF7FF-657B-4619-8317-DBAA90F3BECC}"/>
              </a:ext>
            </a:extLst>
          </p:cNvPr>
          <p:cNvSpPr txBox="1"/>
          <p:nvPr/>
        </p:nvSpPr>
        <p:spPr>
          <a:xfrm>
            <a:off x="5360782" y="4069164"/>
            <a:ext cx="1764891" cy="784830"/>
          </a:xfrm>
          <a:prstGeom prst="rect">
            <a:avLst/>
          </a:prstGeom>
          <a:noFill/>
        </p:spPr>
        <p:txBody>
          <a:bodyPr wrap="square" rtlCol="0">
            <a:spAutoFit/>
          </a:bodyPr>
          <a:lstStyle/>
          <a:p>
            <a:pPr algn="ctr"/>
            <a:r>
              <a:rPr lang="en-US" sz="1600" b="1" dirty="0"/>
              <a:t>Prognostics</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0" i="1" u="none" strike="noStrike" kern="1200" cap="none" spc="0" normalizeH="0" baseline="0" noProof="0" dirty="0">
                <a:ln>
                  <a:noFill/>
                </a:ln>
                <a:solidFill>
                  <a:srgbClr val="5E5E5D"/>
                </a:solidFill>
                <a:effectLst/>
                <a:uLnTx/>
                <a:uFillTx/>
                <a:latin typeface="Trebuchet MS" panose="020B0603020202020204"/>
                <a:ea typeface="+mn-ea"/>
                <a:cs typeface="+mn-cs"/>
              </a:rPr>
              <a:t>What is the remaining useful life (RUL)?</a:t>
            </a:r>
            <a:endParaRPr lang="en-US" sz="1600" b="1" dirty="0"/>
          </a:p>
        </p:txBody>
      </p:sp>
      <p:sp>
        <p:nvSpPr>
          <p:cNvPr id="43" name="Textfeld 42">
            <a:extLst>
              <a:ext uri="{FF2B5EF4-FFF2-40B4-BE49-F238E27FC236}">
                <a16:creationId xmlns:a16="http://schemas.microsoft.com/office/drawing/2014/main" id="{296CDF2D-7D1E-4D8A-9B32-7AEF66879A54}"/>
              </a:ext>
            </a:extLst>
          </p:cNvPr>
          <p:cNvSpPr txBox="1"/>
          <p:nvPr/>
        </p:nvSpPr>
        <p:spPr>
          <a:xfrm>
            <a:off x="7671143" y="4069164"/>
            <a:ext cx="1764892" cy="784830"/>
          </a:xfrm>
          <a:prstGeom prst="rect">
            <a:avLst/>
          </a:prstGeom>
          <a:noFill/>
        </p:spPr>
        <p:txBody>
          <a:bodyPr wrap="square" rtlCol="0">
            <a:spAutoFit/>
          </a:bodyPr>
          <a:lstStyle/>
          <a:p>
            <a:pPr algn="ctr"/>
            <a:r>
              <a:rPr lang="en-US" sz="1600" b="1" dirty="0"/>
              <a:t>Decision-making</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0" i="1" u="none" strike="noStrike" kern="1200" cap="none" spc="0" normalizeH="0" baseline="0" noProof="0" dirty="0">
                <a:ln>
                  <a:noFill/>
                </a:ln>
                <a:solidFill>
                  <a:srgbClr val="5E5E5D"/>
                </a:solidFill>
                <a:effectLst/>
                <a:uLnTx/>
                <a:uFillTx/>
                <a:latin typeface="Trebuchet MS" panose="020B0603020202020204"/>
                <a:ea typeface="+mn-ea"/>
                <a:cs typeface="+mn-cs"/>
              </a:rPr>
              <a:t>What are resulting actions?</a:t>
            </a:r>
          </a:p>
        </p:txBody>
      </p:sp>
      <p:sp>
        <p:nvSpPr>
          <p:cNvPr id="24" name="Rechteck 23">
            <a:extLst>
              <a:ext uri="{FF2B5EF4-FFF2-40B4-BE49-F238E27FC236}">
                <a16:creationId xmlns:a16="http://schemas.microsoft.com/office/drawing/2014/main" id="{7CCF659C-5F86-4C2A-9657-FE2F87C61780}"/>
              </a:ext>
            </a:extLst>
          </p:cNvPr>
          <p:cNvSpPr/>
          <p:nvPr/>
        </p:nvSpPr>
        <p:spPr>
          <a:xfrm rot="657746">
            <a:off x="9263001" y="1451302"/>
            <a:ext cx="1371721" cy="517236"/>
          </a:xfrm>
          <a:prstGeom prst="rect">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Trebuchet MS"/>
                <a:ea typeface="+mn-ea"/>
                <a:cs typeface="+mn-cs"/>
              </a:rPr>
              <a:t>Reminder</a:t>
            </a:r>
          </a:p>
        </p:txBody>
      </p:sp>
    </p:spTree>
    <p:extLst>
      <p:ext uri="{BB962C8B-B14F-4D97-AF65-F5344CB8AC3E}">
        <p14:creationId xmlns:p14="http://schemas.microsoft.com/office/powerpoint/2010/main" val="3988492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3230F5A9-5103-4C59-BBB1-BE2319AA72F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51" imgH="351" progId="TCLayout.ActiveDocument.1">
                  <p:embed/>
                </p:oleObj>
              </mc:Choice>
              <mc:Fallback>
                <p:oleObj name="think-cell Folie" r:id="rId4" imgW="351" imgH="351" progId="TCLayout.ActiveDocument.1">
                  <p:embed/>
                  <p:pic>
                    <p:nvPicPr>
                      <p:cNvPr id="5" name="Objekt 4" hidden="1">
                        <a:extLst>
                          <a:ext uri="{FF2B5EF4-FFF2-40B4-BE49-F238E27FC236}">
                            <a16:creationId xmlns:a16="http://schemas.microsoft.com/office/drawing/2014/main" id="{3230F5A9-5103-4C59-BBB1-BE2319AA72F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1BA4E1B-C201-4D93-89E6-F749EB9C435F}"/>
              </a:ext>
            </a:extLst>
          </p:cNvPr>
          <p:cNvSpPr>
            <a:spLocks noGrp="1"/>
          </p:cNvSpPr>
          <p:nvPr>
            <p:ph type="title"/>
          </p:nvPr>
        </p:nvSpPr>
        <p:spPr/>
        <p:txBody>
          <a:bodyPr vert="horz"/>
          <a:lstStyle/>
          <a:p>
            <a:r>
              <a:rPr lang="en-US" dirty="0"/>
              <a:t>Economic Metrics</a:t>
            </a:r>
          </a:p>
        </p:txBody>
      </p:sp>
      <p:sp>
        <p:nvSpPr>
          <p:cNvPr id="3" name="Textplatzhalter 2">
            <a:extLst>
              <a:ext uri="{FF2B5EF4-FFF2-40B4-BE49-F238E27FC236}">
                <a16:creationId xmlns:a16="http://schemas.microsoft.com/office/drawing/2014/main" id="{CFCDF26F-74B5-47F2-B5D3-640C7560E851}"/>
              </a:ext>
            </a:extLst>
          </p:cNvPr>
          <p:cNvSpPr>
            <a:spLocks noGrp="1"/>
          </p:cNvSpPr>
          <p:nvPr>
            <p:ph type="body" sz="quarter" idx="13"/>
          </p:nvPr>
        </p:nvSpPr>
        <p:spPr/>
        <p:txBody>
          <a:bodyPr/>
          <a:lstStyle/>
          <a:p>
            <a:r>
              <a:rPr lang="en-US" dirty="0"/>
              <a:t>How to Measure Success of PHM Decision-Making?</a:t>
            </a:r>
          </a:p>
        </p:txBody>
      </p:sp>
      <p:sp>
        <p:nvSpPr>
          <p:cNvPr id="11" name="Textfeld 10">
            <a:extLst>
              <a:ext uri="{FF2B5EF4-FFF2-40B4-BE49-F238E27FC236}">
                <a16:creationId xmlns:a16="http://schemas.microsoft.com/office/drawing/2014/main" id="{D6040BDC-DFA4-48AE-87C9-DEDE85C290AE}"/>
              </a:ext>
            </a:extLst>
          </p:cNvPr>
          <p:cNvSpPr txBox="1"/>
          <p:nvPr/>
        </p:nvSpPr>
        <p:spPr>
          <a:xfrm>
            <a:off x="5122604" y="6079385"/>
            <a:ext cx="4863582" cy="246221"/>
          </a:xfrm>
          <a:prstGeom prst="rect">
            <a:avLst/>
          </a:prstGeom>
          <a:noFill/>
        </p:spPr>
        <p:txBody>
          <a:bodyPr wrap="square">
            <a:spAutoFit/>
          </a:bodyPr>
          <a:lstStyle/>
          <a:p>
            <a:pPr algn="r"/>
            <a:r>
              <a:rPr lang="en-US" sz="1000" dirty="0"/>
              <a:t>[Saxena et al. 2008]</a:t>
            </a:r>
          </a:p>
        </p:txBody>
      </p:sp>
      <mc:AlternateContent xmlns:mc="http://schemas.openxmlformats.org/markup-compatibility/2006" xmlns:a14="http://schemas.microsoft.com/office/drawing/2010/main">
        <mc:Choice Requires="a14">
          <p:graphicFrame>
            <p:nvGraphicFramePr>
              <p:cNvPr id="7" name="Tabelle 6">
                <a:extLst>
                  <a:ext uri="{FF2B5EF4-FFF2-40B4-BE49-F238E27FC236}">
                    <a16:creationId xmlns:a16="http://schemas.microsoft.com/office/drawing/2014/main" id="{C0F76DA9-8DAC-414B-BA5C-CDDA5018F7E0}"/>
                  </a:ext>
                </a:extLst>
              </p:cNvPr>
              <p:cNvGraphicFramePr>
                <a:graphicFrameLocks noGrp="1"/>
              </p:cNvGraphicFramePr>
              <p:nvPr>
                <p:extLst>
                  <p:ext uri="{D42A27DB-BD31-4B8C-83A1-F6EECF244321}">
                    <p14:modId xmlns:p14="http://schemas.microsoft.com/office/powerpoint/2010/main" val="4122721000"/>
                  </p:ext>
                </p:extLst>
              </p:nvPr>
            </p:nvGraphicFramePr>
            <p:xfrm>
              <a:off x="502462" y="2220426"/>
              <a:ext cx="9483724" cy="3650235"/>
            </p:xfrm>
            <a:graphic>
              <a:graphicData uri="http://schemas.openxmlformats.org/drawingml/2006/table">
                <a:tbl>
                  <a:tblPr firstRow="1" bandRow="1">
                    <a:tableStyleId>{2D5ABB26-0587-4C30-8999-92F81FD0307C}</a:tableStyleId>
                  </a:tblPr>
                  <a:tblGrid>
                    <a:gridCol w="2389505">
                      <a:extLst>
                        <a:ext uri="{9D8B030D-6E8A-4147-A177-3AD203B41FA5}">
                          <a16:colId xmlns:a16="http://schemas.microsoft.com/office/drawing/2014/main" val="1767756250"/>
                        </a:ext>
                      </a:extLst>
                    </a:gridCol>
                    <a:gridCol w="3421380">
                      <a:extLst>
                        <a:ext uri="{9D8B030D-6E8A-4147-A177-3AD203B41FA5}">
                          <a16:colId xmlns:a16="http://schemas.microsoft.com/office/drawing/2014/main" val="4198906653"/>
                        </a:ext>
                      </a:extLst>
                    </a:gridCol>
                    <a:gridCol w="3672839">
                      <a:extLst>
                        <a:ext uri="{9D8B030D-6E8A-4147-A177-3AD203B41FA5}">
                          <a16:colId xmlns:a16="http://schemas.microsoft.com/office/drawing/2014/main" val="3264210610"/>
                        </a:ext>
                      </a:extLst>
                    </a:gridCol>
                  </a:tblGrid>
                  <a:tr h="370840">
                    <a:tc>
                      <a:txBody>
                        <a:bodyPr/>
                        <a:lstStyle/>
                        <a:p>
                          <a:pPr algn="ctr"/>
                          <a:r>
                            <a:rPr lang="en-US" sz="1400" dirty="0">
                              <a:solidFill>
                                <a:schemeClr val="tx1"/>
                              </a:solidFill>
                            </a:rPr>
                            <a:t>Mean time between failure</a:t>
                          </a:r>
                        </a:p>
                      </a:txBody>
                      <a:tcPr anchor="ctr"/>
                    </a:tc>
                    <a:tc>
                      <a:txBody>
                        <a:bodyPr/>
                        <a:lstStyle/>
                        <a:p>
                          <a:pPr algn="ctr"/>
                          <a:r>
                            <a:rPr lang="en-US" sz="1100" i="0" dirty="0">
                              <a:solidFill>
                                <a:schemeClr val="tx1"/>
                              </a:solidFill>
                            </a:rPr>
                            <a:t>MTBF</a:t>
                          </a:r>
                        </a:p>
                      </a:txBody>
                      <a:tcPr anchor="ctr"/>
                    </a:tc>
                    <a:tc>
                      <a:txBody>
                        <a:bodyPr/>
                        <a:lstStyle/>
                        <a:p>
                          <a:pPr algn="ctr"/>
                          <a:endParaRPr lang="en-US" sz="1100" i="0" dirty="0">
                            <a:solidFill>
                              <a:schemeClr val="tx1"/>
                            </a:solidFill>
                          </a:endParaRPr>
                        </a:p>
                      </a:txBody>
                      <a:tcPr anchor="ctr"/>
                    </a:tc>
                    <a:extLst>
                      <a:ext uri="{0D108BD9-81ED-4DB2-BD59-A6C34878D82A}">
                        <a16:rowId xmlns:a16="http://schemas.microsoft.com/office/drawing/2014/main" val="1023281399"/>
                      </a:ext>
                    </a:extLst>
                  </a:tr>
                  <a:tr h="370840">
                    <a:tc>
                      <a:txBody>
                        <a:bodyPr/>
                        <a:lstStyle/>
                        <a:p>
                          <a:pPr algn="ctr"/>
                          <a:r>
                            <a:rPr lang="en-US" sz="1400" dirty="0">
                              <a:solidFill>
                                <a:schemeClr val="tx1"/>
                              </a:solidFill>
                            </a:rPr>
                            <a:t>Life-cycle cost</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100" i="1" dirty="0" smtClean="0">
                                    <a:solidFill>
                                      <a:schemeClr val="tx1"/>
                                    </a:solidFill>
                                    <a:latin typeface="Cambria Math" panose="02040503050406030204" pitchFamily="18" charset="0"/>
                                  </a:rPr>
                                  <m:t>𝐴</m:t>
                                </m:r>
                                <m:r>
                                  <a:rPr lang="en-US" sz="1100" i="1" dirty="0" smtClean="0">
                                    <a:solidFill>
                                      <a:schemeClr val="tx1"/>
                                    </a:solidFill>
                                    <a:latin typeface="Cambria Math" panose="02040503050406030204" pitchFamily="18" charset="0"/>
                                  </a:rPr>
                                  <m:t> + </m:t>
                                </m:r>
                                <m:r>
                                  <a:rPr lang="en-US" sz="1100" i="1" dirty="0" smtClean="0">
                                    <a:solidFill>
                                      <a:schemeClr val="tx1"/>
                                    </a:solidFill>
                                    <a:latin typeface="Cambria Math" panose="02040503050406030204" pitchFamily="18" charset="0"/>
                                  </a:rPr>
                                  <m:t>𝑂</m:t>
                                </m:r>
                              </m:oMath>
                            </m:oMathPara>
                          </a14:m>
                          <a:endParaRPr lang="en-US" sz="1100" dirty="0">
                            <a:solidFill>
                              <a:schemeClr val="tx1"/>
                            </a:solidFill>
                          </a:endParaRPr>
                        </a:p>
                      </a:txBody>
                      <a:tcPr anchor="ctr"/>
                    </a:tc>
                    <a:tc>
                      <a:txBody>
                        <a:bodyPr/>
                        <a:lstStyle/>
                        <a:p>
                          <a:pPr algn="ctr"/>
                          <a14:m>
                            <m:oMathPara xmlns:m="http://schemas.openxmlformats.org/officeDocument/2006/math">
                              <m:oMathParaPr>
                                <m:jc m:val="left"/>
                              </m:oMathParaPr>
                              <m:oMath xmlns:m="http://schemas.openxmlformats.org/officeDocument/2006/math">
                                <m:r>
                                  <a:rPr lang="de-DE" sz="1100" b="0" i="1" smtClean="0">
                                    <a:solidFill>
                                      <a:schemeClr val="tx1"/>
                                    </a:solidFill>
                                    <a:latin typeface="Cambria Math" panose="02040503050406030204" pitchFamily="18" charset="0"/>
                                  </a:rPr>
                                  <m:t>𝐴</m:t>
                                </m:r>
                                <m:r>
                                  <a:rPr lang="de-DE" sz="1100" b="0" i="1" smtClean="0">
                                    <a:solidFill>
                                      <a:schemeClr val="tx1"/>
                                    </a:solidFill>
                                    <a:latin typeface="Cambria Math" panose="02040503050406030204" pitchFamily="18" charset="0"/>
                                  </a:rPr>
                                  <m:t>:</m:t>
                                </m:r>
                                <m:r>
                                  <m:rPr>
                                    <m:nor/>
                                  </m:rPr>
                                  <a:rPr lang="de-DE" sz="1100" b="0" i="0" smtClean="0">
                                    <a:solidFill>
                                      <a:schemeClr val="tx1"/>
                                    </a:solidFill>
                                    <a:latin typeface="Cambria Math" panose="02040503050406030204" pitchFamily="18" charset="0"/>
                                  </a:rPr>
                                  <m:t>acquistion</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and</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implementation</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costs</m:t>
                                </m:r>
                              </m:oMath>
                              <m:oMath xmlns:m="http://schemas.openxmlformats.org/officeDocument/2006/math">
                                <m:r>
                                  <a:rPr lang="de-DE" sz="1100" b="0" i="1" smtClean="0">
                                    <a:solidFill>
                                      <a:schemeClr val="tx1"/>
                                    </a:solidFill>
                                    <a:latin typeface="Cambria Math" panose="02040503050406030204" pitchFamily="18" charset="0"/>
                                  </a:rPr>
                                  <m:t>𝑂</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lifecycle</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operational</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and</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maintenance</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costs</m:t>
                                </m:r>
                              </m:oMath>
                            </m:oMathPara>
                          </a14:m>
                          <a:endParaRPr lang="en-US" sz="1100" dirty="0">
                            <a:solidFill>
                              <a:schemeClr val="tx1"/>
                            </a:solidFill>
                          </a:endParaRPr>
                        </a:p>
                      </a:txBody>
                      <a:tcPr anchor="ctr"/>
                    </a:tc>
                    <a:extLst>
                      <a:ext uri="{0D108BD9-81ED-4DB2-BD59-A6C34878D82A}">
                        <a16:rowId xmlns:a16="http://schemas.microsoft.com/office/drawing/2014/main" val="56629680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Return on Investment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Gain/investment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tx1"/>
                            </a:solidFill>
                          </a:endParaRPr>
                        </a:p>
                      </a:txBody>
                      <a:tcPr anchor="ctr"/>
                    </a:tc>
                    <a:extLst>
                      <a:ext uri="{0D108BD9-81ED-4DB2-BD59-A6C34878D82A}">
                        <a16:rowId xmlns:a16="http://schemas.microsoft.com/office/drawing/2014/main" val="313559347"/>
                      </a:ext>
                    </a:extLst>
                  </a:tr>
                  <a:tr h="370840">
                    <a:tc>
                      <a:txBody>
                        <a:bodyPr/>
                        <a:lstStyle/>
                        <a:p>
                          <a:pPr algn="ctr"/>
                          <a:r>
                            <a:rPr lang="en-US" sz="1400" dirty="0">
                              <a:solidFill>
                                <a:schemeClr val="tx1"/>
                              </a:solidFill>
                            </a:rPr>
                            <a:t>Technical Value</a:t>
                          </a:r>
                        </a:p>
                      </a:txBody>
                      <a:tcPr anchor="ctr"/>
                    </a:tc>
                    <a:tc>
                      <a:txBody>
                        <a:bodyPr/>
                        <a:lstStyle/>
                        <a:p>
                          <a:pPr algn="ctr"/>
                          <a14:m>
                            <m:oMathPara xmlns:m="http://schemas.openxmlformats.org/officeDocument/2006/math">
                              <m:oMathParaPr>
                                <m:jc m:val="centerGroup"/>
                              </m:oMathParaPr>
                              <m:oMath xmlns:m="http://schemas.openxmlformats.org/officeDocument/2006/math">
                                <m:r>
                                  <a:rPr lang="de-DE" sz="1100" b="0" i="1" smtClean="0">
                                    <a:solidFill>
                                      <a:schemeClr val="tx1"/>
                                    </a:solidFill>
                                    <a:latin typeface="Cambria Math" panose="02040503050406030204" pitchFamily="18" charset="0"/>
                                  </a:rPr>
                                  <m:t>𝑇𝑉</m:t>
                                </m:r>
                                <m:r>
                                  <a:rPr lang="de-DE" sz="1100" b="0" i="1" smtClean="0">
                                    <a:solidFill>
                                      <a:schemeClr val="tx1"/>
                                    </a:solidFill>
                                    <a:latin typeface="Cambria Math" panose="02040503050406030204" pitchFamily="18" charset="0"/>
                                  </a:rPr>
                                  <m:t>=</m:t>
                                </m:r>
                                <m:sSub>
                                  <m:sSubPr>
                                    <m:ctrlPr>
                                      <a:rPr lang="de-DE" sz="1100" b="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𝑃</m:t>
                                    </m:r>
                                  </m:e>
                                  <m:sub>
                                    <m:r>
                                      <a:rPr lang="de-DE" sz="1100" b="0" i="1" smtClean="0">
                                        <a:solidFill>
                                          <a:schemeClr val="tx1"/>
                                        </a:solidFill>
                                        <a:latin typeface="Cambria Math" panose="02040503050406030204" pitchFamily="18" charset="0"/>
                                      </a:rPr>
                                      <m:t>𝑓</m:t>
                                    </m:r>
                                  </m:sub>
                                </m:sSub>
                                <m:d>
                                  <m:dPr>
                                    <m:ctrlPr>
                                      <a:rPr lang="de-DE" sz="1100" b="0" i="1" smtClean="0">
                                        <a:solidFill>
                                          <a:schemeClr val="tx1"/>
                                        </a:solidFill>
                                        <a:latin typeface="Cambria Math" panose="02040503050406030204" pitchFamily="18" charset="0"/>
                                      </a:rPr>
                                    </m:ctrlPr>
                                  </m:dPr>
                                  <m:e>
                                    <m:r>
                                      <a:rPr lang="de-DE" sz="1100" b="0" i="1" smtClean="0">
                                        <a:solidFill>
                                          <a:schemeClr val="tx1"/>
                                        </a:solidFill>
                                        <a:latin typeface="Cambria Math" panose="02040503050406030204" pitchFamily="18" charset="0"/>
                                      </a:rPr>
                                      <m:t>𝐷</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𝛼</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𝐼</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𝛽</m:t>
                                    </m:r>
                                  </m:e>
                                </m:d>
                                <m:r>
                                  <a:rPr lang="de-DE" sz="1100" b="0" i="1" smtClean="0">
                                    <a:solidFill>
                                      <a:schemeClr val="tx1"/>
                                    </a:solidFill>
                                    <a:latin typeface="Cambria Math" panose="02040503050406030204" pitchFamily="18" charset="0"/>
                                  </a:rPr>
                                  <m:t>−(1−</m:t>
                                </m:r>
                                <m:sSub>
                                  <m:sSubPr>
                                    <m:ctrlPr>
                                      <a:rPr lang="de-DE" sz="1100" b="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𝑃</m:t>
                                    </m:r>
                                  </m:e>
                                  <m:sub>
                                    <m:r>
                                      <a:rPr lang="de-DE" sz="1100" b="0" i="1" smtClean="0">
                                        <a:solidFill>
                                          <a:schemeClr val="tx1"/>
                                        </a:solidFill>
                                        <a:latin typeface="Cambria Math" panose="02040503050406030204" pitchFamily="18" charset="0"/>
                                      </a:rPr>
                                      <m:t>𝑓</m:t>
                                    </m:r>
                                  </m:sub>
                                </m:sSub>
                                <m:r>
                                  <a:rPr lang="de-DE" sz="1100" b="0" i="1" smtClean="0">
                                    <a:solidFill>
                                      <a:schemeClr val="tx1"/>
                                    </a:solidFill>
                                    <a:latin typeface="Cambria Math" panose="02040503050406030204" pitchFamily="18" charset="0"/>
                                  </a:rPr>
                                  <m:t>)(</m:t>
                                </m:r>
                                <m:sSub>
                                  <m:sSubPr>
                                    <m:ctrlPr>
                                      <a:rPr lang="de-DE" sz="1100" b="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𝑃</m:t>
                                    </m:r>
                                  </m:e>
                                  <m:sub>
                                    <m:r>
                                      <a:rPr lang="de-DE" sz="1100" b="0" i="1" smtClean="0">
                                        <a:solidFill>
                                          <a:schemeClr val="tx1"/>
                                        </a:solidFill>
                                        <a:latin typeface="Cambria Math" panose="02040503050406030204" pitchFamily="18" charset="0"/>
                                      </a:rPr>
                                      <m:t>𝐷</m:t>
                                    </m:r>
                                  </m:sub>
                                </m:sSub>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ea typeface="Cambria Math" panose="02040503050406030204" pitchFamily="18" charset="0"/>
                                  </a:rPr>
                                  <m:t>𝜑</m:t>
                                </m:r>
                                <m:r>
                                  <a:rPr lang="de-DE" sz="1100" b="0" i="1" smtClean="0">
                                    <a:solidFill>
                                      <a:schemeClr val="tx1"/>
                                    </a:solidFill>
                                    <a:latin typeface="Cambria Math" panose="02040503050406030204" pitchFamily="18" charset="0"/>
                                    <a:ea typeface="Cambria Math" panose="02040503050406030204" pitchFamily="18" charset="0"/>
                                  </a:rPr>
                                  <m:t>+</m:t>
                                </m:r>
                                <m:sSub>
                                  <m:sSubPr>
                                    <m:ctrlPr>
                                      <a:rPr lang="de-DE" sz="1100" b="0" i="1" smtClean="0">
                                        <a:solidFill>
                                          <a:schemeClr val="tx1"/>
                                        </a:solidFill>
                                        <a:latin typeface="Cambria Math" panose="02040503050406030204" pitchFamily="18" charset="0"/>
                                        <a:ea typeface="Cambria Math" panose="02040503050406030204" pitchFamily="18" charset="0"/>
                                      </a:rPr>
                                    </m:ctrlPr>
                                  </m:sSubPr>
                                  <m:e>
                                    <m:r>
                                      <a:rPr lang="de-DE" sz="1100" b="0" i="1" smtClean="0">
                                        <a:solidFill>
                                          <a:schemeClr val="tx1"/>
                                        </a:solidFill>
                                        <a:latin typeface="Cambria Math" panose="02040503050406030204" pitchFamily="18" charset="0"/>
                                        <a:ea typeface="Cambria Math" panose="02040503050406030204" pitchFamily="18" charset="0"/>
                                      </a:rPr>
                                      <m:t>𝑃</m:t>
                                    </m:r>
                                  </m:e>
                                  <m:sub>
                                    <m:r>
                                      <a:rPr lang="de-DE" sz="1100" b="0" i="1" smtClean="0">
                                        <a:solidFill>
                                          <a:schemeClr val="tx1"/>
                                        </a:solidFill>
                                        <a:latin typeface="Cambria Math" panose="02040503050406030204" pitchFamily="18" charset="0"/>
                                        <a:ea typeface="Cambria Math" panose="02040503050406030204" pitchFamily="18" charset="0"/>
                                      </a:rPr>
                                      <m:t>𝑖</m:t>
                                    </m:r>
                                  </m:sub>
                                </m:sSub>
                                <m:r>
                                  <a:rPr lang="de-DE" sz="1100" b="0" i="1" smtClean="0">
                                    <a:solidFill>
                                      <a:schemeClr val="tx1"/>
                                    </a:solidFill>
                                    <a:latin typeface="Cambria Math" panose="02040503050406030204" pitchFamily="18" charset="0"/>
                                    <a:ea typeface="Cambria Math" panose="02040503050406030204" pitchFamily="18" charset="0"/>
                                  </a:rPr>
                                  <m:t>∗</m:t>
                                </m:r>
                                <m:r>
                                  <a:rPr lang="de-DE" sz="1100" b="0" i="1" smtClean="0">
                                    <a:solidFill>
                                      <a:schemeClr val="tx1"/>
                                    </a:solidFill>
                                    <a:latin typeface="Cambria Math" panose="02040503050406030204" pitchFamily="18" charset="0"/>
                                    <a:ea typeface="Cambria Math" panose="02040503050406030204" pitchFamily="18" charset="0"/>
                                  </a:rPr>
                                  <m:t>𝜃</m:t>
                                </m:r>
                                <m:r>
                                  <a:rPr lang="de-DE" sz="1100" b="0" i="1" smtClean="0">
                                    <a:solidFill>
                                      <a:schemeClr val="tx1"/>
                                    </a:solidFill>
                                    <a:latin typeface="Cambria Math" panose="02040503050406030204" pitchFamily="18" charset="0"/>
                                    <a:ea typeface="Cambria Math" panose="02040503050406030204" pitchFamily="18" charset="0"/>
                                  </a:rPr>
                                  <m:t>)</m:t>
                                </m:r>
                              </m:oMath>
                            </m:oMathPara>
                          </a14:m>
                          <a:endParaRPr lang="en-US" sz="1100" dirty="0">
                            <a:solidFill>
                              <a:schemeClr val="tx1"/>
                            </a:solidFill>
                          </a:endParaRPr>
                        </a:p>
                      </a:txBody>
                      <a:tcPr anchor="ctr"/>
                    </a:tc>
                    <a:tc>
                      <a:txBody>
                        <a:bodyPr/>
                        <a:lstStyle/>
                        <a:p>
                          <a:pPr algn="ctr"/>
                          <a14:m>
                            <m:oMathPara xmlns:m="http://schemas.openxmlformats.org/officeDocument/2006/math">
                              <m:oMathParaPr>
                                <m:jc m:val="left"/>
                              </m:oMathParaPr>
                              <m:oMath xmlns:m="http://schemas.openxmlformats.org/officeDocument/2006/math">
                                <m:sSub>
                                  <m:sSubPr>
                                    <m:ctrlPr>
                                      <a:rPr lang="de-DE" sz="1100" b="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𝑃</m:t>
                                    </m:r>
                                  </m:e>
                                  <m:sub>
                                    <m:r>
                                      <a:rPr lang="de-DE" sz="1100" b="0" i="1" smtClean="0">
                                        <a:solidFill>
                                          <a:schemeClr val="tx1"/>
                                        </a:solidFill>
                                        <a:latin typeface="Cambria Math" panose="02040503050406030204" pitchFamily="18" charset="0"/>
                                      </a:rPr>
                                      <m:t>𝑓</m:t>
                                    </m:r>
                                  </m:sub>
                                </m:sSub>
                                <m:r>
                                  <m:rPr>
                                    <m:nor/>
                                  </m:rPr>
                                  <a:rPr lang="de-DE" sz="1100" b="0" i="0" smtClean="0">
                                    <a:solidFill>
                                      <a:schemeClr val="tx1"/>
                                    </a:solidFill>
                                    <a:latin typeface="Cambria Math" panose="02040503050406030204" pitchFamily="18" charset="0"/>
                                  </a:rPr>
                                  <m:t>:</m:t>
                                </m:r>
                                <m:r>
                                  <m:rPr>
                                    <m:nor/>
                                  </m:rPr>
                                  <a:rPr lang="de-DE" sz="1100" b="0" i="0" smtClean="0">
                                    <a:solidFill>
                                      <a:schemeClr val="tx1"/>
                                    </a:solidFill>
                                    <a:latin typeface="Cambria Math" panose="02040503050406030204" pitchFamily="18" charset="0"/>
                                  </a:rPr>
                                  <m:t>probability</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of</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failure</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mode</m:t>
                                </m:r>
                              </m:oMath>
                              <m:oMath xmlns:m="http://schemas.openxmlformats.org/officeDocument/2006/math">
                                <m:r>
                                  <a:rPr lang="de-DE" sz="1100" b="0" i="1" smtClean="0">
                                    <a:solidFill>
                                      <a:schemeClr val="tx1"/>
                                    </a:solidFill>
                                    <a:latin typeface="Cambria Math" panose="02040503050406030204" pitchFamily="18" charset="0"/>
                                  </a:rPr>
                                  <m:t>𝐷</m:t>
                                </m:r>
                                <m:r>
                                  <m:rPr>
                                    <m:nor/>
                                  </m:rPr>
                                  <a:rPr lang="de-DE" sz="1100" b="0" i="0" smtClean="0">
                                    <a:solidFill>
                                      <a:schemeClr val="tx1"/>
                                    </a:solidFill>
                                    <a:latin typeface="Cambria Math" panose="02040503050406030204" pitchFamily="18" charset="0"/>
                                  </a:rPr>
                                  <m:t>:</m:t>
                                </m:r>
                                <m:r>
                                  <m:rPr>
                                    <m:nor/>
                                  </m:rPr>
                                  <a:rPr lang="de-DE" sz="1100" b="0" i="0" smtClean="0">
                                    <a:solidFill>
                                      <a:schemeClr val="tx1"/>
                                    </a:solidFill>
                                    <a:latin typeface="Cambria Math" panose="02040503050406030204" pitchFamily="18" charset="0"/>
                                  </a:rPr>
                                  <m:t>detection</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confidence</m:t>
                                </m:r>
                              </m:oMath>
                              <m:oMath xmlns:m="http://schemas.openxmlformats.org/officeDocument/2006/math">
                                <m:r>
                                  <m:rPr>
                                    <m:sty m:val="p"/>
                                  </m:rPr>
                                  <a:rPr lang="de-DE" sz="1100" b="0" i="1" smtClean="0">
                                    <a:solidFill>
                                      <a:schemeClr val="tx1"/>
                                    </a:solidFill>
                                    <a:latin typeface="Cambria Math" panose="02040503050406030204" pitchFamily="18" charset="0"/>
                                  </a:rPr>
                                  <m:t>α</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savings</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through</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fault</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detection</m:t>
                                </m:r>
                                <m:r>
                                  <m:rPr>
                                    <m:nor/>
                                  </m:rPr>
                                  <a:rPr lang="de-DE" sz="1100" b="0" i="0"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 </m:t>
                                </m:r>
                              </m:oMath>
                              <m:oMath xmlns:m="http://schemas.openxmlformats.org/officeDocument/2006/math">
                                <m:r>
                                  <a:rPr lang="de-DE" sz="1100" b="0" i="1" smtClean="0">
                                    <a:solidFill>
                                      <a:schemeClr val="tx1"/>
                                    </a:solidFill>
                                    <a:latin typeface="Cambria Math" panose="02040503050406030204" pitchFamily="18" charset="0"/>
                                  </a:rPr>
                                  <m:t>𝐼</m:t>
                                </m:r>
                                <m:r>
                                  <m:rPr>
                                    <m:nor/>
                                  </m:rPr>
                                  <a:rPr lang="de-DE" sz="1100" b="0" i="0" smtClean="0">
                                    <a:solidFill>
                                      <a:schemeClr val="tx1"/>
                                    </a:solidFill>
                                    <a:latin typeface="Cambria Math" panose="02040503050406030204" pitchFamily="18" charset="0"/>
                                  </a:rPr>
                                  <m:t>:</m:t>
                                </m:r>
                                <m:r>
                                  <m:rPr>
                                    <m:nor/>
                                  </m:rPr>
                                  <a:rPr lang="de-DE" sz="1100" b="0" i="0" smtClean="0">
                                    <a:solidFill>
                                      <a:schemeClr val="tx1"/>
                                    </a:solidFill>
                                    <a:latin typeface="Cambria Math" panose="02040503050406030204" pitchFamily="18" charset="0"/>
                                  </a:rPr>
                                  <m:t>isolation</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confidence</m:t>
                                </m:r>
                              </m:oMath>
                              <m:oMath xmlns:m="http://schemas.openxmlformats.org/officeDocument/2006/math">
                                <m:r>
                                  <m:rPr>
                                    <m:sty m:val="p"/>
                                  </m:rPr>
                                  <a:rPr lang="de-DE" sz="1100" b="0" i="1" smtClean="0">
                                    <a:solidFill>
                                      <a:schemeClr val="tx1"/>
                                    </a:solidFill>
                                    <a:latin typeface="Cambria Math" panose="02040503050406030204" pitchFamily="18" charset="0"/>
                                  </a:rPr>
                                  <m:t>β</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savings</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through</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fault</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isolation</m:t>
                                </m:r>
                              </m:oMath>
                              <m:oMath xmlns:m="http://schemas.openxmlformats.org/officeDocument/2006/math">
                                <m:sSub>
                                  <m:sSubPr>
                                    <m:ctrlPr>
                                      <a:rPr lang="de-DE" sz="1100" b="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𝑃</m:t>
                                    </m:r>
                                  </m:e>
                                  <m:sub>
                                    <m:r>
                                      <a:rPr lang="de-DE" sz="1100" b="0" i="1" smtClean="0">
                                        <a:solidFill>
                                          <a:schemeClr val="tx1"/>
                                        </a:solidFill>
                                        <a:latin typeface="Cambria Math" panose="02040503050406030204" pitchFamily="18" charset="0"/>
                                      </a:rPr>
                                      <m:t>𝐷</m:t>
                                    </m:r>
                                  </m:sub>
                                </m:sSub>
                                <m:r>
                                  <m:rPr>
                                    <m:nor/>
                                  </m:rPr>
                                  <a:rPr lang="de-DE" sz="1100" b="0" i="0" smtClean="0">
                                    <a:solidFill>
                                      <a:schemeClr val="tx1"/>
                                    </a:solidFill>
                                    <a:latin typeface="Cambria Math" panose="02040503050406030204" pitchFamily="18" charset="0"/>
                                  </a:rPr>
                                  <m:t>:</m:t>
                                </m:r>
                                <m:r>
                                  <m:rPr>
                                    <m:nor/>
                                  </m:rPr>
                                  <a:rPr lang="de-DE" sz="1100" b="0" i="0" smtClean="0">
                                    <a:solidFill>
                                      <a:schemeClr val="tx1"/>
                                    </a:solidFill>
                                    <a:latin typeface="Cambria Math" panose="02040503050406030204" pitchFamily="18" charset="0"/>
                                  </a:rPr>
                                  <m:t>false</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positive</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detection</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metric</m:t>
                                </m:r>
                                <m:r>
                                  <m:rPr>
                                    <m:nor/>
                                  </m:rPr>
                                  <a:rPr lang="de-DE" sz="1100" b="0" i="0"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 </m:t>
                                </m:r>
                              </m:oMath>
                              <m:oMath xmlns:m="http://schemas.openxmlformats.org/officeDocument/2006/math">
                                <m:r>
                                  <m:rPr>
                                    <m:sty m:val="p"/>
                                  </m:rPr>
                                  <a:rPr lang="de-DE" sz="1100" b="0" i="1" smtClean="0">
                                    <a:solidFill>
                                      <a:schemeClr val="tx1"/>
                                    </a:solidFill>
                                    <a:latin typeface="Cambria Math" panose="02040503050406030204" pitchFamily="18" charset="0"/>
                                    <a:ea typeface="Cambria Math" panose="02040503050406030204" pitchFamily="18" charset="0"/>
                                  </a:rPr>
                                  <m:t>φ</m:t>
                                </m:r>
                                <m:r>
                                  <m:rPr>
                                    <m:nor/>
                                  </m:rPr>
                                  <a:rPr lang="de-DE" sz="1100" b="0" i="0" smtClean="0">
                                    <a:solidFill>
                                      <a:schemeClr val="tx1"/>
                                    </a:solidFill>
                                    <a:latin typeface="Cambria Math" panose="02040503050406030204" pitchFamily="18" charset="0"/>
                                    <a:ea typeface="Cambria Math" panose="02040503050406030204" pitchFamily="18" charset="0"/>
                                  </a:rPr>
                                  <m:t>:</m:t>
                                </m:r>
                                <m:r>
                                  <m:rPr>
                                    <m:nor/>
                                  </m:rPr>
                                  <a:rPr lang="de-DE" sz="1100" b="0" i="0" smtClean="0">
                                    <a:solidFill>
                                      <a:schemeClr val="tx1"/>
                                    </a:solidFill>
                                    <a:latin typeface="Cambria Math" panose="02040503050406030204" pitchFamily="18" charset="0"/>
                                    <a:ea typeface="Cambria Math" panose="02040503050406030204" pitchFamily="18" charset="0"/>
                                  </a:rPr>
                                  <m:t>cost</m:t>
                                </m:r>
                                <m:r>
                                  <m:rPr>
                                    <m:nor/>
                                  </m:rPr>
                                  <a:rPr lang="de-DE" sz="1100" b="0" i="0" smtClean="0">
                                    <a:solidFill>
                                      <a:schemeClr val="tx1"/>
                                    </a:solidFill>
                                    <a:latin typeface="Cambria Math" panose="02040503050406030204" pitchFamily="18" charset="0"/>
                                    <a:ea typeface="Cambria Math" panose="02040503050406030204" pitchFamily="18" charset="0"/>
                                  </a:rPr>
                                  <m:t> </m:t>
                                </m:r>
                                <m:r>
                                  <m:rPr>
                                    <m:nor/>
                                  </m:rPr>
                                  <a:rPr lang="de-DE" sz="1100" b="0" i="0" smtClean="0">
                                    <a:solidFill>
                                      <a:schemeClr val="tx1"/>
                                    </a:solidFill>
                                    <a:latin typeface="Cambria Math" panose="02040503050406030204" pitchFamily="18" charset="0"/>
                                    <a:ea typeface="Cambria Math" panose="02040503050406030204" pitchFamily="18" charset="0"/>
                                  </a:rPr>
                                  <m:t>of</m:t>
                                </m:r>
                                <m:r>
                                  <m:rPr>
                                    <m:nor/>
                                  </m:rPr>
                                  <a:rPr lang="de-DE" sz="1100" b="0" i="0" smtClean="0">
                                    <a:solidFill>
                                      <a:schemeClr val="tx1"/>
                                    </a:solidFill>
                                    <a:latin typeface="Cambria Math" panose="02040503050406030204" pitchFamily="18" charset="0"/>
                                    <a:ea typeface="Cambria Math" panose="02040503050406030204" pitchFamily="18" charset="0"/>
                                  </a:rPr>
                                  <m:t> </m:t>
                                </m:r>
                                <m:r>
                                  <m:rPr>
                                    <m:nor/>
                                  </m:rPr>
                                  <a:rPr lang="de-DE" sz="1100" b="0" i="0" smtClean="0">
                                    <a:solidFill>
                                      <a:schemeClr val="tx1"/>
                                    </a:solidFill>
                                    <a:latin typeface="Cambria Math" panose="02040503050406030204" pitchFamily="18" charset="0"/>
                                    <a:ea typeface="Cambria Math" panose="02040503050406030204" pitchFamily="18" charset="0"/>
                                  </a:rPr>
                                  <m:t>false</m:t>
                                </m:r>
                                <m:r>
                                  <m:rPr>
                                    <m:nor/>
                                  </m:rPr>
                                  <a:rPr lang="de-DE" sz="1100" b="0" i="0" smtClean="0">
                                    <a:solidFill>
                                      <a:schemeClr val="tx1"/>
                                    </a:solidFill>
                                    <a:latin typeface="Cambria Math" panose="02040503050406030204" pitchFamily="18" charset="0"/>
                                    <a:ea typeface="Cambria Math" panose="02040503050406030204" pitchFamily="18" charset="0"/>
                                  </a:rPr>
                                  <m:t> </m:t>
                                </m:r>
                                <m:r>
                                  <m:rPr>
                                    <m:nor/>
                                  </m:rPr>
                                  <a:rPr lang="de-DE" sz="1100" b="0" i="0" smtClean="0">
                                    <a:solidFill>
                                      <a:schemeClr val="tx1"/>
                                    </a:solidFill>
                                    <a:latin typeface="Cambria Math" panose="02040503050406030204" pitchFamily="18" charset="0"/>
                                    <a:ea typeface="Cambria Math" panose="02040503050406030204" pitchFamily="18" charset="0"/>
                                  </a:rPr>
                                  <m:t>positive</m:t>
                                </m:r>
                                <m:r>
                                  <m:rPr>
                                    <m:nor/>
                                  </m:rPr>
                                  <a:rPr lang="de-DE" sz="1100" b="0" i="0" smtClean="0">
                                    <a:solidFill>
                                      <a:schemeClr val="tx1"/>
                                    </a:solidFill>
                                    <a:latin typeface="Cambria Math" panose="02040503050406030204" pitchFamily="18" charset="0"/>
                                    <a:ea typeface="Cambria Math" panose="02040503050406030204" pitchFamily="18" charset="0"/>
                                  </a:rPr>
                                  <m:t> </m:t>
                                </m:r>
                                <m:r>
                                  <m:rPr>
                                    <m:nor/>
                                  </m:rPr>
                                  <a:rPr lang="de-DE" sz="1100" b="0" i="0" smtClean="0">
                                    <a:solidFill>
                                      <a:schemeClr val="tx1"/>
                                    </a:solidFill>
                                    <a:latin typeface="Cambria Math" panose="02040503050406030204" pitchFamily="18" charset="0"/>
                                    <a:ea typeface="Cambria Math" panose="02040503050406030204" pitchFamily="18" charset="0"/>
                                  </a:rPr>
                                  <m:t>detection</m:t>
                                </m:r>
                              </m:oMath>
                              <m:oMath xmlns:m="http://schemas.openxmlformats.org/officeDocument/2006/math">
                                <m:sSub>
                                  <m:sSubPr>
                                    <m:ctrlPr>
                                      <a:rPr lang="de-DE" sz="1100" b="0" i="1" smtClean="0">
                                        <a:solidFill>
                                          <a:schemeClr val="tx1"/>
                                        </a:solidFill>
                                        <a:latin typeface="Cambria Math" panose="02040503050406030204" pitchFamily="18" charset="0"/>
                                        <a:ea typeface="Cambria Math" panose="02040503050406030204" pitchFamily="18" charset="0"/>
                                      </a:rPr>
                                    </m:ctrlPr>
                                  </m:sSubPr>
                                  <m:e>
                                    <m:r>
                                      <a:rPr lang="de-DE" sz="1100" b="0" i="1" smtClean="0">
                                        <a:solidFill>
                                          <a:schemeClr val="tx1"/>
                                        </a:solidFill>
                                        <a:latin typeface="Cambria Math" panose="02040503050406030204" pitchFamily="18" charset="0"/>
                                        <a:ea typeface="Cambria Math" panose="02040503050406030204" pitchFamily="18" charset="0"/>
                                      </a:rPr>
                                      <m:t>𝑃</m:t>
                                    </m:r>
                                  </m:e>
                                  <m:sub>
                                    <m:r>
                                      <a:rPr lang="de-DE" sz="1100" b="0" i="1" smtClean="0">
                                        <a:solidFill>
                                          <a:schemeClr val="tx1"/>
                                        </a:solidFill>
                                        <a:latin typeface="Cambria Math" panose="02040503050406030204" pitchFamily="18" charset="0"/>
                                        <a:ea typeface="Cambria Math" panose="02040503050406030204" pitchFamily="18" charset="0"/>
                                      </a:rPr>
                                      <m:t>𝐼</m:t>
                                    </m:r>
                                  </m:sub>
                                </m:sSub>
                                <m:r>
                                  <a:rPr lang="de-DE" sz="1100" b="0" i="1" smtClean="0">
                                    <a:solidFill>
                                      <a:schemeClr val="tx1"/>
                                    </a:solidFill>
                                    <a:latin typeface="Cambria Math" panose="02040503050406030204" pitchFamily="18" charset="0"/>
                                    <a:ea typeface="Cambria Math" panose="02040503050406030204" pitchFamily="18" charset="0"/>
                                  </a:rPr>
                                  <m:t>: </m:t>
                                </m:r>
                                <m:r>
                                  <m:rPr>
                                    <m:nor/>
                                  </m:rPr>
                                  <a:rPr lang="de-DE" sz="1100" b="0" i="0" smtClean="0">
                                    <a:solidFill>
                                      <a:schemeClr val="tx1"/>
                                    </a:solidFill>
                                    <a:latin typeface="Cambria Math" panose="02040503050406030204" pitchFamily="18" charset="0"/>
                                    <a:ea typeface="Cambria Math" panose="02040503050406030204" pitchFamily="18" charset="0"/>
                                  </a:rPr>
                                  <m:t>false</m:t>
                                </m:r>
                                <m:r>
                                  <m:rPr>
                                    <m:nor/>
                                  </m:rPr>
                                  <a:rPr lang="de-DE" sz="1100" b="0" i="0" smtClean="0">
                                    <a:solidFill>
                                      <a:schemeClr val="tx1"/>
                                    </a:solidFill>
                                    <a:latin typeface="Cambria Math" panose="02040503050406030204" pitchFamily="18" charset="0"/>
                                    <a:ea typeface="Cambria Math" panose="02040503050406030204" pitchFamily="18" charset="0"/>
                                  </a:rPr>
                                  <m:t> </m:t>
                                </m:r>
                                <m:r>
                                  <m:rPr>
                                    <m:nor/>
                                  </m:rPr>
                                  <a:rPr lang="de-DE" sz="1100" b="0" i="0" smtClean="0">
                                    <a:solidFill>
                                      <a:schemeClr val="tx1"/>
                                    </a:solidFill>
                                    <a:latin typeface="Cambria Math" panose="02040503050406030204" pitchFamily="18" charset="0"/>
                                    <a:ea typeface="Cambria Math" panose="02040503050406030204" pitchFamily="18" charset="0"/>
                                  </a:rPr>
                                  <m:t>positive</m:t>
                                </m:r>
                                <m:r>
                                  <m:rPr>
                                    <m:nor/>
                                  </m:rPr>
                                  <a:rPr lang="de-DE" sz="1100" b="0" i="0" smtClean="0">
                                    <a:solidFill>
                                      <a:schemeClr val="tx1"/>
                                    </a:solidFill>
                                    <a:latin typeface="Cambria Math" panose="02040503050406030204" pitchFamily="18" charset="0"/>
                                    <a:ea typeface="Cambria Math" panose="02040503050406030204" pitchFamily="18" charset="0"/>
                                  </a:rPr>
                                  <m:t> </m:t>
                                </m:r>
                                <m:r>
                                  <m:rPr>
                                    <m:nor/>
                                  </m:rPr>
                                  <a:rPr lang="de-DE" sz="1100" b="0" i="0" smtClean="0">
                                    <a:solidFill>
                                      <a:schemeClr val="tx1"/>
                                    </a:solidFill>
                                    <a:latin typeface="Cambria Math" panose="02040503050406030204" pitchFamily="18" charset="0"/>
                                    <a:ea typeface="Cambria Math" panose="02040503050406030204" pitchFamily="18" charset="0"/>
                                  </a:rPr>
                                  <m:t>isolation</m:t>
                                </m:r>
                                <m:r>
                                  <m:rPr>
                                    <m:nor/>
                                  </m:rPr>
                                  <a:rPr lang="de-DE" sz="1100" b="0" i="0" smtClean="0">
                                    <a:solidFill>
                                      <a:schemeClr val="tx1"/>
                                    </a:solidFill>
                                    <a:latin typeface="Cambria Math" panose="02040503050406030204" pitchFamily="18" charset="0"/>
                                    <a:ea typeface="Cambria Math" panose="02040503050406030204" pitchFamily="18" charset="0"/>
                                  </a:rPr>
                                  <m:t> </m:t>
                                </m:r>
                                <m:r>
                                  <m:rPr>
                                    <m:nor/>
                                  </m:rPr>
                                  <a:rPr lang="de-DE" sz="1100" b="0" i="0" smtClean="0">
                                    <a:solidFill>
                                      <a:schemeClr val="tx1"/>
                                    </a:solidFill>
                                    <a:latin typeface="Cambria Math" panose="02040503050406030204" pitchFamily="18" charset="0"/>
                                    <a:ea typeface="Cambria Math" panose="02040503050406030204" pitchFamily="18" charset="0"/>
                                  </a:rPr>
                                  <m:t>metric</m:t>
                                </m:r>
                                <m:r>
                                  <m:rPr>
                                    <m:nor/>
                                  </m:rPr>
                                  <a:rPr lang="de-DE" sz="1100" b="0" i="0" smtClean="0">
                                    <a:solidFill>
                                      <a:schemeClr val="tx1"/>
                                    </a:solidFill>
                                    <a:latin typeface="Cambria Math" panose="02040503050406030204" pitchFamily="18" charset="0"/>
                                    <a:ea typeface="Cambria Math" panose="02040503050406030204" pitchFamily="18" charset="0"/>
                                  </a:rPr>
                                  <m:t>,</m:t>
                                </m:r>
                                <m:r>
                                  <a:rPr lang="de-DE" sz="1100" b="0" i="1" smtClean="0">
                                    <a:solidFill>
                                      <a:schemeClr val="tx1"/>
                                    </a:solidFill>
                                    <a:latin typeface="Cambria Math" panose="02040503050406030204" pitchFamily="18" charset="0"/>
                                    <a:ea typeface="Cambria Math" panose="02040503050406030204" pitchFamily="18" charset="0"/>
                                  </a:rPr>
                                  <m:t> </m:t>
                                </m:r>
                              </m:oMath>
                              <m:oMath xmlns:m="http://schemas.openxmlformats.org/officeDocument/2006/math">
                                <m:r>
                                  <a:rPr lang="de-DE" sz="1100" b="0" i="1" smtClean="0">
                                    <a:solidFill>
                                      <a:schemeClr val="tx1"/>
                                    </a:solidFill>
                                    <a:latin typeface="Cambria Math" panose="02040503050406030204" pitchFamily="18" charset="0"/>
                                    <a:ea typeface="Cambria Math" panose="02040503050406030204" pitchFamily="18" charset="0"/>
                                  </a:rPr>
                                  <m:t>𝜃</m:t>
                                </m:r>
                                <m:r>
                                  <a:rPr lang="de-DE" sz="1100" b="0" i="1" smtClean="0">
                                    <a:solidFill>
                                      <a:schemeClr val="tx1"/>
                                    </a:solidFill>
                                    <a:latin typeface="Cambria Math" panose="02040503050406030204" pitchFamily="18" charset="0"/>
                                    <a:ea typeface="Cambria Math" panose="02040503050406030204" pitchFamily="18" charset="0"/>
                                  </a:rPr>
                                  <m:t>:</m:t>
                                </m:r>
                                <m:r>
                                  <m:rPr>
                                    <m:nor/>
                                  </m:rPr>
                                  <a:rPr lang="de-DE" sz="1100" b="0" i="0" smtClean="0">
                                    <a:solidFill>
                                      <a:schemeClr val="tx1"/>
                                    </a:solidFill>
                                    <a:latin typeface="Cambria Math" panose="02040503050406030204" pitchFamily="18" charset="0"/>
                                    <a:ea typeface="Cambria Math" panose="02040503050406030204" pitchFamily="18" charset="0"/>
                                  </a:rPr>
                                  <m:t>cost</m:t>
                                </m:r>
                                <m:r>
                                  <m:rPr>
                                    <m:nor/>
                                  </m:rPr>
                                  <a:rPr lang="de-DE" sz="1100" b="0" i="0" smtClean="0">
                                    <a:solidFill>
                                      <a:schemeClr val="tx1"/>
                                    </a:solidFill>
                                    <a:latin typeface="Cambria Math" panose="02040503050406030204" pitchFamily="18" charset="0"/>
                                    <a:ea typeface="Cambria Math" panose="02040503050406030204" pitchFamily="18" charset="0"/>
                                  </a:rPr>
                                  <m:t> </m:t>
                                </m:r>
                                <m:r>
                                  <m:rPr>
                                    <m:nor/>
                                  </m:rPr>
                                  <a:rPr lang="de-DE" sz="1100" b="0" i="0" smtClean="0">
                                    <a:solidFill>
                                      <a:schemeClr val="tx1"/>
                                    </a:solidFill>
                                    <a:latin typeface="Cambria Math" panose="02040503050406030204" pitchFamily="18" charset="0"/>
                                    <a:ea typeface="Cambria Math" panose="02040503050406030204" pitchFamily="18" charset="0"/>
                                  </a:rPr>
                                  <m:t>of</m:t>
                                </m:r>
                                <m:r>
                                  <m:rPr>
                                    <m:nor/>
                                  </m:rPr>
                                  <a:rPr lang="de-DE" sz="1100" b="0" i="0" smtClean="0">
                                    <a:solidFill>
                                      <a:schemeClr val="tx1"/>
                                    </a:solidFill>
                                    <a:latin typeface="Cambria Math" panose="02040503050406030204" pitchFamily="18" charset="0"/>
                                    <a:ea typeface="Cambria Math" panose="02040503050406030204" pitchFamily="18" charset="0"/>
                                  </a:rPr>
                                  <m:t> </m:t>
                                </m:r>
                                <m:r>
                                  <m:rPr>
                                    <m:nor/>
                                  </m:rPr>
                                  <a:rPr lang="de-DE" sz="1100" b="0" i="0" smtClean="0">
                                    <a:solidFill>
                                      <a:schemeClr val="tx1"/>
                                    </a:solidFill>
                                    <a:latin typeface="Cambria Math" panose="02040503050406030204" pitchFamily="18" charset="0"/>
                                    <a:ea typeface="Cambria Math" panose="02040503050406030204" pitchFamily="18" charset="0"/>
                                  </a:rPr>
                                  <m:t>false</m:t>
                                </m:r>
                                <m:r>
                                  <m:rPr>
                                    <m:nor/>
                                  </m:rPr>
                                  <a:rPr lang="de-DE" sz="1100" b="0" i="0" smtClean="0">
                                    <a:solidFill>
                                      <a:schemeClr val="tx1"/>
                                    </a:solidFill>
                                    <a:latin typeface="Cambria Math" panose="02040503050406030204" pitchFamily="18" charset="0"/>
                                    <a:ea typeface="Cambria Math" panose="02040503050406030204" pitchFamily="18" charset="0"/>
                                  </a:rPr>
                                  <m:t> </m:t>
                                </m:r>
                                <m:r>
                                  <m:rPr>
                                    <m:nor/>
                                  </m:rPr>
                                  <a:rPr lang="de-DE" sz="1100" b="0" i="0" smtClean="0">
                                    <a:solidFill>
                                      <a:schemeClr val="tx1"/>
                                    </a:solidFill>
                                    <a:latin typeface="Cambria Math" panose="02040503050406030204" pitchFamily="18" charset="0"/>
                                    <a:ea typeface="Cambria Math" panose="02040503050406030204" pitchFamily="18" charset="0"/>
                                  </a:rPr>
                                  <m:t>positive</m:t>
                                </m:r>
                                <m:r>
                                  <m:rPr>
                                    <m:nor/>
                                  </m:rPr>
                                  <a:rPr lang="de-DE" sz="1100" b="0" i="0" smtClean="0">
                                    <a:solidFill>
                                      <a:schemeClr val="tx1"/>
                                    </a:solidFill>
                                    <a:latin typeface="Cambria Math" panose="02040503050406030204" pitchFamily="18" charset="0"/>
                                    <a:ea typeface="Cambria Math" panose="02040503050406030204" pitchFamily="18" charset="0"/>
                                  </a:rPr>
                                  <m:t> </m:t>
                                </m:r>
                                <m:r>
                                  <m:rPr>
                                    <m:nor/>
                                  </m:rPr>
                                  <a:rPr lang="de-DE" sz="1100" b="0" i="0" smtClean="0">
                                    <a:solidFill>
                                      <a:schemeClr val="tx1"/>
                                    </a:solidFill>
                                    <a:latin typeface="Cambria Math" panose="02040503050406030204" pitchFamily="18" charset="0"/>
                                    <a:ea typeface="Cambria Math" panose="02040503050406030204" pitchFamily="18" charset="0"/>
                                  </a:rPr>
                                  <m:t>isolation</m:t>
                                </m:r>
                              </m:oMath>
                            </m:oMathPara>
                          </a14:m>
                          <a:endParaRPr lang="en-US" sz="1100" i="0" dirty="0">
                            <a:solidFill>
                              <a:schemeClr val="tx1"/>
                            </a:solidFill>
                          </a:endParaRPr>
                        </a:p>
                      </a:txBody>
                      <a:tcPr anchor="ctr"/>
                    </a:tc>
                    <a:extLst>
                      <a:ext uri="{0D108BD9-81ED-4DB2-BD59-A6C34878D82A}">
                        <a16:rowId xmlns:a16="http://schemas.microsoft.com/office/drawing/2014/main" val="4068659729"/>
                      </a:ext>
                    </a:extLst>
                  </a:tr>
                  <a:tr h="370840">
                    <a:tc>
                      <a:txBody>
                        <a:bodyPr/>
                        <a:lstStyle/>
                        <a:p>
                          <a:pPr algn="ctr"/>
                          <a:r>
                            <a:rPr lang="en-US" sz="1400" dirty="0">
                              <a:solidFill>
                                <a:schemeClr val="tx1"/>
                              </a:solidFill>
                            </a:rPr>
                            <a:t>Total Value</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de-DE" sz="1100" b="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𝑉</m:t>
                                    </m:r>
                                  </m:e>
                                  <m:sub>
                                    <m:r>
                                      <a:rPr lang="de-DE" sz="1100" b="0" i="1" smtClean="0">
                                        <a:solidFill>
                                          <a:schemeClr val="tx1"/>
                                        </a:solidFill>
                                        <a:latin typeface="Cambria Math" panose="02040503050406030204" pitchFamily="18" charset="0"/>
                                      </a:rPr>
                                      <m:t>𝑇𝑜𝑡𝑎𝑙</m:t>
                                    </m:r>
                                  </m:sub>
                                </m:sSub>
                                <m:r>
                                  <a:rPr lang="de-DE" sz="1100" b="0" i="1" smtClean="0">
                                    <a:solidFill>
                                      <a:schemeClr val="tx1"/>
                                    </a:solidFill>
                                    <a:latin typeface="Cambria Math" panose="02040503050406030204" pitchFamily="18" charset="0"/>
                                  </a:rPr>
                                  <m:t>=</m:t>
                                </m:r>
                                <m:nary>
                                  <m:naryPr>
                                    <m:chr m:val="∑"/>
                                    <m:subHide m:val="on"/>
                                    <m:supHide m:val="on"/>
                                    <m:ctrlPr>
                                      <a:rPr lang="de-DE" sz="1100" b="0" i="1" smtClean="0">
                                        <a:solidFill>
                                          <a:schemeClr val="tx1"/>
                                        </a:solidFill>
                                        <a:latin typeface="Cambria Math" panose="02040503050406030204" pitchFamily="18" charset="0"/>
                                      </a:rPr>
                                    </m:ctrlPr>
                                  </m:naryPr>
                                  <m:sub/>
                                  <m:sup/>
                                  <m:e>
                                    <m:r>
                                      <a:rPr lang="de-DE" sz="1100" b="0" i="1" smtClean="0">
                                        <a:solidFill>
                                          <a:schemeClr val="tx1"/>
                                        </a:solidFill>
                                        <a:latin typeface="Cambria Math" panose="02040503050406030204" pitchFamily="18" charset="0"/>
                                      </a:rPr>
                                      <m:t>𝑇</m:t>
                                    </m:r>
                                    <m:sSub>
                                      <m:sSubPr>
                                        <m:ctrlPr>
                                          <a:rPr lang="de-DE" sz="1100" b="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𝑉</m:t>
                                        </m:r>
                                      </m:e>
                                      <m:sub>
                                        <m:r>
                                          <a:rPr lang="de-DE" sz="1100" b="0" i="1" smtClean="0">
                                            <a:solidFill>
                                              <a:schemeClr val="tx1"/>
                                            </a:solidFill>
                                            <a:latin typeface="Cambria Math" panose="02040503050406030204" pitchFamily="18" charset="0"/>
                                          </a:rPr>
                                          <m:t>𝑖</m:t>
                                        </m:r>
                                      </m:sub>
                                    </m:sSub>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𝐴</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𝑂</m:t>
                                    </m:r>
                                    <m:r>
                                      <a:rPr lang="de-DE" sz="1100" b="0" i="1" smtClean="0">
                                        <a:solidFill>
                                          <a:schemeClr val="tx1"/>
                                        </a:solidFill>
                                        <a:latin typeface="Cambria Math" panose="02040503050406030204" pitchFamily="18" charset="0"/>
                                      </a:rPr>
                                      <m:t>−</m:t>
                                    </m:r>
                                    <m:d>
                                      <m:dPr>
                                        <m:ctrlPr>
                                          <a:rPr lang="de-DE" sz="1100" b="0" i="1" smtClean="0">
                                            <a:solidFill>
                                              <a:schemeClr val="tx1"/>
                                            </a:solidFill>
                                            <a:latin typeface="Cambria Math" panose="02040503050406030204" pitchFamily="18" charset="0"/>
                                          </a:rPr>
                                        </m:ctrlPr>
                                      </m:dPr>
                                      <m:e>
                                        <m:r>
                                          <a:rPr lang="de-DE" sz="1100" b="0" i="1" smtClean="0">
                                            <a:solidFill>
                                              <a:schemeClr val="tx1"/>
                                            </a:solidFill>
                                            <a:latin typeface="Cambria Math" panose="02040503050406030204" pitchFamily="18" charset="0"/>
                                          </a:rPr>
                                          <m:t>1−</m:t>
                                        </m:r>
                                        <m:sSub>
                                          <m:sSubPr>
                                            <m:ctrlPr>
                                              <a:rPr lang="de-DE" sz="1100" b="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𝑃</m:t>
                                            </m:r>
                                          </m:e>
                                          <m:sub>
                                            <m:r>
                                              <a:rPr lang="de-DE" sz="1100" b="0" i="1" smtClean="0">
                                                <a:solidFill>
                                                  <a:schemeClr val="tx1"/>
                                                </a:solidFill>
                                                <a:latin typeface="Cambria Math" panose="02040503050406030204" pitchFamily="18" charset="0"/>
                                              </a:rPr>
                                              <m:t>𝐶</m:t>
                                            </m:r>
                                          </m:sub>
                                        </m:sSub>
                                      </m:e>
                                    </m:d>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ea typeface="Cambria Math" panose="02040503050406030204" pitchFamily="18" charset="0"/>
                                      </a:rPr>
                                      <m:t>𝛿</m:t>
                                    </m:r>
                                  </m:e>
                                </m:nary>
                              </m:oMath>
                            </m:oMathPara>
                          </a14:m>
                          <a:endParaRPr lang="de-DE" sz="1100" b="0" dirty="0">
                            <a:solidFill>
                              <a:schemeClr val="tx1"/>
                            </a:solidFill>
                          </a:endParaRPr>
                        </a:p>
                      </a:txBody>
                      <a:tcPr anchor="ctr"/>
                    </a:tc>
                    <a:tc>
                      <a:txBody>
                        <a:bodyPr/>
                        <a:lstStyle/>
                        <a:p>
                          <a:pPr algn="ctr"/>
                          <a14:m>
                            <m:oMathPara xmlns:m="http://schemas.openxmlformats.org/officeDocument/2006/math">
                              <m:oMathParaPr>
                                <m:jc m:val="left"/>
                              </m:oMathParaPr>
                              <m:oMath xmlns:m="http://schemas.openxmlformats.org/officeDocument/2006/math">
                                <m:sSub>
                                  <m:sSubPr>
                                    <m:ctrlPr>
                                      <a:rPr lang="de-DE" sz="1100" b="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𝑃</m:t>
                                    </m:r>
                                  </m:e>
                                  <m:sub>
                                    <m:r>
                                      <a:rPr lang="de-DE" sz="1100" b="0" i="1" smtClean="0">
                                        <a:solidFill>
                                          <a:schemeClr val="tx1"/>
                                        </a:solidFill>
                                        <a:latin typeface="Cambria Math" panose="02040503050406030204" pitchFamily="18" charset="0"/>
                                      </a:rPr>
                                      <m:t>𝐶</m:t>
                                    </m:r>
                                  </m:sub>
                                </m:sSub>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computer</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resource</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requirements</m:t>
                                </m:r>
                              </m:oMath>
                              <m:oMath xmlns:m="http://schemas.openxmlformats.org/officeDocument/2006/math">
                                <m:r>
                                  <a:rPr lang="de-DE" sz="1100" b="0" i="1" smtClean="0">
                                    <a:solidFill>
                                      <a:schemeClr val="tx1"/>
                                    </a:solidFill>
                                    <a:latin typeface="Cambria Math" panose="02040503050406030204" pitchFamily="18" charset="0"/>
                                  </a:rPr>
                                  <m:t>𝛿</m:t>
                                </m:r>
                                <m:r>
                                  <a:rPr lang="de-DE" sz="1100" b="0" i="1" smtClean="0">
                                    <a:solidFill>
                                      <a:schemeClr val="tx1"/>
                                    </a:solidFill>
                                    <a:latin typeface="Cambria Math" panose="02040503050406030204" pitchFamily="18" charset="0"/>
                                  </a:rPr>
                                  <m:t>:</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cost</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of</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computer</m:t>
                                </m:r>
                                <m:r>
                                  <m:rPr>
                                    <m:nor/>
                                  </m:rPr>
                                  <a:rPr lang="de-DE" sz="1100" b="0" i="0" smtClean="0">
                                    <a:solidFill>
                                      <a:schemeClr val="tx1"/>
                                    </a:solidFill>
                                    <a:latin typeface="Cambria Math" panose="02040503050406030204" pitchFamily="18" charset="0"/>
                                  </a:rPr>
                                  <m:t> </m:t>
                                </m:r>
                                <m:r>
                                  <m:rPr>
                                    <m:nor/>
                                  </m:rPr>
                                  <a:rPr lang="de-DE" sz="1100" b="0" i="0" smtClean="0">
                                    <a:solidFill>
                                      <a:schemeClr val="tx1"/>
                                    </a:solidFill>
                                    <a:latin typeface="Cambria Math" panose="02040503050406030204" pitchFamily="18" charset="0"/>
                                  </a:rPr>
                                  <m:t>systems</m:t>
                                </m:r>
                              </m:oMath>
                            </m:oMathPara>
                          </a14:m>
                          <a:endParaRPr lang="de-DE" sz="1100" b="0" dirty="0">
                            <a:solidFill>
                              <a:schemeClr val="tx1"/>
                            </a:solidFill>
                          </a:endParaRPr>
                        </a:p>
                      </a:txBody>
                      <a:tcPr anchor="ctr"/>
                    </a:tc>
                    <a:extLst>
                      <a:ext uri="{0D108BD9-81ED-4DB2-BD59-A6C34878D82A}">
                        <a16:rowId xmlns:a16="http://schemas.microsoft.com/office/drawing/2014/main" val="1413502029"/>
                      </a:ext>
                    </a:extLst>
                  </a:tr>
                  <a:tr h="370840">
                    <a:tc>
                      <a:txBody>
                        <a:bodyPr/>
                        <a:lstStyle/>
                        <a:p>
                          <a:pPr algn="ctr"/>
                          <a:endParaRPr lang="en-US" sz="1400" dirty="0">
                            <a:solidFill>
                              <a:schemeClr val="tx1"/>
                            </a:solidFill>
                          </a:endParaRPr>
                        </a:p>
                      </a:txBody>
                      <a:tcPr anchor="ctr"/>
                    </a:tc>
                    <a:tc>
                      <a:txBody>
                        <a:bodyPr/>
                        <a:lstStyle/>
                        <a:p>
                          <a:pPr algn="ctr"/>
                          <a:endParaRPr lang="de-DE" sz="1100" b="0" dirty="0">
                            <a:solidFill>
                              <a:schemeClr val="tx1"/>
                            </a:solidFill>
                          </a:endParaRPr>
                        </a:p>
                      </a:txBody>
                      <a:tcPr anchor="ctr"/>
                    </a:tc>
                    <a:tc>
                      <a:txBody>
                        <a:bodyPr/>
                        <a:lstStyle/>
                        <a:p>
                          <a:pPr algn="ctr"/>
                          <a:endParaRPr lang="de-DE" sz="1100" b="0" dirty="0">
                            <a:solidFill>
                              <a:schemeClr val="tx1"/>
                            </a:solidFill>
                          </a:endParaRPr>
                        </a:p>
                      </a:txBody>
                      <a:tcPr anchor="ctr"/>
                    </a:tc>
                    <a:extLst>
                      <a:ext uri="{0D108BD9-81ED-4DB2-BD59-A6C34878D82A}">
                        <a16:rowId xmlns:a16="http://schemas.microsoft.com/office/drawing/2014/main" val="716879644"/>
                      </a:ext>
                    </a:extLst>
                  </a:tr>
                </a:tbl>
              </a:graphicData>
            </a:graphic>
          </p:graphicFrame>
        </mc:Choice>
        <mc:Fallback xmlns="">
          <p:graphicFrame>
            <p:nvGraphicFramePr>
              <p:cNvPr id="7" name="Tabelle 6">
                <a:extLst>
                  <a:ext uri="{FF2B5EF4-FFF2-40B4-BE49-F238E27FC236}">
                    <a16:creationId xmlns:a16="http://schemas.microsoft.com/office/drawing/2014/main" id="{C0F76DA9-8DAC-414B-BA5C-CDDA5018F7E0}"/>
                  </a:ext>
                </a:extLst>
              </p:cNvPr>
              <p:cNvGraphicFramePr>
                <a:graphicFrameLocks noGrp="1"/>
              </p:cNvGraphicFramePr>
              <p:nvPr>
                <p:extLst>
                  <p:ext uri="{D42A27DB-BD31-4B8C-83A1-F6EECF244321}">
                    <p14:modId xmlns:p14="http://schemas.microsoft.com/office/powerpoint/2010/main" val="4122721000"/>
                  </p:ext>
                </p:extLst>
              </p:nvPr>
            </p:nvGraphicFramePr>
            <p:xfrm>
              <a:off x="502462" y="2220426"/>
              <a:ext cx="9483724" cy="3650235"/>
            </p:xfrm>
            <a:graphic>
              <a:graphicData uri="http://schemas.openxmlformats.org/drawingml/2006/table">
                <a:tbl>
                  <a:tblPr firstRow="1" bandRow="1">
                    <a:tableStyleId>{2D5ABB26-0587-4C30-8999-92F81FD0307C}</a:tableStyleId>
                  </a:tblPr>
                  <a:tblGrid>
                    <a:gridCol w="2389505">
                      <a:extLst>
                        <a:ext uri="{9D8B030D-6E8A-4147-A177-3AD203B41FA5}">
                          <a16:colId xmlns:a16="http://schemas.microsoft.com/office/drawing/2014/main" val="1767756250"/>
                        </a:ext>
                      </a:extLst>
                    </a:gridCol>
                    <a:gridCol w="3421380">
                      <a:extLst>
                        <a:ext uri="{9D8B030D-6E8A-4147-A177-3AD203B41FA5}">
                          <a16:colId xmlns:a16="http://schemas.microsoft.com/office/drawing/2014/main" val="4198906653"/>
                        </a:ext>
                      </a:extLst>
                    </a:gridCol>
                    <a:gridCol w="3672839">
                      <a:extLst>
                        <a:ext uri="{9D8B030D-6E8A-4147-A177-3AD203B41FA5}">
                          <a16:colId xmlns:a16="http://schemas.microsoft.com/office/drawing/2014/main" val="3264210610"/>
                        </a:ext>
                      </a:extLst>
                    </a:gridCol>
                  </a:tblGrid>
                  <a:tr h="370840">
                    <a:tc>
                      <a:txBody>
                        <a:bodyPr/>
                        <a:lstStyle/>
                        <a:p>
                          <a:pPr algn="ctr"/>
                          <a:r>
                            <a:rPr lang="en-US" sz="1400" dirty="0">
                              <a:solidFill>
                                <a:schemeClr val="tx1"/>
                              </a:solidFill>
                            </a:rPr>
                            <a:t>Mean time between failure</a:t>
                          </a:r>
                        </a:p>
                      </a:txBody>
                      <a:tcPr anchor="ctr"/>
                    </a:tc>
                    <a:tc>
                      <a:txBody>
                        <a:bodyPr/>
                        <a:lstStyle/>
                        <a:p>
                          <a:pPr algn="ctr"/>
                          <a:r>
                            <a:rPr lang="en-US" sz="1100" i="0" dirty="0">
                              <a:solidFill>
                                <a:schemeClr val="tx1"/>
                              </a:solidFill>
                            </a:rPr>
                            <a:t>MTBF</a:t>
                          </a:r>
                        </a:p>
                      </a:txBody>
                      <a:tcPr anchor="ctr"/>
                    </a:tc>
                    <a:tc>
                      <a:txBody>
                        <a:bodyPr/>
                        <a:lstStyle/>
                        <a:p>
                          <a:pPr algn="ctr"/>
                          <a:endParaRPr lang="en-US" sz="1100" i="0" dirty="0">
                            <a:solidFill>
                              <a:schemeClr val="tx1"/>
                            </a:solidFill>
                          </a:endParaRPr>
                        </a:p>
                      </a:txBody>
                      <a:tcPr anchor="ctr"/>
                    </a:tc>
                    <a:extLst>
                      <a:ext uri="{0D108BD9-81ED-4DB2-BD59-A6C34878D82A}">
                        <a16:rowId xmlns:a16="http://schemas.microsoft.com/office/drawing/2014/main" val="1023281399"/>
                      </a:ext>
                    </a:extLst>
                  </a:tr>
                  <a:tr h="426720">
                    <a:tc>
                      <a:txBody>
                        <a:bodyPr/>
                        <a:lstStyle/>
                        <a:p>
                          <a:pPr algn="ctr"/>
                          <a:r>
                            <a:rPr lang="en-US" sz="1400" dirty="0">
                              <a:solidFill>
                                <a:schemeClr val="tx1"/>
                              </a:solidFill>
                            </a:rPr>
                            <a:t>Life-cycle cost</a:t>
                          </a:r>
                        </a:p>
                      </a:txBody>
                      <a:tcPr anchor="ctr"/>
                    </a:tc>
                    <a:tc>
                      <a:txBody>
                        <a:bodyPr/>
                        <a:lstStyle/>
                        <a:p>
                          <a:endParaRPr lang="de-DE"/>
                        </a:p>
                      </a:txBody>
                      <a:tcPr anchor="ctr">
                        <a:blipFill>
                          <a:blip r:embed="rId7"/>
                          <a:stretch>
                            <a:fillRect l="-69751" t="-87143" r="-107295" b="-771429"/>
                          </a:stretch>
                        </a:blipFill>
                      </a:tcPr>
                    </a:tc>
                    <a:tc>
                      <a:txBody>
                        <a:bodyPr/>
                        <a:lstStyle/>
                        <a:p>
                          <a:endParaRPr lang="de-DE"/>
                        </a:p>
                      </a:txBody>
                      <a:tcPr anchor="ctr">
                        <a:blipFill>
                          <a:blip r:embed="rId7"/>
                          <a:stretch>
                            <a:fillRect l="-158209" t="-87143" b="-771429"/>
                          </a:stretch>
                        </a:blipFill>
                      </a:tcPr>
                    </a:tc>
                    <a:extLst>
                      <a:ext uri="{0D108BD9-81ED-4DB2-BD59-A6C34878D82A}">
                        <a16:rowId xmlns:a16="http://schemas.microsoft.com/office/drawing/2014/main" val="56629680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Return on Investment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Gain/investment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tx1"/>
                            </a:solidFill>
                          </a:endParaRPr>
                        </a:p>
                      </a:txBody>
                      <a:tcPr anchor="ctr"/>
                    </a:tc>
                    <a:extLst>
                      <a:ext uri="{0D108BD9-81ED-4DB2-BD59-A6C34878D82A}">
                        <a16:rowId xmlns:a16="http://schemas.microsoft.com/office/drawing/2014/main" val="313559347"/>
                      </a:ext>
                    </a:extLst>
                  </a:tr>
                  <a:tr h="1613599">
                    <a:tc>
                      <a:txBody>
                        <a:bodyPr/>
                        <a:lstStyle/>
                        <a:p>
                          <a:pPr algn="ctr"/>
                          <a:r>
                            <a:rPr lang="en-US" sz="1400" dirty="0">
                              <a:solidFill>
                                <a:schemeClr val="tx1"/>
                              </a:solidFill>
                            </a:rPr>
                            <a:t>Technical Value</a:t>
                          </a:r>
                        </a:p>
                      </a:txBody>
                      <a:tcPr anchor="ctr"/>
                    </a:tc>
                    <a:tc>
                      <a:txBody>
                        <a:bodyPr/>
                        <a:lstStyle/>
                        <a:p>
                          <a:endParaRPr lang="de-DE"/>
                        </a:p>
                      </a:txBody>
                      <a:tcPr anchor="ctr">
                        <a:blipFill>
                          <a:blip r:embed="rId7"/>
                          <a:stretch>
                            <a:fillRect l="-69751" t="-72453" r="-107295" b="-80755"/>
                          </a:stretch>
                        </a:blipFill>
                      </a:tcPr>
                    </a:tc>
                    <a:tc>
                      <a:txBody>
                        <a:bodyPr/>
                        <a:lstStyle/>
                        <a:p>
                          <a:endParaRPr lang="de-DE"/>
                        </a:p>
                      </a:txBody>
                      <a:tcPr anchor="ctr">
                        <a:blipFill>
                          <a:blip r:embed="rId7"/>
                          <a:stretch>
                            <a:fillRect l="-158209" t="-72453" b="-80755"/>
                          </a:stretch>
                        </a:blipFill>
                      </a:tcPr>
                    </a:tc>
                    <a:extLst>
                      <a:ext uri="{0D108BD9-81ED-4DB2-BD59-A6C34878D82A}">
                        <a16:rowId xmlns:a16="http://schemas.microsoft.com/office/drawing/2014/main" val="4068659729"/>
                      </a:ext>
                    </a:extLst>
                  </a:tr>
                  <a:tr h="497396">
                    <a:tc>
                      <a:txBody>
                        <a:bodyPr/>
                        <a:lstStyle/>
                        <a:p>
                          <a:pPr algn="ctr"/>
                          <a:r>
                            <a:rPr lang="en-US" sz="1400" dirty="0">
                              <a:solidFill>
                                <a:schemeClr val="tx1"/>
                              </a:solidFill>
                            </a:rPr>
                            <a:t>Total Value</a:t>
                          </a:r>
                        </a:p>
                      </a:txBody>
                      <a:tcPr anchor="ctr"/>
                    </a:tc>
                    <a:tc>
                      <a:txBody>
                        <a:bodyPr/>
                        <a:lstStyle/>
                        <a:p>
                          <a:endParaRPr lang="de-DE"/>
                        </a:p>
                      </a:txBody>
                      <a:tcPr anchor="ctr">
                        <a:blipFill>
                          <a:blip r:embed="rId7"/>
                          <a:stretch>
                            <a:fillRect l="-69751" t="-557317" r="-107295" b="-160976"/>
                          </a:stretch>
                        </a:blipFill>
                      </a:tcPr>
                    </a:tc>
                    <a:tc>
                      <a:txBody>
                        <a:bodyPr/>
                        <a:lstStyle/>
                        <a:p>
                          <a:endParaRPr lang="de-DE"/>
                        </a:p>
                      </a:txBody>
                      <a:tcPr anchor="ctr">
                        <a:blipFill>
                          <a:blip r:embed="rId7"/>
                          <a:stretch>
                            <a:fillRect l="-158209" t="-557317" b="-160976"/>
                          </a:stretch>
                        </a:blipFill>
                      </a:tcPr>
                    </a:tc>
                    <a:extLst>
                      <a:ext uri="{0D108BD9-81ED-4DB2-BD59-A6C34878D82A}">
                        <a16:rowId xmlns:a16="http://schemas.microsoft.com/office/drawing/2014/main" val="1413502029"/>
                      </a:ext>
                    </a:extLst>
                  </a:tr>
                  <a:tr h="370840">
                    <a:tc>
                      <a:txBody>
                        <a:bodyPr/>
                        <a:lstStyle/>
                        <a:p>
                          <a:pPr algn="ctr"/>
                          <a:endParaRPr lang="en-US" sz="1400" dirty="0">
                            <a:solidFill>
                              <a:schemeClr val="tx1"/>
                            </a:solidFill>
                          </a:endParaRPr>
                        </a:p>
                      </a:txBody>
                      <a:tcPr anchor="ctr"/>
                    </a:tc>
                    <a:tc>
                      <a:txBody>
                        <a:bodyPr/>
                        <a:lstStyle/>
                        <a:p>
                          <a:pPr algn="ctr"/>
                          <a:endParaRPr lang="de-DE" sz="1100" b="0" dirty="0">
                            <a:solidFill>
                              <a:schemeClr val="tx1"/>
                            </a:solidFill>
                          </a:endParaRPr>
                        </a:p>
                      </a:txBody>
                      <a:tcPr anchor="ctr"/>
                    </a:tc>
                    <a:tc>
                      <a:txBody>
                        <a:bodyPr/>
                        <a:lstStyle/>
                        <a:p>
                          <a:pPr algn="ctr"/>
                          <a:endParaRPr lang="de-DE" sz="1100" b="0" dirty="0">
                            <a:solidFill>
                              <a:schemeClr val="tx1"/>
                            </a:solidFill>
                          </a:endParaRPr>
                        </a:p>
                      </a:txBody>
                      <a:tcPr anchor="ctr"/>
                    </a:tc>
                    <a:extLst>
                      <a:ext uri="{0D108BD9-81ED-4DB2-BD59-A6C34878D82A}">
                        <a16:rowId xmlns:a16="http://schemas.microsoft.com/office/drawing/2014/main" val="716879644"/>
                      </a:ext>
                    </a:extLst>
                  </a:tr>
                </a:tbl>
              </a:graphicData>
            </a:graphic>
          </p:graphicFrame>
        </mc:Fallback>
      </mc:AlternateContent>
    </p:spTree>
    <p:extLst>
      <p:ext uri="{BB962C8B-B14F-4D97-AF65-F5344CB8AC3E}">
        <p14:creationId xmlns:p14="http://schemas.microsoft.com/office/powerpoint/2010/main" val="1341294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280AD0B5-61BB-4769-9590-F66BD14D8C62}"/>
              </a:ext>
            </a:extLst>
          </p:cNvPr>
          <p:cNvPicPr>
            <a:picLocks noChangeAspect="1"/>
          </p:cNvPicPr>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0" y="2222"/>
            <a:ext cx="12184102" cy="6853556"/>
          </a:xfrm>
          <a:prstGeom prst="rect">
            <a:avLst/>
          </a:prstGeom>
        </p:spPr>
      </p:pic>
      <p:sp>
        <p:nvSpPr>
          <p:cNvPr id="10" name="Rectangle 2">
            <a:extLst>
              <a:ext uri="{FF2B5EF4-FFF2-40B4-BE49-F238E27FC236}">
                <a16:creationId xmlns:a16="http://schemas.microsoft.com/office/drawing/2014/main" id="{0E890287-B9D6-4D93-861E-6EFFCBA6AB7C}"/>
              </a:ext>
            </a:extLst>
          </p:cNvPr>
          <p:cNvSpPr/>
          <p:nvPr/>
        </p:nvSpPr>
        <p:spPr>
          <a:xfrm>
            <a:off x="0" y="0"/>
            <a:ext cx="6240016" cy="6858000"/>
          </a:xfrm>
          <a:prstGeom prst="rect">
            <a:avLst/>
          </a:prstGeom>
          <a:solidFill>
            <a:srgbClr val="000000">
              <a:alpha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 name="TextBox 7">
            <a:extLst>
              <a:ext uri="{FF2B5EF4-FFF2-40B4-BE49-F238E27FC236}">
                <a16:creationId xmlns:a16="http://schemas.microsoft.com/office/drawing/2014/main" id="{EA2D891D-1822-4305-BC86-E65588688F56}"/>
              </a:ext>
            </a:extLst>
          </p:cNvPr>
          <p:cNvSpPr txBox="1"/>
          <p:nvPr/>
        </p:nvSpPr>
        <p:spPr>
          <a:xfrm>
            <a:off x="263352" y="2230051"/>
            <a:ext cx="1140585" cy="93871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500" b="1" i="1" u="none" strike="noStrike" kern="0" cap="none" spc="0" normalizeH="0" baseline="0" noProof="0" dirty="0">
                <a:ln>
                  <a:noFill/>
                </a:ln>
                <a:solidFill>
                  <a:srgbClr val="852339"/>
                </a:solidFill>
                <a:effectLst/>
                <a:uLnTx/>
                <a:uFillTx/>
              </a:rPr>
              <a:t>05</a:t>
            </a:r>
          </a:p>
        </p:txBody>
      </p:sp>
      <p:sp>
        <p:nvSpPr>
          <p:cNvPr id="8" name="Textplatzhalter 5">
            <a:extLst>
              <a:ext uri="{FF2B5EF4-FFF2-40B4-BE49-F238E27FC236}">
                <a16:creationId xmlns:a16="http://schemas.microsoft.com/office/drawing/2014/main" id="{E0353BDF-E6DA-4A54-8B9D-436B8DD3A1E2}"/>
              </a:ext>
            </a:extLst>
          </p:cNvPr>
          <p:cNvSpPr txBox="1">
            <a:spLocks/>
          </p:cNvSpPr>
          <p:nvPr/>
        </p:nvSpPr>
        <p:spPr>
          <a:xfrm>
            <a:off x="263352" y="3189600"/>
            <a:ext cx="6276596" cy="478800"/>
          </a:xfrm>
          <a:prstGeom prst="rect">
            <a:avLst/>
          </a:prstGeom>
        </p:spPr>
        <p:txBody>
          <a:bodyPr/>
          <a:lstStyle>
            <a:lvl1pPr marL="0" indent="0" algn="l" defTabSz="914400" rtl="0" eaLnBrk="1" latinLnBrk="0" hangingPunct="1">
              <a:spcBef>
                <a:spcPts val="0"/>
              </a:spcBef>
              <a:spcAft>
                <a:spcPts val="300"/>
              </a:spcAft>
              <a:buFontTx/>
              <a:buNone/>
              <a:defRPr lang="en-US" sz="2500" b="1" kern="1200" cap="all" spc="0" baseline="0" noProof="0" dirty="0">
                <a:solidFill>
                  <a:srgbClr val="852339"/>
                </a:solidFill>
                <a:latin typeface="Trebuchet MS" pitchFamily="34" charset="0"/>
                <a:ea typeface="+mn-ea"/>
                <a:cs typeface="Arial" pitchFamily="34" charset="0"/>
              </a:defRPr>
            </a:lvl1pPr>
            <a:lvl2pPr marL="449263" indent="-182563" algn="l" defTabSz="914400" rtl="0" eaLnBrk="1" latinLnBrk="0" hangingPunct="1">
              <a:spcBef>
                <a:spcPct val="20000"/>
              </a:spcBef>
              <a:buFontTx/>
              <a:buBlip>
                <a:blip r:embed="rId4"/>
              </a:buBlip>
              <a:defRPr sz="2000" b="0" kern="1200">
                <a:solidFill>
                  <a:schemeClr val="tx1"/>
                </a:solidFill>
                <a:latin typeface="+mn-lt"/>
                <a:ea typeface="+mn-ea"/>
                <a:cs typeface="+mn-cs"/>
              </a:defRPr>
            </a:lvl2pPr>
            <a:lvl3pPr marL="806450" indent="-182563" algn="l" defTabSz="914400" rtl="0" eaLnBrk="1" latinLnBrk="0" hangingPunct="1">
              <a:spcBef>
                <a:spcPct val="20000"/>
              </a:spcBef>
              <a:buFontTx/>
              <a:buBlip>
                <a:blip r:embed="rId4"/>
              </a:buBlip>
              <a:defRPr sz="2000" b="0" kern="1200">
                <a:solidFill>
                  <a:schemeClr val="tx1"/>
                </a:solidFill>
                <a:latin typeface="+mn-lt"/>
                <a:ea typeface="+mn-ea"/>
                <a:cs typeface="+mn-cs"/>
              </a:defRPr>
            </a:lvl3pPr>
            <a:lvl4pPr marL="1163638" indent="-174625" algn="l" defTabSz="914400" rtl="0" eaLnBrk="1" latinLnBrk="0" hangingPunct="1">
              <a:spcBef>
                <a:spcPct val="20000"/>
              </a:spcBef>
              <a:buFontTx/>
              <a:buBlip>
                <a:blip r:embed="rId4"/>
              </a:buBlip>
              <a:defRPr sz="2000" b="0" kern="1200">
                <a:solidFill>
                  <a:schemeClr val="tx1"/>
                </a:solidFill>
                <a:latin typeface="+mn-lt"/>
                <a:ea typeface="+mn-ea"/>
                <a:cs typeface="+mn-cs"/>
              </a:defRPr>
            </a:lvl4pPr>
            <a:lvl5pPr marL="2057400" indent="-228600" algn="l" defTabSz="914400" rtl="0" eaLnBrk="1" latinLnBrk="0" hangingPunct="1">
              <a:spcBef>
                <a:spcPct val="20000"/>
              </a:spcBef>
              <a:buFontTx/>
              <a:buBlip>
                <a:blip r:embed="rId4"/>
              </a:buBlip>
              <a:defRPr sz="22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de-DE" b="0" cap="none" dirty="0" err="1">
                <a:solidFill>
                  <a:srgbClr val="FFFFFF"/>
                </a:solidFill>
              </a:rPr>
              <a:t>Exercise</a:t>
            </a:r>
            <a:endParaRPr lang="de-DE" b="0" cap="none" dirty="0">
              <a:solidFill>
                <a:srgbClr val="FFFFFF"/>
              </a:solidFill>
            </a:endParaRPr>
          </a:p>
        </p:txBody>
      </p:sp>
    </p:spTree>
    <p:extLst>
      <p:ext uri="{BB962C8B-B14F-4D97-AF65-F5344CB8AC3E}">
        <p14:creationId xmlns:p14="http://schemas.microsoft.com/office/powerpoint/2010/main" val="3433941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12C79D14-2454-4CB7-9EBB-1989C384570D}"/>
              </a:ext>
            </a:extLst>
          </p:cNvPr>
          <p:cNvGraphicFramePr>
            <a:graphicFrameLocks noChangeAspect="1"/>
          </p:cNvGraphicFramePr>
          <p:nvPr>
            <p:custDataLst>
              <p:tags r:id="rId1"/>
            </p:custDataLst>
            <p:extLst>
              <p:ext uri="{D42A27DB-BD31-4B8C-83A1-F6EECF244321}">
                <p14:modId xmlns:p14="http://schemas.microsoft.com/office/powerpoint/2010/main" val="37391127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51" imgH="351" progId="TCLayout.ActiveDocument.1">
                  <p:embed/>
                </p:oleObj>
              </mc:Choice>
              <mc:Fallback>
                <p:oleObj name="think-cell Folie" r:id="rId4" imgW="351" imgH="351" progId="TCLayout.ActiveDocument.1">
                  <p:embed/>
                  <p:pic>
                    <p:nvPicPr>
                      <p:cNvPr id="6" name="Objekt 5" hidden="1">
                        <a:extLst>
                          <a:ext uri="{FF2B5EF4-FFF2-40B4-BE49-F238E27FC236}">
                            <a16:creationId xmlns:a16="http://schemas.microsoft.com/office/drawing/2014/main" id="{12C79D14-2454-4CB7-9EBB-1989C384570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73CE632-598C-404C-93E5-066CAC935A72}"/>
              </a:ext>
            </a:extLst>
          </p:cNvPr>
          <p:cNvSpPr>
            <a:spLocks noGrp="1"/>
          </p:cNvSpPr>
          <p:nvPr>
            <p:ph type="title"/>
          </p:nvPr>
        </p:nvSpPr>
        <p:spPr/>
        <p:txBody>
          <a:bodyPr vert="horz"/>
          <a:lstStyle/>
          <a:p>
            <a:r>
              <a:rPr lang="en-US" dirty="0"/>
              <a:t>APS Failure at Scania Trucks I/II</a:t>
            </a:r>
          </a:p>
        </p:txBody>
      </p:sp>
      <p:sp>
        <p:nvSpPr>
          <p:cNvPr id="3" name="Textplatzhalter 2">
            <a:extLst>
              <a:ext uri="{FF2B5EF4-FFF2-40B4-BE49-F238E27FC236}">
                <a16:creationId xmlns:a16="http://schemas.microsoft.com/office/drawing/2014/main" id="{F6654708-B774-4EF8-BDE2-B2B8F9F00C62}"/>
              </a:ext>
            </a:extLst>
          </p:cNvPr>
          <p:cNvSpPr>
            <a:spLocks noGrp="1"/>
          </p:cNvSpPr>
          <p:nvPr>
            <p:ph type="body" sz="quarter" idx="13"/>
          </p:nvPr>
        </p:nvSpPr>
        <p:spPr/>
        <p:txBody>
          <a:bodyPr/>
          <a:lstStyle/>
          <a:p>
            <a:r>
              <a:rPr lang="en-US" dirty="0"/>
              <a:t>Introduction</a:t>
            </a:r>
          </a:p>
        </p:txBody>
      </p:sp>
      <p:grpSp>
        <p:nvGrpSpPr>
          <p:cNvPr id="237" name="Gruppieren 236">
            <a:extLst>
              <a:ext uri="{FF2B5EF4-FFF2-40B4-BE49-F238E27FC236}">
                <a16:creationId xmlns:a16="http://schemas.microsoft.com/office/drawing/2014/main" id="{4CD96A74-DC78-4649-A679-133188F45E96}"/>
              </a:ext>
            </a:extLst>
          </p:cNvPr>
          <p:cNvGrpSpPr/>
          <p:nvPr/>
        </p:nvGrpSpPr>
        <p:grpSpPr>
          <a:xfrm>
            <a:off x="3203535" y="3835542"/>
            <a:ext cx="4263619" cy="2267660"/>
            <a:chOff x="3082333" y="3873115"/>
            <a:chExt cx="4263619" cy="2267660"/>
          </a:xfrm>
        </p:grpSpPr>
        <p:grpSp>
          <p:nvGrpSpPr>
            <p:cNvPr id="8" name="Gruppieren 7">
              <a:extLst>
                <a:ext uri="{FF2B5EF4-FFF2-40B4-BE49-F238E27FC236}">
                  <a16:creationId xmlns:a16="http://schemas.microsoft.com/office/drawing/2014/main" id="{CD9DCB93-B8C7-4178-8993-E8DA1C2B8D8A}"/>
                </a:ext>
              </a:extLst>
            </p:cNvPr>
            <p:cNvGrpSpPr/>
            <p:nvPr/>
          </p:nvGrpSpPr>
          <p:grpSpPr>
            <a:xfrm>
              <a:off x="3082333" y="3873115"/>
              <a:ext cx="4263619" cy="2267660"/>
              <a:chOff x="2452112" y="3707276"/>
              <a:chExt cx="4263619" cy="2267660"/>
            </a:xfrm>
          </p:grpSpPr>
          <p:sp>
            <p:nvSpPr>
              <p:cNvPr id="9" name="Freihandform: Form 8">
                <a:extLst>
                  <a:ext uri="{FF2B5EF4-FFF2-40B4-BE49-F238E27FC236}">
                    <a16:creationId xmlns:a16="http://schemas.microsoft.com/office/drawing/2014/main" id="{7B919D62-A014-4634-B623-03CE7086F532}"/>
                  </a:ext>
                </a:extLst>
              </p:cNvPr>
              <p:cNvSpPr/>
              <p:nvPr/>
            </p:nvSpPr>
            <p:spPr>
              <a:xfrm>
                <a:off x="6193697" y="4675405"/>
                <a:ext cx="81492" cy="554148"/>
              </a:xfrm>
              <a:custGeom>
                <a:avLst/>
                <a:gdLst>
                  <a:gd name="connsiteX0" fmla="*/ 100421 w 104969"/>
                  <a:gd name="connsiteY0" fmla="*/ 5248 h 713791"/>
                  <a:gd name="connsiteX1" fmla="*/ 100421 w 104969"/>
                  <a:gd name="connsiteY1" fmla="*/ 676353 h 713791"/>
                  <a:gd name="connsiteX2" fmla="*/ 66131 w 104969"/>
                  <a:gd name="connsiteY2" fmla="*/ 710643 h 713791"/>
                  <a:gd name="connsiteX3" fmla="*/ 54934 w 104969"/>
                  <a:gd name="connsiteY3" fmla="*/ 710643 h 713791"/>
                  <a:gd name="connsiteX4" fmla="*/ 39539 w 104969"/>
                  <a:gd name="connsiteY4" fmla="*/ 710643 h 713791"/>
                  <a:gd name="connsiteX5" fmla="*/ 5248 w 104969"/>
                  <a:gd name="connsiteY5" fmla="*/ 676353 h 713791"/>
                  <a:gd name="connsiteX6" fmla="*/ 5248 w 104969"/>
                  <a:gd name="connsiteY6" fmla="*/ 5248 h 713791"/>
                  <a:gd name="connsiteX7" fmla="*/ 100421 w 104969"/>
                  <a:gd name="connsiteY7" fmla="*/ 5248 h 71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969" h="713791">
                    <a:moveTo>
                      <a:pt x="100421" y="5248"/>
                    </a:moveTo>
                    <a:lnTo>
                      <a:pt x="100421" y="676353"/>
                    </a:lnTo>
                    <a:cubicBezTo>
                      <a:pt x="100421" y="695248"/>
                      <a:pt x="85025" y="710643"/>
                      <a:pt x="66131" y="710643"/>
                    </a:cubicBezTo>
                    <a:lnTo>
                      <a:pt x="54934" y="710643"/>
                    </a:lnTo>
                    <a:lnTo>
                      <a:pt x="39539" y="710643"/>
                    </a:lnTo>
                    <a:cubicBezTo>
                      <a:pt x="20644" y="710643"/>
                      <a:pt x="5248" y="695248"/>
                      <a:pt x="5248" y="676353"/>
                    </a:cubicBezTo>
                    <a:lnTo>
                      <a:pt x="5248" y="5248"/>
                    </a:lnTo>
                    <a:lnTo>
                      <a:pt x="100421" y="5248"/>
                    </a:lnTo>
                    <a:close/>
                  </a:path>
                </a:pathLst>
              </a:custGeom>
              <a:solidFill>
                <a:srgbClr val="6F5A44"/>
              </a:solidFill>
              <a:ln w="9525" cap="flat">
                <a:noFill/>
                <a:prstDash val="solid"/>
                <a:miter/>
              </a:ln>
            </p:spPr>
            <p:txBody>
              <a:bodyPr rtlCol="0" anchor="ctr"/>
              <a:lstStyle/>
              <a:p>
                <a:endParaRPr lang="en-US"/>
              </a:p>
            </p:txBody>
          </p:sp>
          <p:sp>
            <p:nvSpPr>
              <p:cNvPr id="10" name="Freihandform: Form 9">
                <a:extLst>
                  <a:ext uri="{FF2B5EF4-FFF2-40B4-BE49-F238E27FC236}">
                    <a16:creationId xmlns:a16="http://schemas.microsoft.com/office/drawing/2014/main" id="{1F69CEE4-348D-4A02-984F-50FAD4B81D10}"/>
                  </a:ext>
                </a:extLst>
              </p:cNvPr>
              <p:cNvSpPr/>
              <p:nvPr/>
            </p:nvSpPr>
            <p:spPr>
              <a:xfrm>
                <a:off x="4495397" y="4675405"/>
                <a:ext cx="81492" cy="554148"/>
              </a:xfrm>
              <a:custGeom>
                <a:avLst/>
                <a:gdLst>
                  <a:gd name="connsiteX0" fmla="*/ 100421 w 104969"/>
                  <a:gd name="connsiteY0" fmla="*/ 5248 h 713791"/>
                  <a:gd name="connsiteX1" fmla="*/ 100421 w 104969"/>
                  <a:gd name="connsiteY1" fmla="*/ 676353 h 713791"/>
                  <a:gd name="connsiteX2" fmla="*/ 66131 w 104969"/>
                  <a:gd name="connsiteY2" fmla="*/ 710643 h 713791"/>
                  <a:gd name="connsiteX3" fmla="*/ 54934 w 104969"/>
                  <a:gd name="connsiteY3" fmla="*/ 710643 h 713791"/>
                  <a:gd name="connsiteX4" fmla="*/ 39538 w 104969"/>
                  <a:gd name="connsiteY4" fmla="*/ 710643 h 713791"/>
                  <a:gd name="connsiteX5" fmla="*/ 5248 w 104969"/>
                  <a:gd name="connsiteY5" fmla="*/ 676353 h 713791"/>
                  <a:gd name="connsiteX6" fmla="*/ 5248 w 104969"/>
                  <a:gd name="connsiteY6" fmla="*/ 5248 h 713791"/>
                  <a:gd name="connsiteX7" fmla="*/ 100421 w 104969"/>
                  <a:gd name="connsiteY7" fmla="*/ 5248 h 71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969" h="713791">
                    <a:moveTo>
                      <a:pt x="100421" y="5248"/>
                    </a:moveTo>
                    <a:lnTo>
                      <a:pt x="100421" y="676353"/>
                    </a:lnTo>
                    <a:cubicBezTo>
                      <a:pt x="100421" y="695248"/>
                      <a:pt x="85025" y="710643"/>
                      <a:pt x="66131" y="710643"/>
                    </a:cubicBezTo>
                    <a:lnTo>
                      <a:pt x="54934" y="710643"/>
                    </a:lnTo>
                    <a:lnTo>
                      <a:pt x="39538" y="710643"/>
                    </a:lnTo>
                    <a:cubicBezTo>
                      <a:pt x="20644" y="710643"/>
                      <a:pt x="5248" y="695248"/>
                      <a:pt x="5248" y="676353"/>
                    </a:cubicBezTo>
                    <a:lnTo>
                      <a:pt x="5248" y="5248"/>
                    </a:lnTo>
                    <a:lnTo>
                      <a:pt x="100421" y="5248"/>
                    </a:lnTo>
                    <a:close/>
                  </a:path>
                </a:pathLst>
              </a:custGeom>
              <a:solidFill>
                <a:srgbClr val="6F5A44"/>
              </a:solidFill>
              <a:ln w="9525" cap="flat">
                <a:noFill/>
                <a:prstDash val="solid"/>
                <a:miter/>
              </a:ln>
            </p:spPr>
            <p:txBody>
              <a:bodyPr rtlCol="0" anchor="ctr"/>
              <a:lstStyle/>
              <a:p>
                <a:endParaRPr lang="en-US"/>
              </a:p>
            </p:txBody>
          </p:sp>
          <p:sp>
            <p:nvSpPr>
              <p:cNvPr id="11" name="Freihandform: Form 10">
                <a:extLst>
                  <a:ext uri="{FF2B5EF4-FFF2-40B4-BE49-F238E27FC236}">
                    <a16:creationId xmlns:a16="http://schemas.microsoft.com/office/drawing/2014/main" id="{C32B8CAF-21BE-4FE5-9A6B-CBE97387758E}"/>
                  </a:ext>
                </a:extLst>
              </p:cNvPr>
              <p:cNvSpPr/>
              <p:nvPr/>
            </p:nvSpPr>
            <p:spPr>
              <a:xfrm>
                <a:off x="2797640" y="4675405"/>
                <a:ext cx="81492" cy="554148"/>
              </a:xfrm>
              <a:custGeom>
                <a:avLst/>
                <a:gdLst>
                  <a:gd name="connsiteX0" fmla="*/ 100421 w 104969"/>
                  <a:gd name="connsiteY0" fmla="*/ 5248 h 713791"/>
                  <a:gd name="connsiteX1" fmla="*/ 100421 w 104969"/>
                  <a:gd name="connsiteY1" fmla="*/ 676353 h 713791"/>
                  <a:gd name="connsiteX2" fmla="*/ 66131 w 104969"/>
                  <a:gd name="connsiteY2" fmla="*/ 710643 h 713791"/>
                  <a:gd name="connsiteX3" fmla="*/ 54934 w 104969"/>
                  <a:gd name="connsiteY3" fmla="*/ 710643 h 713791"/>
                  <a:gd name="connsiteX4" fmla="*/ 39538 w 104969"/>
                  <a:gd name="connsiteY4" fmla="*/ 710643 h 713791"/>
                  <a:gd name="connsiteX5" fmla="*/ 5248 w 104969"/>
                  <a:gd name="connsiteY5" fmla="*/ 676353 h 713791"/>
                  <a:gd name="connsiteX6" fmla="*/ 5248 w 104969"/>
                  <a:gd name="connsiteY6" fmla="*/ 5248 h 713791"/>
                  <a:gd name="connsiteX7" fmla="*/ 100421 w 104969"/>
                  <a:gd name="connsiteY7" fmla="*/ 5248 h 71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969" h="713791">
                    <a:moveTo>
                      <a:pt x="100421" y="5248"/>
                    </a:moveTo>
                    <a:lnTo>
                      <a:pt x="100421" y="676353"/>
                    </a:lnTo>
                    <a:cubicBezTo>
                      <a:pt x="100421" y="695248"/>
                      <a:pt x="85025" y="710643"/>
                      <a:pt x="66131" y="710643"/>
                    </a:cubicBezTo>
                    <a:lnTo>
                      <a:pt x="54934" y="710643"/>
                    </a:lnTo>
                    <a:lnTo>
                      <a:pt x="39538" y="710643"/>
                    </a:lnTo>
                    <a:cubicBezTo>
                      <a:pt x="20644" y="710643"/>
                      <a:pt x="5248" y="695248"/>
                      <a:pt x="5248" y="676353"/>
                    </a:cubicBezTo>
                    <a:lnTo>
                      <a:pt x="5248" y="5248"/>
                    </a:lnTo>
                    <a:lnTo>
                      <a:pt x="100421" y="5248"/>
                    </a:lnTo>
                    <a:close/>
                  </a:path>
                </a:pathLst>
              </a:custGeom>
              <a:solidFill>
                <a:srgbClr val="6F5A44"/>
              </a:solidFill>
              <a:ln w="9525" cap="flat">
                <a:noFill/>
                <a:prstDash val="solid"/>
                <a:miter/>
              </a:ln>
            </p:spPr>
            <p:txBody>
              <a:bodyPr rtlCol="0" anchor="ctr"/>
              <a:lstStyle/>
              <a:p>
                <a:endParaRPr lang="en-US"/>
              </a:p>
            </p:txBody>
          </p:sp>
          <p:sp>
            <p:nvSpPr>
              <p:cNvPr id="12" name="Freihandform: Form 11">
                <a:extLst>
                  <a:ext uri="{FF2B5EF4-FFF2-40B4-BE49-F238E27FC236}">
                    <a16:creationId xmlns:a16="http://schemas.microsoft.com/office/drawing/2014/main" id="{5063883D-7C24-4372-AA3F-B543138B6F7F}"/>
                  </a:ext>
                </a:extLst>
              </p:cNvPr>
              <p:cNvSpPr/>
              <p:nvPr/>
            </p:nvSpPr>
            <p:spPr>
              <a:xfrm>
                <a:off x="5450486" y="4421149"/>
                <a:ext cx="228178" cy="994207"/>
              </a:xfrm>
              <a:custGeom>
                <a:avLst/>
                <a:gdLst>
                  <a:gd name="connsiteX0" fmla="*/ 5248 w 293914"/>
                  <a:gd name="connsiteY0" fmla="*/ 5248 h 1280626"/>
                  <a:gd name="connsiteX1" fmla="*/ 292864 w 293914"/>
                  <a:gd name="connsiteY1" fmla="*/ 5248 h 1280626"/>
                  <a:gd name="connsiteX2" fmla="*/ 292864 w 293914"/>
                  <a:gd name="connsiteY2" fmla="*/ 1277477 h 1280626"/>
                  <a:gd name="connsiteX3" fmla="*/ 5248 w 293914"/>
                  <a:gd name="connsiteY3" fmla="*/ 1277477 h 1280626"/>
                </a:gdLst>
                <a:ahLst/>
                <a:cxnLst>
                  <a:cxn ang="0">
                    <a:pos x="connsiteX0" y="connsiteY0"/>
                  </a:cxn>
                  <a:cxn ang="0">
                    <a:pos x="connsiteX1" y="connsiteY1"/>
                  </a:cxn>
                  <a:cxn ang="0">
                    <a:pos x="connsiteX2" y="connsiteY2"/>
                  </a:cxn>
                  <a:cxn ang="0">
                    <a:pos x="connsiteX3" y="connsiteY3"/>
                  </a:cxn>
                </a:cxnLst>
                <a:rect l="l" t="t" r="r" b="b"/>
                <a:pathLst>
                  <a:path w="293914" h="1280626">
                    <a:moveTo>
                      <a:pt x="5248" y="5248"/>
                    </a:moveTo>
                    <a:lnTo>
                      <a:pt x="292864" y="5248"/>
                    </a:lnTo>
                    <a:lnTo>
                      <a:pt x="292864" y="1277477"/>
                    </a:lnTo>
                    <a:lnTo>
                      <a:pt x="5248" y="1277477"/>
                    </a:lnTo>
                    <a:close/>
                  </a:path>
                </a:pathLst>
              </a:custGeom>
              <a:solidFill>
                <a:schemeClr val="bg1">
                  <a:lumMod val="50000"/>
                </a:schemeClr>
              </a:solidFill>
              <a:ln w="9525" cap="flat">
                <a:noFill/>
                <a:prstDash val="solid"/>
                <a:miter/>
              </a:ln>
            </p:spPr>
            <p:txBody>
              <a:bodyPr rtlCol="0" anchor="ctr"/>
              <a:lstStyle/>
              <a:p>
                <a:endParaRPr lang="en-US"/>
              </a:p>
            </p:txBody>
          </p:sp>
          <p:sp>
            <p:nvSpPr>
              <p:cNvPr id="13" name="Freihandform: Form 12">
                <a:extLst>
                  <a:ext uri="{FF2B5EF4-FFF2-40B4-BE49-F238E27FC236}">
                    <a16:creationId xmlns:a16="http://schemas.microsoft.com/office/drawing/2014/main" id="{098AE227-756C-43B7-9680-CEDFA48ADA44}"/>
                  </a:ext>
                </a:extLst>
              </p:cNvPr>
              <p:cNvSpPr/>
              <p:nvPr/>
            </p:nvSpPr>
            <p:spPr>
              <a:xfrm>
                <a:off x="2501007" y="5183373"/>
                <a:ext cx="4085482" cy="374865"/>
              </a:xfrm>
              <a:custGeom>
                <a:avLst/>
                <a:gdLst>
                  <a:gd name="connsiteX0" fmla="*/ 5248 w 5262465"/>
                  <a:gd name="connsiteY0" fmla="*/ 482509 h 482859"/>
                  <a:gd name="connsiteX1" fmla="*/ 5257917 w 5262465"/>
                  <a:gd name="connsiteY1" fmla="*/ 482509 h 482859"/>
                  <a:gd name="connsiteX2" fmla="*/ 5257917 w 5262465"/>
                  <a:gd name="connsiteY2" fmla="*/ 5248 h 482859"/>
                  <a:gd name="connsiteX3" fmla="*/ 5948 w 5262465"/>
                  <a:gd name="connsiteY3" fmla="*/ 38139 h 482859"/>
                </a:gdLst>
                <a:ahLst/>
                <a:cxnLst>
                  <a:cxn ang="0">
                    <a:pos x="connsiteX0" y="connsiteY0"/>
                  </a:cxn>
                  <a:cxn ang="0">
                    <a:pos x="connsiteX1" y="connsiteY1"/>
                  </a:cxn>
                  <a:cxn ang="0">
                    <a:pos x="connsiteX2" y="connsiteY2"/>
                  </a:cxn>
                  <a:cxn ang="0">
                    <a:pos x="connsiteX3" y="connsiteY3"/>
                  </a:cxn>
                </a:cxnLst>
                <a:rect l="l" t="t" r="r" b="b"/>
                <a:pathLst>
                  <a:path w="5262465" h="482859">
                    <a:moveTo>
                      <a:pt x="5248" y="482509"/>
                    </a:moveTo>
                    <a:lnTo>
                      <a:pt x="5257917" y="482509"/>
                    </a:lnTo>
                    <a:lnTo>
                      <a:pt x="5257917" y="5248"/>
                    </a:lnTo>
                    <a:lnTo>
                      <a:pt x="5948" y="38139"/>
                    </a:lnTo>
                    <a:close/>
                  </a:path>
                </a:pathLst>
              </a:custGeom>
              <a:solidFill>
                <a:srgbClr val="343636"/>
              </a:solidFill>
              <a:ln w="9525" cap="flat">
                <a:noFill/>
                <a:prstDash val="solid"/>
                <a:miter/>
              </a:ln>
            </p:spPr>
            <p:txBody>
              <a:bodyPr rtlCol="0" anchor="ctr"/>
              <a:lstStyle/>
              <a:p>
                <a:endParaRPr lang="en-US"/>
              </a:p>
            </p:txBody>
          </p:sp>
          <p:sp>
            <p:nvSpPr>
              <p:cNvPr id="14" name="Freihandform: Form 13">
                <a:extLst>
                  <a:ext uri="{FF2B5EF4-FFF2-40B4-BE49-F238E27FC236}">
                    <a16:creationId xmlns:a16="http://schemas.microsoft.com/office/drawing/2014/main" id="{7762746C-4FB3-42EB-916D-B9862ED37327}"/>
                  </a:ext>
                </a:extLst>
              </p:cNvPr>
              <p:cNvSpPr/>
              <p:nvPr/>
            </p:nvSpPr>
            <p:spPr>
              <a:xfrm>
                <a:off x="2501007" y="5424048"/>
                <a:ext cx="4085482" cy="135821"/>
              </a:xfrm>
              <a:custGeom>
                <a:avLst/>
                <a:gdLst>
                  <a:gd name="connsiteX0" fmla="*/ 5248 w 5262465"/>
                  <a:gd name="connsiteY0" fmla="*/ 172499 h 174948"/>
                  <a:gd name="connsiteX1" fmla="*/ 5257917 w 5262465"/>
                  <a:gd name="connsiteY1" fmla="*/ 172499 h 174948"/>
                  <a:gd name="connsiteX2" fmla="*/ 5257917 w 5262465"/>
                  <a:gd name="connsiteY2" fmla="*/ 5248 h 174948"/>
                  <a:gd name="connsiteX3" fmla="*/ 5248 w 5262465"/>
                  <a:gd name="connsiteY3" fmla="*/ 5248 h 174948"/>
                </a:gdLst>
                <a:ahLst/>
                <a:cxnLst>
                  <a:cxn ang="0">
                    <a:pos x="connsiteX0" y="connsiteY0"/>
                  </a:cxn>
                  <a:cxn ang="0">
                    <a:pos x="connsiteX1" y="connsiteY1"/>
                  </a:cxn>
                  <a:cxn ang="0">
                    <a:pos x="connsiteX2" y="connsiteY2"/>
                  </a:cxn>
                  <a:cxn ang="0">
                    <a:pos x="connsiteX3" y="connsiteY3"/>
                  </a:cxn>
                </a:cxnLst>
                <a:rect l="l" t="t" r="r" b="b"/>
                <a:pathLst>
                  <a:path w="5262465" h="174948">
                    <a:moveTo>
                      <a:pt x="5248" y="172499"/>
                    </a:moveTo>
                    <a:lnTo>
                      <a:pt x="5257917" y="172499"/>
                    </a:lnTo>
                    <a:lnTo>
                      <a:pt x="5257917" y="5248"/>
                    </a:lnTo>
                    <a:lnTo>
                      <a:pt x="5248" y="5248"/>
                    </a:lnTo>
                    <a:close/>
                  </a:path>
                </a:pathLst>
              </a:custGeom>
              <a:solidFill>
                <a:srgbClr val="000000"/>
              </a:solidFill>
              <a:ln w="9525" cap="flat">
                <a:noFill/>
                <a:prstDash val="solid"/>
                <a:miter/>
              </a:ln>
            </p:spPr>
            <p:txBody>
              <a:bodyPr rtlCol="0" anchor="ctr"/>
              <a:lstStyle/>
              <a:p>
                <a:endParaRPr lang="en-US"/>
              </a:p>
            </p:txBody>
          </p:sp>
          <p:sp>
            <p:nvSpPr>
              <p:cNvPr id="15" name="Freihandform: Form 14">
                <a:extLst>
                  <a:ext uri="{FF2B5EF4-FFF2-40B4-BE49-F238E27FC236}">
                    <a16:creationId xmlns:a16="http://schemas.microsoft.com/office/drawing/2014/main" id="{61BEC486-E993-44C2-AFF2-220F9783933C}"/>
                  </a:ext>
                </a:extLst>
              </p:cNvPr>
              <p:cNvSpPr/>
              <p:nvPr/>
            </p:nvSpPr>
            <p:spPr>
              <a:xfrm>
                <a:off x="4639366" y="5296920"/>
                <a:ext cx="847521" cy="336835"/>
              </a:xfrm>
              <a:custGeom>
                <a:avLst/>
                <a:gdLst>
                  <a:gd name="connsiteX0" fmla="*/ 1038847 w 1091681"/>
                  <a:gd name="connsiteY0" fmla="*/ 5248 h 433873"/>
                  <a:gd name="connsiteX1" fmla="*/ 56333 w 1091681"/>
                  <a:gd name="connsiteY1" fmla="*/ 5248 h 433873"/>
                  <a:gd name="connsiteX2" fmla="*/ 5248 w 1091681"/>
                  <a:gd name="connsiteY2" fmla="*/ 56333 h 433873"/>
                  <a:gd name="connsiteX3" fmla="*/ 5248 w 1091681"/>
                  <a:gd name="connsiteY3" fmla="*/ 381039 h 433873"/>
                  <a:gd name="connsiteX4" fmla="*/ 56333 w 1091681"/>
                  <a:gd name="connsiteY4" fmla="*/ 432124 h 433873"/>
                  <a:gd name="connsiteX5" fmla="*/ 1038847 w 1091681"/>
                  <a:gd name="connsiteY5" fmla="*/ 432124 h 433873"/>
                  <a:gd name="connsiteX6" fmla="*/ 1089932 w 1091681"/>
                  <a:gd name="connsiteY6" fmla="*/ 381039 h 433873"/>
                  <a:gd name="connsiteX7" fmla="*/ 1089932 w 1091681"/>
                  <a:gd name="connsiteY7" fmla="*/ 56333 h 433873"/>
                  <a:gd name="connsiteX8" fmla="*/ 1038847 w 1091681"/>
                  <a:gd name="connsiteY8" fmla="*/ 5248 h 433873"/>
                  <a:gd name="connsiteX9" fmla="*/ 1038847 w 1091681"/>
                  <a:gd name="connsiteY9" fmla="*/ 5248 h 43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1681" h="433873">
                    <a:moveTo>
                      <a:pt x="1038847" y="5248"/>
                    </a:moveTo>
                    <a:lnTo>
                      <a:pt x="56333" y="5248"/>
                    </a:lnTo>
                    <a:cubicBezTo>
                      <a:pt x="28342" y="5248"/>
                      <a:pt x="5248" y="28342"/>
                      <a:pt x="5248" y="56333"/>
                    </a:cubicBezTo>
                    <a:lnTo>
                      <a:pt x="5248" y="381039"/>
                    </a:lnTo>
                    <a:cubicBezTo>
                      <a:pt x="5248" y="409031"/>
                      <a:pt x="28342" y="432124"/>
                      <a:pt x="56333" y="432124"/>
                    </a:cubicBezTo>
                    <a:lnTo>
                      <a:pt x="1038847" y="432124"/>
                    </a:lnTo>
                    <a:cubicBezTo>
                      <a:pt x="1066839" y="432124"/>
                      <a:pt x="1089932" y="409031"/>
                      <a:pt x="1089932" y="381039"/>
                    </a:cubicBezTo>
                    <a:lnTo>
                      <a:pt x="1089932" y="56333"/>
                    </a:lnTo>
                    <a:cubicBezTo>
                      <a:pt x="1089932" y="28342"/>
                      <a:pt x="1067539" y="5248"/>
                      <a:pt x="1038847" y="5248"/>
                    </a:cubicBezTo>
                    <a:lnTo>
                      <a:pt x="1038847" y="5248"/>
                    </a:lnTo>
                    <a:close/>
                  </a:path>
                </a:pathLst>
              </a:custGeom>
              <a:solidFill>
                <a:srgbClr val="7E8180"/>
              </a:solidFill>
              <a:ln w="9525" cap="flat">
                <a:noFill/>
                <a:prstDash val="solid"/>
                <a:miter/>
              </a:ln>
            </p:spPr>
            <p:txBody>
              <a:bodyPr rtlCol="0" anchor="ctr"/>
              <a:lstStyle/>
              <a:p>
                <a:endParaRPr lang="en-US"/>
              </a:p>
            </p:txBody>
          </p:sp>
          <p:sp>
            <p:nvSpPr>
              <p:cNvPr id="16" name="Freihandform: Form 15">
                <a:extLst>
                  <a:ext uri="{FF2B5EF4-FFF2-40B4-BE49-F238E27FC236}">
                    <a16:creationId xmlns:a16="http://schemas.microsoft.com/office/drawing/2014/main" id="{7412CC0E-9A56-48C1-BC9D-C94A23B2A04A}"/>
                  </a:ext>
                </a:extLst>
              </p:cNvPr>
              <p:cNvSpPr/>
              <p:nvPr/>
            </p:nvSpPr>
            <p:spPr>
              <a:xfrm>
                <a:off x="4639366" y="5512060"/>
                <a:ext cx="847521" cy="124955"/>
              </a:xfrm>
              <a:custGeom>
                <a:avLst/>
                <a:gdLst>
                  <a:gd name="connsiteX0" fmla="*/ 1089932 w 1091681"/>
                  <a:gd name="connsiteY0" fmla="*/ 5248 h 160953"/>
                  <a:gd name="connsiteX1" fmla="*/ 5248 w 1091681"/>
                  <a:gd name="connsiteY1" fmla="*/ 5248 h 160953"/>
                  <a:gd name="connsiteX2" fmla="*/ 5248 w 1091681"/>
                  <a:gd name="connsiteY2" fmla="*/ 104620 h 160953"/>
                  <a:gd name="connsiteX3" fmla="*/ 56333 w 1091681"/>
                  <a:gd name="connsiteY3" fmla="*/ 155705 h 160953"/>
                  <a:gd name="connsiteX4" fmla="*/ 1038847 w 1091681"/>
                  <a:gd name="connsiteY4" fmla="*/ 155705 h 160953"/>
                  <a:gd name="connsiteX5" fmla="*/ 1089932 w 1091681"/>
                  <a:gd name="connsiteY5" fmla="*/ 104620 h 160953"/>
                  <a:gd name="connsiteX6" fmla="*/ 1089932 w 1091681"/>
                  <a:gd name="connsiteY6" fmla="*/ 5248 h 16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681" h="160953">
                    <a:moveTo>
                      <a:pt x="1089932" y="5248"/>
                    </a:moveTo>
                    <a:lnTo>
                      <a:pt x="5248" y="5248"/>
                    </a:lnTo>
                    <a:lnTo>
                      <a:pt x="5248" y="104620"/>
                    </a:lnTo>
                    <a:cubicBezTo>
                      <a:pt x="5248" y="132611"/>
                      <a:pt x="28342" y="155705"/>
                      <a:pt x="56333" y="155705"/>
                    </a:cubicBezTo>
                    <a:lnTo>
                      <a:pt x="1038847" y="155705"/>
                    </a:lnTo>
                    <a:cubicBezTo>
                      <a:pt x="1066839" y="155705"/>
                      <a:pt x="1089932" y="132611"/>
                      <a:pt x="1089932" y="104620"/>
                    </a:cubicBezTo>
                    <a:lnTo>
                      <a:pt x="1089932" y="5248"/>
                    </a:lnTo>
                    <a:close/>
                  </a:path>
                </a:pathLst>
              </a:custGeom>
              <a:solidFill>
                <a:srgbClr val="656765"/>
              </a:solidFill>
              <a:ln w="9525" cap="flat">
                <a:noFill/>
                <a:prstDash val="solid"/>
                <a:miter/>
              </a:ln>
            </p:spPr>
            <p:txBody>
              <a:bodyPr rtlCol="0" anchor="ctr"/>
              <a:lstStyle/>
              <a:p>
                <a:endParaRPr lang="en-US"/>
              </a:p>
            </p:txBody>
          </p:sp>
          <p:sp>
            <p:nvSpPr>
              <p:cNvPr id="17" name="Freihandform: Form 16">
                <a:extLst>
                  <a:ext uri="{FF2B5EF4-FFF2-40B4-BE49-F238E27FC236}">
                    <a16:creationId xmlns:a16="http://schemas.microsoft.com/office/drawing/2014/main" id="{BDC22FE3-9A62-4E4A-A933-FB89F8660A7E}"/>
                  </a:ext>
                </a:extLst>
              </p:cNvPr>
              <p:cNvSpPr/>
              <p:nvPr/>
            </p:nvSpPr>
            <p:spPr>
              <a:xfrm>
                <a:off x="4639366" y="5296920"/>
                <a:ext cx="847521" cy="108656"/>
              </a:xfrm>
              <a:custGeom>
                <a:avLst/>
                <a:gdLst>
                  <a:gd name="connsiteX0" fmla="*/ 1038847 w 1091681"/>
                  <a:gd name="connsiteY0" fmla="*/ 5248 h 139959"/>
                  <a:gd name="connsiteX1" fmla="*/ 56333 w 1091681"/>
                  <a:gd name="connsiteY1" fmla="*/ 5248 h 139959"/>
                  <a:gd name="connsiteX2" fmla="*/ 5248 w 1091681"/>
                  <a:gd name="connsiteY2" fmla="*/ 56333 h 139959"/>
                  <a:gd name="connsiteX3" fmla="*/ 5248 w 1091681"/>
                  <a:gd name="connsiteY3" fmla="*/ 134711 h 139959"/>
                  <a:gd name="connsiteX4" fmla="*/ 1089932 w 1091681"/>
                  <a:gd name="connsiteY4" fmla="*/ 134711 h 139959"/>
                  <a:gd name="connsiteX5" fmla="*/ 1089932 w 1091681"/>
                  <a:gd name="connsiteY5" fmla="*/ 56333 h 139959"/>
                  <a:gd name="connsiteX6" fmla="*/ 1038847 w 1091681"/>
                  <a:gd name="connsiteY6" fmla="*/ 5248 h 139959"/>
                  <a:gd name="connsiteX7" fmla="*/ 1038847 w 1091681"/>
                  <a:gd name="connsiteY7" fmla="*/ 5248 h 13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1681" h="139959">
                    <a:moveTo>
                      <a:pt x="1038847" y="5248"/>
                    </a:moveTo>
                    <a:lnTo>
                      <a:pt x="56333" y="5248"/>
                    </a:lnTo>
                    <a:cubicBezTo>
                      <a:pt x="28342" y="5248"/>
                      <a:pt x="5248" y="28342"/>
                      <a:pt x="5248" y="56333"/>
                    </a:cubicBezTo>
                    <a:lnTo>
                      <a:pt x="5248" y="134711"/>
                    </a:lnTo>
                    <a:lnTo>
                      <a:pt x="1089932" y="134711"/>
                    </a:lnTo>
                    <a:lnTo>
                      <a:pt x="1089932" y="56333"/>
                    </a:lnTo>
                    <a:cubicBezTo>
                      <a:pt x="1089932" y="28342"/>
                      <a:pt x="1067539" y="5248"/>
                      <a:pt x="1038847" y="5248"/>
                    </a:cubicBezTo>
                    <a:lnTo>
                      <a:pt x="1038847" y="5248"/>
                    </a:lnTo>
                    <a:close/>
                  </a:path>
                </a:pathLst>
              </a:custGeom>
              <a:solidFill>
                <a:srgbClr val="656765"/>
              </a:solidFill>
              <a:ln w="9525" cap="flat">
                <a:noFill/>
                <a:prstDash val="solid"/>
                <a:miter/>
              </a:ln>
            </p:spPr>
            <p:txBody>
              <a:bodyPr rtlCol="0" anchor="ctr"/>
              <a:lstStyle/>
              <a:p>
                <a:endParaRPr lang="en-US"/>
              </a:p>
            </p:txBody>
          </p:sp>
          <p:sp>
            <p:nvSpPr>
              <p:cNvPr id="18" name="Freihandform: Form 17">
                <a:extLst>
                  <a:ext uri="{FF2B5EF4-FFF2-40B4-BE49-F238E27FC236}">
                    <a16:creationId xmlns:a16="http://schemas.microsoft.com/office/drawing/2014/main" id="{01AFFE68-6BDB-40BB-9DC1-881106701052}"/>
                  </a:ext>
                </a:extLst>
              </p:cNvPr>
              <p:cNvSpPr/>
              <p:nvPr/>
            </p:nvSpPr>
            <p:spPr>
              <a:xfrm>
                <a:off x="5114195" y="5296920"/>
                <a:ext cx="54329" cy="336835"/>
              </a:xfrm>
              <a:custGeom>
                <a:avLst/>
                <a:gdLst>
                  <a:gd name="connsiteX0" fmla="*/ 5249 w 69979"/>
                  <a:gd name="connsiteY0" fmla="*/ 5248 h 433873"/>
                  <a:gd name="connsiteX1" fmla="*/ 68930 w 69979"/>
                  <a:gd name="connsiteY1" fmla="*/ 5248 h 433873"/>
                  <a:gd name="connsiteX2" fmla="*/ 68930 w 69979"/>
                  <a:gd name="connsiteY2" fmla="*/ 432824 h 433873"/>
                  <a:gd name="connsiteX3" fmla="*/ 5249 w 69979"/>
                  <a:gd name="connsiteY3" fmla="*/ 432824 h 433873"/>
                </a:gdLst>
                <a:ahLst/>
                <a:cxnLst>
                  <a:cxn ang="0">
                    <a:pos x="connsiteX0" y="connsiteY0"/>
                  </a:cxn>
                  <a:cxn ang="0">
                    <a:pos x="connsiteX1" y="connsiteY1"/>
                  </a:cxn>
                  <a:cxn ang="0">
                    <a:pos x="connsiteX2" y="connsiteY2"/>
                  </a:cxn>
                  <a:cxn ang="0">
                    <a:pos x="connsiteX3" y="connsiteY3"/>
                  </a:cxn>
                </a:cxnLst>
                <a:rect l="l" t="t" r="r" b="b"/>
                <a:pathLst>
                  <a:path w="69979" h="433873">
                    <a:moveTo>
                      <a:pt x="5249" y="5248"/>
                    </a:moveTo>
                    <a:lnTo>
                      <a:pt x="68930" y="5248"/>
                    </a:lnTo>
                    <a:lnTo>
                      <a:pt x="68930" y="432824"/>
                    </a:lnTo>
                    <a:lnTo>
                      <a:pt x="5249" y="432824"/>
                    </a:lnTo>
                    <a:close/>
                  </a:path>
                </a:pathLst>
              </a:custGeom>
              <a:solidFill>
                <a:srgbClr val="4D5051"/>
              </a:solidFill>
              <a:ln w="9525" cap="flat">
                <a:noFill/>
                <a:prstDash val="solid"/>
                <a:miter/>
              </a:ln>
            </p:spPr>
            <p:txBody>
              <a:bodyPr rtlCol="0" anchor="ctr"/>
              <a:lstStyle/>
              <a:p>
                <a:endParaRPr lang="en-US"/>
              </a:p>
            </p:txBody>
          </p:sp>
          <p:sp>
            <p:nvSpPr>
              <p:cNvPr id="19" name="Freihandform: Form 18">
                <a:extLst>
                  <a:ext uri="{FF2B5EF4-FFF2-40B4-BE49-F238E27FC236}">
                    <a16:creationId xmlns:a16="http://schemas.microsoft.com/office/drawing/2014/main" id="{6FEE1D1A-5AE0-4075-B52C-050856BD8498}"/>
                  </a:ext>
                </a:extLst>
              </p:cNvPr>
              <p:cNvSpPr/>
              <p:nvPr/>
            </p:nvSpPr>
            <p:spPr>
              <a:xfrm>
                <a:off x="5327705" y="5296920"/>
                <a:ext cx="54329" cy="336835"/>
              </a:xfrm>
              <a:custGeom>
                <a:avLst/>
                <a:gdLst>
                  <a:gd name="connsiteX0" fmla="*/ 5249 w 69979"/>
                  <a:gd name="connsiteY0" fmla="*/ 5248 h 433873"/>
                  <a:gd name="connsiteX1" fmla="*/ 68930 w 69979"/>
                  <a:gd name="connsiteY1" fmla="*/ 5248 h 433873"/>
                  <a:gd name="connsiteX2" fmla="*/ 68930 w 69979"/>
                  <a:gd name="connsiteY2" fmla="*/ 432824 h 433873"/>
                  <a:gd name="connsiteX3" fmla="*/ 5249 w 69979"/>
                  <a:gd name="connsiteY3" fmla="*/ 432824 h 433873"/>
                </a:gdLst>
                <a:ahLst/>
                <a:cxnLst>
                  <a:cxn ang="0">
                    <a:pos x="connsiteX0" y="connsiteY0"/>
                  </a:cxn>
                  <a:cxn ang="0">
                    <a:pos x="connsiteX1" y="connsiteY1"/>
                  </a:cxn>
                  <a:cxn ang="0">
                    <a:pos x="connsiteX2" y="connsiteY2"/>
                  </a:cxn>
                  <a:cxn ang="0">
                    <a:pos x="connsiteX3" y="connsiteY3"/>
                  </a:cxn>
                </a:cxnLst>
                <a:rect l="l" t="t" r="r" b="b"/>
                <a:pathLst>
                  <a:path w="69979" h="433873">
                    <a:moveTo>
                      <a:pt x="5249" y="5248"/>
                    </a:moveTo>
                    <a:lnTo>
                      <a:pt x="68930" y="5248"/>
                    </a:lnTo>
                    <a:lnTo>
                      <a:pt x="68930" y="432824"/>
                    </a:lnTo>
                    <a:lnTo>
                      <a:pt x="5249" y="432824"/>
                    </a:lnTo>
                    <a:close/>
                  </a:path>
                </a:pathLst>
              </a:custGeom>
              <a:solidFill>
                <a:srgbClr val="4D5051"/>
              </a:solidFill>
              <a:ln w="9525" cap="flat">
                <a:noFill/>
                <a:prstDash val="solid"/>
                <a:miter/>
              </a:ln>
            </p:spPr>
            <p:txBody>
              <a:bodyPr rtlCol="0" anchor="ctr"/>
              <a:lstStyle/>
              <a:p>
                <a:endParaRPr lang="en-US"/>
              </a:p>
            </p:txBody>
          </p:sp>
          <p:sp>
            <p:nvSpPr>
              <p:cNvPr id="20" name="Freihandform: Form 19">
                <a:extLst>
                  <a:ext uri="{FF2B5EF4-FFF2-40B4-BE49-F238E27FC236}">
                    <a16:creationId xmlns:a16="http://schemas.microsoft.com/office/drawing/2014/main" id="{3F4A3EFD-B380-46F8-878D-0D845E06015E}"/>
                  </a:ext>
                </a:extLst>
              </p:cNvPr>
              <p:cNvSpPr/>
              <p:nvPr/>
            </p:nvSpPr>
            <p:spPr>
              <a:xfrm>
                <a:off x="2895430" y="5234442"/>
                <a:ext cx="798625" cy="342267"/>
              </a:xfrm>
              <a:custGeom>
                <a:avLst/>
                <a:gdLst>
                  <a:gd name="connsiteX0" fmla="*/ 1029050 w 1028700"/>
                  <a:gd name="connsiteY0" fmla="*/ 430724 h 440871"/>
                  <a:gd name="connsiteX1" fmla="*/ 791819 w 1028700"/>
                  <a:gd name="connsiteY1" fmla="*/ 21344 h 440871"/>
                  <a:gd name="connsiteX2" fmla="*/ 248078 w 1028700"/>
                  <a:gd name="connsiteY2" fmla="*/ 5248 h 440871"/>
                  <a:gd name="connsiteX3" fmla="*/ 5248 w 1028700"/>
                  <a:gd name="connsiteY3" fmla="*/ 436323 h 440871"/>
                </a:gdLst>
                <a:ahLst/>
                <a:cxnLst>
                  <a:cxn ang="0">
                    <a:pos x="connsiteX0" y="connsiteY0"/>
                  </a:cxn>
                  <a:cxn ang="0">
                    <a:pos x="connsiteX1" y="connsiteY1"/>
                  </a:cxn>
                  <a:cxn ang="0">
                    <a:pos x="connsiteX2" y="connsiteY2"/>
                  </a:cxn>
                  <a:cxn ang="0">
                    <a:pos x="connsiteX3" y="connsiteY3"/>
                  </a:cxn>
                </a:cxnLst>
                <a:rect l="l" t="t" r="r" b="b"/>
                <a:pathLst>
                  <a:path w="1028700" h="440871">
                    <a:moveTo>
                      <a:pt x="1029050" y="430724"/>
                    </a:moveTo>
                    <a:lnTo>
                      <a:pt x="791819" y="21344"/>
                    </a:lnTo>
                    <a:lnTo>
                      <a:pt x="248078" y="5248"/>
                    </a:lnTo>
                    <a:lnTo>
                      <a:pt x="5248" y="436323"/>
                    </a:lnTo>
                    <a:close/>
                  </a:path>
                </a:pathLst>
              </a:custGeom>
              <a:solidFill>
                <a:srgbClr val="000000"/>
              </a:solidFill>
              <a:ln w="9525" cap="flat">
                <a:noFill/>
                <a:prstDash val="solid"/>
                <a:miter/>
              </a:ln>
            </p:spPr>
            <p:txBody>
              <a:bodyPr rtlCol="0" anchor="ctr"/>
              <a:lstStyle/>
              <a:p>
                <a:endParaRPr lang="en-US"/>
              </a:p>
            </p:txBody>
          </p:sp>
          <p:sp>
            <p:nvSpPr>
              <p:cNvPr id="21" name="Freihandform: Form 20">
                <a:extLst>
                  <a:ext uri="{FF2B5EF4-FFF2-40B4-BE49-F238E27FC236}">
                    <a16:creationId xmlns:a16="http://schemas.microsoft.com/office/drawing/2014/main" id="{BA5F6340-BDCB-4D2E-99B6-8335E9DC614D}"/>
                  </a:ext>
                </a:extLst>
              </p:cNvPr>
              <p:cNvSpPr/>
              <p:nvPr/>
            </p:nvSpPr>
            <p:spPr>
              <a:xfrm>
                <a:off x="2567288" y="3707276"/>
                <a:ext cx="2971754" cy="1771100"/>
              </a:xfrm>
              <a:custGeom>
                <a:avLst/>
                <a:gdLst>
                  <a:gd name="connsiteX0" fmla="*/ 5948 w 3827883"/>
                  <a:gd name="connsiteY0" fmla="*/ 2278186 h 2281334"/>
                  <a:gd name="connsiteX1" fmla="*/ 387337 w 3827883"/>
                  <a:gd name="connsiteY1" fmla="*/ 2278186 h 2281334"/>
                  <a:gd name="connsiteX2" fmla="*/ 606373 w 3827883"/>
                  <a:gd name="connsiteY2" fmla="*/ 1925488 h 2281334"/>
                  <a:gd name="connsiteX3" fmla="*/ 1258583 w 3827883"/>
                  <a:gd name="connsiteY3" fmla="*/ 1923389 h 2281334"/>
                  <a:gd name="connsiteX4" fmla="*/ 1369851 w 3827883"/>
                  <a:gd name="connsiteY4" fmla="*/ 2113734 h 2281334"/>
                  <a:gd name="connsiteX5" fmla="*/ 3825435 w 3827883"/>
                  <a:gd name="connsiteY5" fmla="*/ 2112334 h 2281334"/>
                  <a:gd name="connsiteX6" fmla="*/ 3825435 w 3827883"/>
                  <a:gd name="connsiteY6" fmla="*/ 5248 h 2281334"/>
                  <a:gd name="connsiteX7" fmla="*/ 5248 w 3827883"/>
                  <a:gd name="connsiteY7" fmla="*/ 5248 h 228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7883" h="2281334">
                    <a:moveTo>
                      <a:pt x="5948" y="2278186"/>
                    </a:moveTo>
                    <a:lnTo>
                      <a:pt x="387337" y="2278186"/>
                    </a:lnTo>
                    <a:lnTo>
                      <a:pt x="606373" y="1925488"/>
                    </a:lnTo>
                    <a:lnTo>
                      <a:pt x="1258583" y="1923389"/>
                    </a:lnTo>
                    <a:lnTo>
                      <a:pt x="1369851" y="2113734"/>
                    </a:lnTo>
                    <a:lnTo>
                      <a:pt x="3825435" y="2112334"/>
                    </a:lnTo>
                    <a:lnTo>
                      <a:pt x="3825435" y="5248"/>
                    </a:lnTo>
                    <a:lnTo>
                      <a:pt x="5248" y="5248"/>
                    </a:lnTo>
                    <a:close/>
                  </a:path>
                </a:pathLst>
              </a:custGeom>
              <a:solidFill>
                <a:schemeClr val="tx1">
                  <a:lumMod val="40000"/>
                  <a:lumOff val="60000"/>
                </a:schemeClr>
              </a:solidFill>
              <a:ln w="9525" cap="flat">
                <a:noFill/>
                <a:prstDash val="solid"/>
                <a:miter/>
              </a:ln>
            </p:spPr>
            <p:txBody>
              <a:bodyPr rtlCol="0" anchor="ctr"/>
              <a:lstStyle/>
              <a:p>
                <a:endParaRPr lang="en-US"/>
              </a:p>
            </p:txBody>
          </p:sp>
          <p:sp>
            <p:nvSpPr>
              <p:cNvPr id="22" name="Freihandform: Form 21">
                <a:extLst>
                  <a:ext uri="{FF2B5EF4-FFF2-40B4-BE49-F238E27FC236}">
                    <a16:creationId xmlns:a16="http://schemas.microsoft.com/office/drawing/2014/main" id="{A5C75380-B479-45A2-AC84-CD99E7B8D272}"/>
                  </a:ext>
                </a:extLst>
              </p:cNvPr>
              <p:cNvSpPr/>
              <p:nvPr/>
            </p:nvSpPr>
            <p:spPr>
              <a:xfrm>
                <a:off x="2775365" y="5177941"/>
                <a:ext cx="1026803" cy="412895"/>
              </a:xfrm>
              <a:custGeom>
                <a:avLst/>
                <a:gdLst>
                  <a:gd name="connsiteX0" fmla="*/ 1155013 w 1322614"/>
                  <a:gd name="connsiteY0" fmla="*/ 521698 h 531844"/>
                  <a:gd name="connsiteX1" fmla="*/ 930379 w 1322614"/>
                  <a:gd name="connsiteY1" fmla="*/ 107419 h 531844"/>
                  <a:gd name="connsiteX2" fmla="*/ 405532 w 1322614"/>
                  <a:gd name="connsiteY2" fmla="*/ 107419 h 531844"/>
                  <a:gd name="connsiteX3" fmla="*/ 169701 w 1322614"/>
                  <a:gd name="connsiteY3" fmla="*/ 530095 h 531844"/>
                  <a:gd name="connsiteX4" fmla="*/ 5248 w 1322614"/>
                  <a:gd name="connsiteY4" fmla="*/ 530095 h 531844"/>
                  <a:gd name="connsiteX5" fmla="*/ 308960 w 1322614"/>
                  <a:gd name="connsiteY5" fmla="*/ 5248 h 531844"/>
                  <a:gd name="connsiteX6" fmla="*/ 1018553 w 1322614"/>
                  <a:gd name="connsiteY6" fmla="*/ 5248 h 531844"/>
                  <a:gd name="connsiteX7" fmla="*/ 1322264 w 1322614"/>
                  <a:gd name="connsiteY7" fmla="*/ 524497 h 53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614" h="531844">
                    <a:moveTo>
                      <a:pt x="1155013" y="521698"/>
                    </a:moveTo>
                    <a:lnTo>
                      <a:pt x="930379" y="107419"/>
                    </a:lnTo>
                    <a:lnTo>
                      <a:pt x="405532" y="107419"/>
                    </a:lnTo>
                    <a:lnTo>
                      <a:pt x="169701" y="530095"/>
                    </a:lnTo>
                    <a:lnTo>
                      <a:pt x="5248" y="530095"/>
                    </a:lnTo>
                    <a:lnTo>
                      <a:pt x="308960" y="5248"/>
                    </a:lnTo>
                    <a:lnTo>
                      <a:pt x="1018553" y="5248"/>
                    </a:lnTo>
                    <a:lnTo>
                      <a:pt x="1322264" y="524497"/>
                    </a:lnTo>
                    <a:close/>
                  </a:path>
                </a:pathLst>
              </a:custGeom>
              <a:solidFill>
                <a:schemeClr val="bg1">
                  <a:lumMod val="50000"/>
                </a:schemeClr>
              </a:solidFill>
              <a:ln w="9525" cap="flat">
                <a:noFill/>
                <a:prstDash val="solid"/>
                <a:miter/>
              </a:ln>
            </p:spPr>
            <p:txBody>
              <a:bodyPr rtlCol="0" anchor="ctr"/>
              <a:lstStyle/>
              <a:p>
                <a:endParaRPr lang="en-US"/>
              </a:p>
            </p:txBody>
          </p:sp>
          <p:sp>
            <p:nvSpPr>
              <p:cNvPr id="23" name="Freihandform: Form 22">
                <a:extLst>
                  <a:ext uri="{FF2B5EF4-FFF2-40B4-BE49-F238E27FC236}">
                    <a16:creationId xmlns:a16="http://schemas.microsoft.com/office/drawing/2014/main" id="{B5DD92C0-6079-4B74-AD8F-0B53865EE9C2}"/>
                  </a:ext>
                </a:extLst>
              </p:cNvPr>
              <p:cNvSpPr/>
              <p:nvPr/>
            </p:nvSpPr>
            <p:spPr>
              <a:xfrm>
                <a:off x="6475117" y="4797643"/>
                <a:ext cx="162985" cy="575879"/>
              </a:xfrm>
              <a:custGeom>
                <a:avLst/>
                <a:gdLst>
                  <a:gd name="connsiteX0" fmla="*/ 138910 w 209938"/>
                  <a:gd name="connsiteY0" fmla="*/ 5248 h 741783"/>
                  <a:gd name="connsiteX1" fmla="*/ 209589 w 209938"/>
                  <a:gd name="connsiteY1" fmla="*/ 85025 h 741783"/>
                  <a:gd name="connsiteX2" fmla="*/ 209589 w 209938"/>
                  <a:gd name="connsiteY2" fmla="*/ 662357 h 741783"/>
                  <a:gd name="connsiteX3" fmla="*/ 136810 w 209938"/>
                  <a:gd name="connsiteY3" fmla="*/ 742134 h 741783"/>
                  <a:gd name="connsiteX4" fmla="*/ 5248 w 209938"/>
                  <a:gd name="connsiteY4" fmla="*/ 576282 h 741783"/>
                  <a:gd name="connsiteX5" fmla="*/ 138910 w 209938"/>
                  <a:gd name="connsiteY5" fmla="*/ 5248 h 74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938" h="741783">
                    <a:moveTo>
                      <a:pt x="138910" y="5248"/>
                    </a:moveTo>
                    <a:cubicBezTo>
                      <a:pt x="138910" y="5248"/>
                      <a:pt x="204690" y="31141"/>
                      <a:pt x="209589" y="85025"/>
                    </a:cubicBezTo>
                    <a:lnTo>
                      <a:pt x="209589" y="662357"/>
                    </a:lnTo>
                    <a:lnTo>
                      <a:pt x="136810" y="742134"/>
                    </a:lnTo>
                    <a:lnTo>
                      <a:pt x="5248" y="576282"/>
                    </a:lnTo>
                    <a:lnTo>
                      <a:pt x="138910" y="5248"/>
                    </a:lnTo>
                    <a:close/>
                  </a:path>
                </a:pathLst>
              </a:custGeom>
              <a:solidFill>
                <a:schemeClr val="bg1">
                  <a:lumMod val="50000"/>
                </a:schemeClr>
              </a:solidFill>
              <a:ln w="9525" cap="flat">
                <a:noFill/>
                <a:prstDash val="solid"/>
                <a:miter/>
              </a:ln>
            </p:spPr>
            <p:txBody>
              <a:bodyPr rtlCol="0" anchor="ctr"/>
              <a:lstStyle/>
              <a:p>
                <a:endParaRPr lang="en-US"/>
              </a:p>
            </p:txBody>
          </p:sp>
          <p:sp>
            <p:nvSpPr>
              <p:cNvPr id="24" name="Freihandform: Form 23">
                <a:extLst>
                  <a:ext uri="{FF2B5EF4-FFF2-40B4-BE49-F238E27FC236}">
                    <a16:creationId xmlns:a16="http://schemas.microsoft.com/office/drawing/2014/main" id="{910F400C-5710-43F6-BBCA-4148717EB5A2}"/>
                  </a:ext>
                </a:extLst>
              </p:cNvPr>
              <p:cNvSpPr/>
              <p:nvPr/>
            </p:nvSpPr>
            <p:spPr>
              <a:xfrm>
                <a:off x="5615101" y="4308689"/>
                <a:ext cx="967043" cy="1081132"/>
              </a:xfrm>
              <a:custGeom>
                <a:avLst/>
                <a:gdLst>
                  <a:gd name="connsiteX0" fmla="*/ 1012955 w 1245636"/>
                  <a:gd name="connsiteY0" fmla="*/ 5248 h 1392593"/>
                  <a:gd name="connsiteX1" fmla="*/ 5248 w 1245636"/>
                  <a:gd name="connsiteY1" fmla="*/ 5248 h 1392593"/>
                  <a:gd name="connsiteX2" fmla="*/ 5248 w 1245636"/>
                  <a:gd name="connsiteY2" fmla="*/ 1169709 h 1392593"/>
                  <a:gd name="connsiteX3" fmla="*/ 464315 w 1245636"/>
                  <a:gd name="connsiteY3" fmla="*/ 1170409 h 1392593"/>
                  <a:gd name="connsiteX4" fmla="*/ 859700 w 1245636"/>
                  <a:gd name="connsiteY4" fmla="*/ 1392944 h 1392593"/>
                  <a:gd name="connsiteX5" fmla="*/ 1246687 w 1245636"/>
                  <a:gd name="connsiteY5" fmla="*/ 1392944 h 1392593"/>
                  <a:gd name="connsiteX6" fmla="*/ 1246687 w 1245636"/>
                  <a:gd name="connsiteY6" fmla="*/ 635065 h 1392593"/>
                  <a:gd name="connsiteX7" fmla="*/ 1012955 w 1245636"/>
                  <a:gd name="connsiteY7" fmla="*/ 5248 h 139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5636" h="1392593">
                    <a:moveTo>
                      <a:pt x="1012955" y="5248"/>
                    </a:moveTo>
                    <a:lnTo>
                      <a:pt x="5248" y="5248"/>
                    </a:lnTo>
                    <a:lnTo>
                      <a:pt x="5248" y="1169709"/>
                    </a:lnTo>
                    <a:lnTo>
                      <a:pt x="464315" y="1170409"/>
                    </a:lnTo>
                    <a:cubicBezTo>
                      <a:pt x="765227" y="1175307"/>
                      <a:pt x="859700" y="1392944"/>
                      <a:pt x="859700" y="1392944"/>
                    </a:cubicBezTo>
                    <a:lnTo>
                      <a:pt x="1246687" y="1392944"/>
                    </a:lnTo>
                    <a:lnTo>
                      <a:pt x="1246687" y="635065"/>
                    </a:lnTo>
                    <a:lnTo>
                      <a:pt x="1012955" y="5248"/>
                    </a:lnTo>
                    <a:close/>
                  </a:path>
                </a:pathLst>
              </a:custGeom>
              <a:solidFill>
                <a:schemeClr val="bg1">
                  <a:lumMod val="75000"/>
                </a:schemeClr>
              </a:solidFill>
              <a:ln w="9525" cap="flat">
                <a:noFill/>
                <a:prstDash val="solid"/>
                <a:miter/>
              </a:ln>
            </p:spPr>
            <p:txBody>
              <a:bodyPr rtlCol="0" anchor="ctr"/>
              <a:lstStyle/>
              <a:p>
                <a:endParaRPr lang="en-US"/>
              </a:p>
            </p:txBody>
          </p:sp>
          <p:sp>
            <p:nvSpPr>
              <p:cNvPr id="25" name="Freihandform: Form 24">
                <a:extLst>
                  <a:ext uri="{FF2B5EF4-FFF2-40B4-BE49-F238E27FC236}">
                    <a16:creationId xmlns:a16="http://schemas.microsoft.com/office/drawing/2014/main" id="{DDDD8739-C706-4748-B0EF-7AC2F3FC0408}"/>
                  </a:ext>
                </a:extLst>
              </p:cNvPr>
              <p:cNvSpPr/>
              <p:nvPr/>
            </p:nvSpPr>
            <p:spPr>
              <a:xfrm>
                <a:off x="5614558" y="4162003"/>
                <a:ext cx="869251" cy="152119"/>
              </a:xfrm>
              <a:custGeom>
                <a:avLst/>
                <a:gdLst>
                  <a:gd name="connsiteX0" fmla="*/ 5248 w 1119673"/>
                  <a:gd name="connsiteY0" fmla="*/ 194893 h 195942"/>
                  <a:gd name="connsiteX1" fmla="*/ 1117224 w 1119673"/>
                  <a:gd name="connsiteY1" fmla="*/ 194893 h 195942"/>
                  <a:gd name="connsiteX2" fmla="*/ 905186 w 1119673"/>
                  <a:gd name="connsiteY2" fmla="*/ 5248 h 195942"/>
                  <a:gd name="connsiteX3" fmla="*/ 5248 w 1119673"/>
                  <a:gd name="connsiteY3" fmla="*/ 5248 h 195942"/>
                  <a:gd name="connsiteX4" fmla="*/ 5248 w 1119673"/>
                  <a:gd name="connsiteY4" fmla="*/ 194893 h 195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73" h="195942">
                    <a:moveTo>
                      <a:pt x="5248" y="194893"/>
                    </a:moveTo>
                    <a:lnTo>
                      <a:pt x="1117224" y="194893"/>
                    </a:lnTo>
                    <a:cubicBezTo>
                      <a:pt x="1073837" y="35340"/>
                      <a:pt x="905186" y="5248"/>
                      <a:pt x="905186" y="5248"/>
                    </a:cubicBezTo>
                    <a:lnTo>
                      <a:pt x="5248" y="5248"/>
                    </a:lnTo>
                    <a:lnTo>
                      <a:pt x="5248" y="194893"/>
                    </a:lnTo>
                    <a:close/>
                  </a:path>
                </a:pathLst>
              </a:custGeom>
              <a:solidFill>
                <a:schemeClr val="bg1">
                  <a:lumMod val="50000"/>
                </a:schemeClr>
              </a:solidFill>
              <a:ln w="9525" cap="flat">
                <a:noFill/>
                <a:prstDash val="solid"/>
                <a:miter/>
              </a:ln>
            </p:spPr>
            <p:txBody>
              <a:bodyPr rtlCol="0" anchor="ctr"/>
              <a:lstStyle/>
              <a:p>
                <a:endParaRPr lang="en-US"/>
              </a:p>
            </p:txBody>
          </p:sp>
          <p:sp>
            <p:nvSpPr>
              <p:cNvPr id="26" name="Freihandform: Form 25">
                <a:extLst>
                  <a:ext uri="{FF2B5EF4-FFF2-40B4-BE49-F238E27FC236}">
                    <a16:creationId xmlns:a16="http://schemas.microsoft.com/office/drawing/2014/main" id="{8DAB6E82-237B-4D34-BAF2-61FA405334FB}"/>
                  </a:ext>
                </a:extLst>
              </p:cNvPr>
              <p:cNvSpPr/>
              <p:nvPr/>
            </p:nvSpPr>
            <p:spPr>
              <a:xfrm>
                <a:off x="5686271" y="4356498"/>
                <a:ext cx="152119" cy="325970"/>
              </a:xfrm>
              <a:custGeom>
                <a:avLst/>
                <a:gdLst>
                  <a:gd name="connsiteX0" fmla="*/ 194193 w 195942"/>
                  <a:gd name="connsiteY0" fmla="*/ 26242 h 419877"/>
                  <a:gd name="connsiteX1" fmla="*/ 165501 w 195942"/>
                  <a:gd name="connsiteY1" fmla="*/ 5248 h 419877"/>
                  <a:gd name="connsiteX2" fmla="*/ 33940 w 195942"/>
                  <a:gd name="connsiteY2" fmla="*/ 5248 h 419877"/>
                  <a:gd name="connsiteX3" fmla="*/ 5248 w 195942"/>
                  <a:gd name="connsiteY3" fmla="*/ 26242 h 419877"/>
                  <a:gd name="connsiteX4" fmla="*/ 5248 w 195942"/>
                  <a:gd name="connsiteY4" fmla="*/ 393635 h 419877"/>
                  <a:gd name="connsiteX5" fmla="*/ 33940 w 195942"/>
                  <a:gd name="connsiteY5" fmla="*/ 414629 h 419877"/>
                  <a:gd name="connsiteX6" fmla="*/ 165501 w 195942"/>
                  <a:gd name="connsiteY6" fmla="*/ 414629 h 419877"/>
                  <a:gd name="connsiteX7" fmla="*/ 194193 w 195942"/>
                  <a:gd name="connsiteY7" fmla="*/ 393635 h 419877"/>
                  <a:gd name="connsiteX8" fmla="*/ 194193 w 195942"/>
                  <a:gd name="connsiteY8" fmla="*/ 26242 h 41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942" h="419877">
                    <a:moveTo>
                      <a:pt x="194193" y="26242"/>
                    </a:moveTo>
                    <a:cubicBezTo>
                      <a:pt x="194193" y="15045"/>
                      <a:pt x="181597" y="5248"/>
                      <a:pt x="165501" y="5248"/>
                    </a:cubicBezTo>
                    <a:lnTo>
                      <a:pt x="33940" y="5248"/>
                    </a:lnTo>
                    <a:cubicBezTo>
                      <a:pt x="17845" y="5248"/>
                      <a:pt x="5248" y="14346"/>
                      <a:pt x="5248" y="26242"/>
                    </a:cubicBezTo>
                    <a:lnTo>
                      <a:pt x="5248" y="393635"/>
                    </a:lnTo>
                    <a:cubicBezTo>
                      <a:pt x="5248" y="404832"/>
                      <a:pt x="17845" y="414629"/>
                      <a:pt x="33940" y="414629"/>
                    </a:cubicBezTo>
                    <a:lnTo>
                      <a:pt x="165501" y="414629"/>
                    </a:lnTo>
                    <a:cubicBezTo>
                      <a:pt x="181597" y="414629"/>
                      <a:pt x="194193" y="405531"/>
                      <a:pt x="194193" y="393635"/>
                    </a:cubicBezTo>
                    <a:lnTo>
                      <a:pt x="194193" y="26242"/>
                    </a:lnTo>
                    <a:close/>
                  </a:path>
                </a:pathLst>
              </a:custGeom>
              <a:solidFill>
                <a:schemeClr val="bg1">
                  <a:lumMod val="50000"/>
                </a:schemeClr>
              </a:solidFill>
              <a:ln w="9525" cap="flat">
                <a:noFill/>
                <a:prstDash val="solid"/>
                <a:miter/>
              </a:ln>
            </p:spPr>
            <p:txBody>
              <a:bodyPr rtlCol="0" anchor="ctr"/>
              <a:lstStyle/>
              <a:p>
                <a:endParaRPr lang="en-US"/>
              </a:p>
            </p:txBody>
          </p:sp>
          <p:sp>
            <p:nvSpPr>
              <p:cNvPr id="27" name="Freihandform: Form 26">
                <a:extLst>
                  <a:ext uri="{FF2B5EF4-FFF2-40B4-BE49-F238E27FC236}">
                    <a16:creationId xmlns:a16="http://schemas.microsoft.com/office/drawing/2014/main" id="{57BC5A22-FFF8-4425-9800-66A95D474ECB}"/>
                  </a:ext>
                </a:extLst>
              </p:cNvPr>
              <p:cNvSpPr/>
              <p:nvPr/>
            </p:nvSpPr>
            <p:spPr>
              <a:xfrm>
                <a:off x="5697137" y="4368450"/>
                <a:ext cx="130388" cy="298805"/>
              </a:xfrm>
              <a:custGeom>
                <a:avLst/>
                <a:gdLst>
                  <a:gd name="connsiteX0" fmla="*/ 164802 w 167951"/>
                  <a:gd name="connsiteY0" fmla="*/ 10847 h 384887"/>
                  <a:gd name="connsiteX1" fmla="*/ 162003 w 167951"/>
                  <a:gd name="connsiteY1" fmla="*/ 8048 h 384887"/>
                  <a:gd name="connsiteX2" fmla="*/ 150806 w 167951"/>
                  <a:gd name="connsiteY2" fmla="*/ 5248 h 384887"/>
                  <a:gd name="connsiteX3" fmla="*/ 19244 w 167951"/>
                  <a:gd name="connsiteY3" fmla="*/ 5248 h 384887"/>
                  <a:gd name="connsiteX4" fmla="*/ 8047 w 167951"/>
                  <a:gd name="connsiteY4" fmla="*/ 8048 h 384887"/>
                  <a:gd name="connsiteX5" fmla="*/ 5248 w 167951"/>
                  <a:gd name="connsiteY5" fmla="*/ 10847 h 384887"/>
                  <a:gd name="connsiteX6" fmla="*/ 5248 w 167951"/>
                  <a:gd name="connsiteY6" fmla="*/ 378240 h 384887"/>
                  <a:gd name="connsiteX7" fmla="*/ 8047 w 167951"/>
                  <a:gd name="connsiteY7" fmla="*/ 381039 h 384887"/>
                  <a:gd name="connsiteX8" fmla="*/ 19244 w 167951"/>
                  <a:gd name="connsiteY8" fmla="*/ 383838 h 384887"/>
                  <a:gd name="connsiteX9" fmla="*/ 150806 w 167951"/>
                  <a:gd name="connsiteY9" fmla="*/ 383838 h 384887"/>
                  <a:gd name="connsiteX10" fmla="*/ 162003 w 167951"/>
                  <a:gd name="connsiteY10" fmla="*/ 381039 h 384887"/>
                  <a:gd name="connsiteX11" fmla="*/ 164802 w 167951"/>
                  <a:gd name="connsiteY11" fmla="*/ 378240 h 384887"/>
                  <a:gd name="connsiteX12" fmla="*/ 164802 w 167951"/>
                  <a:gd name="connsiteY12" fmla="*/ 10847 h 38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951" h="384887">
                    <a:moveTo>
                      <a:pt x="164802" y="10847"/>
                    </a:moveTo>
                    <a:cubicBezTo>
                      <a:pt x="164802" y="10147"/>
                      <a:pt x="162703" y="8747"/>
                      <a:pt x="162003" y="8048"/>
                    </a:cubicBezTo>
                    <a:cubicBezTo>
                      <a:pt x="158504" y="5949"/>
                      <a:pt x="155005" y="5248"/>
                      <a:pt x="150806" y="5248"/>
                    </a:cubicBezTo>
                    <a:lnTo>
                      <a:pt x="19244" y="5248"/>
                    </a:lnTo>
                    <a:cubicBezTo>
                      <a:pt x="15745" y="5248"/>
                      <a:pt x="11546" y="5949"/>
                      <a:pt x="8047" y="8048"/>
                    </a:cubicBezTo>
                    <a:cubicBezTo>
                      <a:pt x="7348" y="8747"/>
                      <a:pt x="5248" y="10147"/>
                      <a:pt x="5248" y="10847"/>
                    </a:cubicBezTo>
                    <a:lnTo>
                      <a:pt x="5248" y="378240"/>
                    </a:lnTo>
                    <a:cubicBezTo>
                      <a:pt x="5248" y="378940"/>
                      <a:pt x="7348" y="380339"/>
                      <a:pt x="8047" y="381039"/>
                    </a:cubicBezTo>
                    <a:cubicBezTo>
                      <a:pt x="10847" y="383138"/>
                      <a:pt x="15045" y="383838"/>
                      <a:pt x="19244" y="383838"/>
                    </a:cubicBezTo>
                    <a:lnTo>
                      <a:pt x="150806" y="383838"/>
                    </a:lnTo>
                    <a:cubicBezTo>
                      <a:pt x="154305" y="383838"/>
                      <a:pt x="158504" y="383138"/>
                      <a:pt x="162003" y="381039"/>
                    </a:cubicBezTo>
                    <a:cubicBezTo>
                      <a:pt x="162703" y="380339"/>
                      <a:pt x="164802" y="378940"/>
                      <a:pt x="164802" y="378240"/>
                    </a:cubicBezTo>
                    <a:lnTo>
                      <a:pt x="164802" y="10847"/>
                    </a:lnTo>
                    <a:close/>
                  </a:path>
                </a:pathLst>
              </a:custGeom>
              <a:solidFill>
                <a:schemeClr val="bg1">
                  <a:lumMod val="75000"/>
                </a:schemeClr>
              </a:solidFill>
              <a:ln w="9525" cap="flat">
                <a:noFill/>
                <a:prstDash val="solid"/>
                <a:miter/>
              </a:ln>
            </p:spPr>
            <p:txBody>
              <a:bodyPr rtlCol="0" anchor="ctr"/>
              <a:lstStyle/>
              <a:p>
                <a:endParaRPr lang="en-US"/>
              </a:p>
            </p:txBody>
          </p:sp>
          <p:sp>
            <p:nvSpPr>
              <p:cNvPr id="28" name="Freihandform: Form 27">
                <a:extLst>
                  <a:ext uri="{FF2B5EF4-FFF2-40B4-BE49-F238E27FC236}">
                    <a16:creationId xmlns:a16="http://schemas.microsoft.com/office/drawing/2014/main" id="{426A4351-40C3-4117-8BCB-FD3A59904937}"/>
                  </a:ext>
                </a:extLst>
              </p:cNvPr>
              <p:cNvSpPr/>
              <p:nvPr/>
            </p:nvSpPr>
            <p:spPr>
              <a:xfrm>
                <a:off x="5559686" y="5284966"/>
                <a:ext cx="689969" cy="689969"/>
              </a:xfrm>
              <a:custGeom>
                <a:avLst/>
                <a:gdLst>
                  <a:gd name="connsiteX0" fmla="*/ 5248 w 888740"/>
                  <a:gd name="connsiteY0" fmla="*/ 446822 h 888740"/>
                  <a:gd name="connsiteX1" fmla="*/ 446820 w 888740"/>
                  <a:gd name="connsiteY1" fmla="*/ 888393 h 888740"/>
                  <a:gd name="connsiteX2" fmla="*/ 888391 w 888740"/>
                  <a:gd name="connsiteY2" fmla="*/ 446822 h 888740"/>
                  <a:gd name="connsiteX3" fmla="*/ 446820 w 888740"/>
                  <a:gd name="connsiteY3" fmla="*/ 5250 h 888740"/>
                  <a:gd name="connsiteX4" fmla="*/ 5248 w 888740"/>
                  <a:gd name="connsiteY4" fmla="*/ 446822 h 888740"/>
                  <a:gd name="connsiteX5" fmla="*/ 5248 w 888740"/>
                  <a:gd name="connsiteY5" fmla="*/ 446822 h 88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740" h="888740">
                    <a:moveTo>
                      <a:pt x="5248" y="446822"/>
                    </a:moveTo>
                    <a:cubicBezTo>
                      <a:pt x="5248" y="691050"/>
                      <a:pt x="203291" y="888393"/>
                      <a:pt x="446820" y="888393"/>
                    </a:cubicBezTo>
                    <a:cubicBezTo>
                      <a:pt x="691049" y="888393"/>
                      <a:pt x="888391" y="690351"/>
                      <a:pt x="888391" y="446822"/>
                    </a:cubicBezTo>
                    <a:cubicBezTo>
                      <a:pt x="888391" y="203292"/>
                      <a:pt x="690349" y="5250"/>
                      <a:pt x="446820" y="5250"/>
                    </a:cubicBezTo>
                    <a:cubicBezTo>
                      <a:pt x="203291" y="4551"/>
                      <a:pt x="5248" y="202593"/>
                      <a:pt x="5248" y="446822"/>
                    </a:cubicBezTo>
                    <a:lnTo>
                      <a:pt x="5248" y="446822"/>
                    </a:lnTo>
                    <a:close/>
                  </a:path>
                </a:pathLst>
              </a:custGeom>
              <a:solidFill>
                <a:srgbClr val="303234"/>
              </a:solidFill>
              <a:ln w="9525" cap="flat">
                <a:noFill/>
                <a:prstDash val="solid"/>
                <a:miter/>
              </a:ln>
            </p:spPr>
            <p:txBody>
              <a:bodyPr rtlCol="0" anchor="ctr"/>
              <a:lstStyle/>
              <a:p>
                <a:endParaRPr lang="en-US"/>
              </a:p>
            </p:txBody>
          </p:sp>
          <p:sp>
            <p:nvSpPr>
              <p:cNvPr id="29" name="Freihandform: Form 28">
                <a:extLst>
                  <a:ext uri="{FF2B5EF4-FFF2-40B4-BE49-F238E27FC236}">
                    <a16:creationId xmlns:a16="http://schemas.microsoft.com/office/drawing/2014/main" id="{35AD14C7-13E4-493D-9407-E5492356877A}"/>
                  </a:ext>
                </a:extLst>
              </p:cNvPr>
              <p:cNvSpPr/>
              <p:nvPr/>
            </p:nvSpPr>
            <p:spPr>
              <a:xfrm>
                <a:off x="5686271" y="5411009"/>
                <a:ext cx="440059" cy="440059"/>
              </a:xfrm>
              <a:custGeom>
                <a:avLst/>
                <a:gdLst>
                  <a:gd name="connsiteX0" fmla="*/ 284467 w 566834"/>
                  <a:gd name="connsiteY0" fmla="*/ 562986 h 566834"/>
                  <a:gd name="connsiteX1" fmla="*/ 563686 w 566834"/>
                  <a:gd name="connsiteY1" fmla="*/ 283767 h 566834"/>
                  <a:gd name="connsiteX2" fmla="*/ 284467 w 566834"/>
                  <a:gd name="connsiteY2" fmla="*/ 5248 h 566834"/>
                  <a:gd name="connsiteX3" fmla="*/ 5248 w 566834"/>
                  <a:gd name="connsiteY3" fmla="*/ 284467 h 566834"/>
                  <a:gd name="connsiteX4" fmla="*/ 284467 w 566834"/>
                  <a:gd name="connsiteY4" fmla="*/ 562986 h 566834"/>
                  <a:gd name="connsiteX5" fmla="*/ 284467 w 566834"/>
                  <a:gd name="connsiteY5" fmla="*/ 562986 h 56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6834" h="566834">
                    <a:moveTo>
                      <a:pt x="284467" y="562986"/>
                    </a:moveTo>
                    <a:cubicBezTo>
                      <a:pt x="438422" y="562986"/>
                      <a:pt x="563686" y="437722"/>
                      <a:pt x="563686" y="283767"/>
                    </a:cubicBezTo>
                    <a:cubicBezTo>
                      <a:pt x="563686" y="129812"/>
                      <a:pt x="437722" y="5248"/>
                      <a:pt x="284467" y="5248"/>
                    </a:cubicBezTo>
                    <a:cubicBezTo>
                      <a:pt x="130512" y="5248"/>
                      <a:pt x="5248" y="130512"/>
                      <a:pt x="5248" y="284467"/>
                    </a:cubicBezTo>
                    <a:cubicBezTo>
                      <a:pt x="5248" y="438422"/>
                      <a:pt x="130512" y="562986"/>
                      <a:pt x="284467" y="562986"/>
                    </a:cubicBezTo>
                    <a:lnTo>
                      <a:pt x="284467" y="562986"/>
                    </a:lnTo>
                    <a:close/>
                  </a:path>
                </a:pathLst>
              </a:custGeom>
              <a:solidFill>
                <a:srgbClr val="9A9B9A"/>
              </a:solidFill>
              <a:ln w="9525" cap="flat">
                <a:noFill/>
                <a:prstDash val="solid"/>
                <a:miter/>
              </a:ln>
            </p:spPr>
            <p:txBody>
              <a:bodyPr rtlCol="0" anchor="ctr"/>
              <a:lstStyle/>
              <a:p>
                <a:endParaRPr lang="en-US"/>
              </a:p>
            </p:txBody>
          </p:sp>
          <p:sp>
            <p:nvSpPr>
              <p:cNvPr id="30" name="Freihandform: Form 29">
                <a:extLst>
                  <a:ext uri="{FF2B5EF4-FFF2-40B4-BE49-F238E27FC236}">
                    <a16:creationId xmlns:a16="http://schemas.microsoft.com/office/drawing/2014/main" id="{D3CDB67E-98ED-4BD8-96C4-F4C24DE5F997}"/>
                  </a:ext>
                </a:extLst>
              </p:cNvPr>
              <p:cNvSpPr/>
              <p:nvPr/>
            </p:nvSpPr>
            <p:spPr>
              <a:xfrm>
                <a:off x="5697137" y="5421875"/>
                <a:ext cx="418327" cy="418327"/>
              </a:xfrm>
              <a:custGeom>
                <a:avLst/>
                <a:gdLst>
                  <a:gd name="connsiteX0" fmla="*/ 270471 w 538842"/>
                  <a:gd name="connsiteY0" fmla="*/ 535694 h 538842"/>
                  <a:gd name="connsiteX1" fmla="*/ 535694 w 538842"/>
                  <a:gd name="connsiteY1" fmla="*/ 270471 h 538842"/>
                  <a:gd name="connsiteX2" fmla="*/ 270471 w 538842"/>
                  <a:gd name="connsiteY2" fmla="*/ 5248 h 538842"/>
                  <a:gd name="connsiteX3" fmla="*/ 5248 w 538842"/>
                  <a:gd name="connsiteY3" fmla="*/ 270471 h 538842"/>
                  <a:gd name="connsiteX4" fmla="*/ 270471 w 538842"/>
                  <a:gd name="connsiteY4" fmla="*/ 535694 h 538842"/>
                  <a:gd name="connsiteX5" fmla="*/ 270471 w 538842"/>
                  <a:gd name="connsiteY5" fmla="*/ 535694 h 5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842" h="538842">
                    <a:moveTo>
                      <a:pt x="270471" y="535694"/>
                    </a:moveTo>
                    <a:cubicBezTo>
                      <a:pt x="416728" y="535694"/>
                      <a:pt x="535694" y="416728"/>
                      <a:pt x="535694" y="270471"/>
                    </a:cubicBezTo>
                    <a:cubicBezTo>
                      <a:pt x="535694" y="124214"/>
                      <a:pt x="416728" y="5248"/>
                      <a:pt x="270471" y="5248"/>
                    </a:cubicBezTo>
                    <a:cubicBezTo>
                      <a:pt x="124214" y="5248"/>
                      <a:pt x="5248" y="124214"/>
                      <a:pt x="5248" y="270471"/>
                    </a:cubicBezTo>
                    <a:cubicBezTo>
                      <a:pt x="5248" y="416728"/>
                      <a:pt x="123514" y="535694"/>
                      <a:pt x="270471" y="535694"/>
                    </a:cubicBezTo>
                    <a:lnTo>
                      <a:pt x="270471" y="535694"/>
                    </a:lnTo>
                    <a:close/>
                  </a:path>
                </a:pathLst>
              </a:custGeom>
              <a:solidFill>
                <a:srgbClr val="C6C6C5"/>
              </a:solidFill>
              <a:ln w="9525" cap="flat">
                <a:noFill/>
                <a:prstDash val="solid"/>
                <a:miter/>
              </a:ln>
            </p:spPr>
            <p:txBody>
              <a:bodyPr rtlCol="0" anchor="ctr"/>
              <a:lstStyle/>
              <a:p>
                <a:endParaRPr lang="en-US"/>
              </a:p>
            </p:txBody>
          </p:sp>
          <p:sp>
            <p:nvSpPr>
              <p:cNvPr id="31" name="Freihandform: Form 30">
                <a:extLst>
                  <a:ext uri="{FF2B5EF4-FFF2-40B4-BE49-F238E27FC236}">
                    <a16:creationId xmlns:a16="http://schemas.microsoft.com/office/drawing/2014/main" id="{EA372183-06D1-414A-8A1D-8F6CC132C02F}"/>
                  </a:ext>
                </a:extLst>
              </p:cNvPr>
              <p:cNvSpPr/>
              <p:nvPr/>
            </p:nvSpPr>
            <p:spPr>
              <a:xfrm>
                <a:off x="5756898" y="5481635"/>
                <a:ext cx="298805" cy="298805"/>
              </a:xfrm>
              <a:custGeom>
                <a:avLst/>
                <a:gdLst>
                  <a:gd name="connsiteX0" fmla="*/ 193493 w 384887"/>
                  <a:gd name="connsiteY0" fmla="*/ 381739 h 384887"/>
                  <a:gd name="connsiteX1" fmla="*/ 5248 w 384887"/>
                  <a:gd name="connsiteY1" fmla="*/ 193494 h 384887"/>
                  <a:gd name="connsiteX2" fmla="*/ 193493 w 384887"/>
                  <a:gd name="connsiteY2" fmla="*/ 5248 h 384887"/>
                  <a:gd name="connsiteX3" fmla="*/ 381739 w 384887"/>
                  <a:gd name="connsiteY3" fmla="*/ 193494 h 384887"/>
                  <a:gd name="connsiteX4" fmla="*/ 193493 w 384887"/>
                  <a:gd name="connsiteY4" fmla="*/ 381739 h 384887"/>
                  <a:gd name="connsiteX5" fmla="*/ 193493 w 384887"/>
                  <a:gd name="connsiteY5" fmla="*/ 381739 h 38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887" h="384887">
                    <a:moveTo>
                      <a:pt x="193493" y="381739"/>
                    </a:moveTo>
                    <a:cubicBezTo>
                      <a:pt x="89924" y="381739"/>
                      <a:pt x="5248" y="297063"/>
                      <a:pt x="5248" y="193494"/>
                    </a:cubicBezTo>
                    <a:cubicBezTo>
                      <a:pt x="5248" y="89924"/>
                      <a:pt x="89924" y="5248"/>
                      <a:pt x="193493" y="5248"/>
                    </a:cubicBezTo>
                    <a:cubicBezTo>
                      <a:pt x="297063" y="5248"/>
                      <a:pt x="381739" y="89924"/>
                      <a:pt x="381739" y="193494"/>
                    </a:cubicBezTo>
                    <a:cubicBezTo>
                      <a:pt x="381739" y="297063"/>
                      <a:pt x="297063" y="381739"/>
                      <a:pt x="193493" y="381739"/>
                    </a:cubicBezTo>
                    <a:lnTo>
                      <a:pt x="193493" y="381739"/>
                    </a:lnTo>
                    <a:close/>
                  </a:path>
                </a:pathLst>
              </a:custGeom>
              <a:solidFill>
                <a:srgbClr val="DBDBDA"/>
              </a:solidFill>
              <a:ln w="9525" cap="flat">
                <a:noFill/>
                <a:prstDash val="solid"/>
                <a:miter/>
              </a:ln>
            </p:spPr>
            <p:txBody>
              <a:bodyPr rtlCol="0" anchor="ctr"/>
              <a:lstStyle/>
              <a:p>
                <a:endParaRPr lang="en-US"/>
              </a:p>
            </p:txBody>
          </p:sp>
          <p:sp>
            <p:nvSpPr>
              <p:cNvPr id="32" name="Freihandform: Form 31">
                <a:extLst>
                  <a:ext uri="{FF2B5EF4-FFF2-40B4-BE49-F238E27FC236}">
                    <a16:creationId xmlns:a16="http://schemas.microsoft.com/office/drawing/2014/main" id="{06EE2BD3-F4A7-4DDB-9715-83334A8FEABB}"/>
                  </a:ext>
                </a:extLst>
              </p:cNvPr>
              <p:cNvSpPr/>
              <p:nvPr/>
            </p:nvSpPr>
            <p:spPr>
              <a:xfrm>
                <a:off x="5808504" y="5533248"/>
                <a:ext cx="195582" cy="195582"/>
              </a:xfrm>
              <a:custGeom>
                <a:avLst/>
                <a:gdLst>
                  <a:gd name="connsiteX0" fmla="*/ 127019 w 251926"/>
                  <a:gd name="connsiteY0" fmla="*/ 248777 h 251926"/>
                  <a:gd name="connsiteX1" fmla="*/ 248784 w 251926"/>
                  <a:gd name="connsiteY1" fmla="*/ 127013 h 251926"/>
                  <a:gd name="connsiteX2" fmla="*/ 127019 w 251926"/>
                  <a:gd name="connsiteY2" fmla="*/ 5248 h 251926"/>
                  <a:gd name="connsiteX3" fmla="*/ 5255 w 251926"/>
                  <a:gd name="connsiteY3" fmla="*/ 127013 h 251926"/>
                  <a:gd name="connsiteX4" fmla="*/ 127019 w 251926"/>
                  <a:gd name="connsiteY4" fmla="*/ 248777 h 251926"/>
                  <a:gd name="connsiteX5" fmla="*/ 127019 w 251926"/>
                  <a:gd name="connsiteY5" fmla="*/ 248777 h 25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926" h="251926">
                    <a:moveTo>
                      <a:pt x="127019" y="248777"/>
                    </a:moveTo>
                    <a:cubicBezTo>
                      <a:pt x="194200" y="248777"/>
                      <a:pt x="248784" y="194193"/>
                      <a:pt x="248784" y="127013"/>
                    </a:cubicBezTo>
                    <a:cubicBezTo>
                      <a:pt x="248784" y="59832"/>
                      <a:pt x="194200" y="5248"/>
                      <a:pt x="127019" y="5248"/>
                    </a:cubicBezTo>
                    <a:cubicBezTo>
                      <a:pt x="59839" y="5248"/>
                      <a:pt x="5255" y="59832"/>
                      <a:pt x="5255" y="127013"/>
                    </a:cubicBezTo>
                    <a:cubicBezTo>
                      <a:pt x="4555" y="194193"/>
                      <a:pt x="59839" y="248777"/>
                      <a:pt x="127019" y="248777"/>
                    </a:cubicBezTo>
                    <a:lnTo>
                      <a:pt x="127019" y="248777"/>
                    </a:lnTo>
                    <a:close/>
                  </a:path>
                </a:pathLst>
              </a:custGeom>
              <a:solidFill>
                <a:srgbClr val="C6C6C5"/>
              </a:solidFill>
              <a:ln w="9525" cap="flat">
                <a:noFill/>
                <a:prstDash val="solid"/>
                <a:miter/>
              </a:ln>
            </p:spPr>
            <p:txBody>
              <a:bodyPr rtlCol="0" anchor="ctr"/>
              <a:lstStyle/>
              <a:p>
                <a:endParaRPr lang="en-US"/>
              </a:p>
            </p:txBody>
          </p:sp>
          <p:sp>
            <p:nvSpPr>
              <p:cNvPr id="33" name="Freihandform: Form 32">
                <a:extLst>
                  <a:ext uri="{FF2B5EF4-FFF2-40B4-BE49-F238E27FC236}">
                    <a16:creationId xmlns:a16="http://schemas.microsoft.com/office/drawing/2014/main" id="{C4D8E1A8-C85F-409D-8857-2B3C4DD9E29B}"/>
                  </a:ext>
                </a:extLst>
              </p:cNvPr>
              <p:cNvSpPr/>
              <p:nvPr/>
            </p:nvSpPr>
            <p:spPr>
              <a:xfrm>
                <a:off x="5806880" y="5531074"/>
                <a:ext cx="195582" cy="195582"/>
              </a:xfrm>
              <a:custGeom>
                <a:avLst/>
                <a:gdLst>
                  <a:gd name="connsiteX0" fmla="*/ 129112 w 251926"/>
                  <a:gd name="connsiteY0" fmla="*/ 9448 h 251926"/>
                  <a:gd name="connsiteX1" fmla="*/ 248778 w 251926"/>
                  <a:gd name="connsiteY1" fmla="*/ 129112 h 251926"/>
                  <a:gd name="connsiteX2" fmla="*/ 129112 w 251926"/>
                  <a:gd name="connsiteY2" fmla="*/ 248778 h 251926"/>
                  <a:gd name="connsiteX3" fmla="*/ 9448 w 251926"/>
                  <a:gd name="connsiteY3" fmla="*/ 129112 h 251926"/>
                  <a:gd name="connsiteX4" fmla="*/ 129112 w 251926"/>
                  <a:gd name="connsiteY4" fmla="*/ 9448 h 251926"/>
                  <a:gd name="connsiteX5" fmla="*/ 129112 w 251926"/>
                  <a:gd name="connsiteY5" fmla="*/ 9448 h 251926"/>
                  <a:gd name="connsiteX6" fmla="*/ 129112 w 251926"/>
                  <a:gd name="connsiteY6" fmla="*/ 252976 h 251926"/>
                  <a:gd name="connsiteX7" fmla="*/ 252976 w 251926"/>
                  <a:gd name="connsiteY7" fmla="*/ 129112 h 251926"/>
                  <a:gd name="connsiteX8" fmla="*/ 129112 w 251926"/>
                  <a:gd name="connsiteY8" fmla="*/ 5248 h 251926"/>
                  <a:gd name="connsiteX9" fmla="*/ 5248 w 251926"/>
                  <a:gd name="connsiteY9" fmla="*/ 129112 h 251926"/>
                  <a:gd name="connsiteX10" fmla="*/ 129112 w 251926"/>
                  <a:gd name="connsiteY10" fmla="*/ 252976 h 251926"/>
                  <a:gd name="connsiteX11" fmla="*/ 129112 w 251926"/>
                  <a:gd name="connsiteY11" fmla="*/ 252976 h 25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926" h="251926">
                    <a:moveTo>
                      <a:pt x="129112" y="9448"/>
                    </a:moveTo>
                    <a:cubicBezTo>
                      <a:pt x="194893" y="9448"/>
                      <a:pt x="248778" y="63332"/>
                      <a:pt x="248778" y="129112"/>
                    </a:cubicBezTo>
                    <a:cubicBezTo>
                      <a:pt x="248778" y="194893"/>
                      <a:pt x="194893" y="248778"/>
                      <a:pt x="129112" y="248778"/>
                    </a:cubicBezTo>
                    <a:cubicBezTo>
                      <a:pt x="63332" y="248778"/>
                      <a:pt x="9448" y="194893"/>
                      <a:pt x="9448" y="129112"/>
                    </a:cubicBezTo>
                    <a:cubicBezTo>
                      <a:pt x="8747" y="63332"/>
                      <a:pt x="62632" y="9448"/>
                      <a:pt x="129112" y="9448"/>
                    </a:cubicBezTo>
                    <a:lnTo>
                      <a:pt x="129112" y="9448"/>
                    </a:lnTo>
                    <a:close/>
                    <a:moveTo>
                      <a:pt x="129112" y="252976"/>
                    </a:moveTo>
                    <a:cubicBezTo>
                      <a:pt x="197692" y="252976"/>
                      <a:pt x="252976" y="197692"/>
                      <a:pt x="252976" y="129112"/>
                    </a:cubicBezTo>
                    <a:cubicBezTo>
                      <a:pt x="252976" y="61232"/>
                      <a:pt x="197692" y="5248"/>
                      <a:pt x="129112" y="5248"/>
                    </a:cubicBezTo>
                    <a:cubicBezTo>
                      <a:pt x="61232" y="5248"/>
                      <a:pt x="5248" y="60533"/>
                      <a:pt x="5248" y="129112"/>
                    </a:cubicBezTo>
                    <a:cubicBezTo>
                      <a:pt x="5248" y="197692"/>
                      <a:pt x="60533" y="252976"/>
                      <a:pt x="129112" y="252976"/>
                    </a:cubicBezTo>
                    <a:lnTo>
                      <a:pt x="129112" y="252976"/>
                    </a:lnTo>
                    <a:close/>
                  </a:path>
                </a:pathLst>
              </a:custGeom>
              <a:solidFill>
                <a:srgbClr val="5B5C5C"/>
              </a:solidFill>
              <a:ln w="9525" cap="flat">
                <a:noFill/>
                <a:prstDash val="solid"/>
                <a:miter/>
              </a:ln>
            </p:spPr>
            <p:txBody>
              <a:bodyPr rtlCol="0" anchor="ctr"/>
              <a:lstStyle/>
              <a:p>
                <a:endParaRPr lang="en-US"/>
              </a:p>
            </p:txBody>
          </p:sp>
          <p:sp>
            <p:nvSpPr>
              <p:cNvPr id="34" name="Freihandform: Form 33">
                <a:extLst>
                  <a:ext uri="{FF2B5EF4-FFF2-40B4-BE49-F238E27FC236}">
                    <a16:creationId xmlns:a16="http://schemas.microsoft.com/office/drawing/2014/main" id="{0F30E4A0-8458-4A97-888D-3729D8CAFF08}"/>
                  </a:ext>
                </a:extLst>
              </p:cNvPr>
              <p:cNvSpPr/>
              <p:nvPr/>
            </p:nvSpPr>
            <p:spPr>
              <a:xfrm>
                <a:off x="5812312" y="5536507"/>
                <a:ext cx="184716" cy="184716"/>
              </a:xfrm>
              <a:custGeom>
                <a:avLst/>
                <a:gdLst>
                  <a:gd name="connsiteX0" fmla="*/ 122114 w 237930"/>
                  <a:gd name="connsiteY0" fmla="*/ 238980 h 237930"/>
                  <a:gd name="connsiteX1" fmla="*/ 238980 w 237930"/>
                  <a:gd name="connsiteY1" fmla="*/ 122114 h 237930"/>
                  <a:gd name="connsiteX2" fmla="*/ 122114 w 237930"/>
                  <a:gd name="connsiteY2" fmla="*/ 5248 h 237930"/>
                  <a:gd name="connsiteX3" fmla="*/ 5248 w 237930"/>
                  <a:gd name="connsiteY3" fmla="*/ 122114 h 237930"/>
                  <a:gd name="connsiteX4" fmla="*/ 122114 w 237930"/>
                  <a:gd name="connsiteY4" fmla="*/ 238980 h 237930"/>
                  <a:gd name="connsiteX5" fmla="*/ 122114 w 237930"/>
                  <a:gd name="connsiteY5" fmla="*/ 238980 h 23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930" h="237930">
                    <a:moveTo>
                      <a:pt x="122114" y="238980"/>
                    </a:moveTo>
                    <a:cubicBezTo>
                      <a:pt x="186496" y="238980"/>
                      <a:pt x="238980" y="186496"/>
                      <a:pt x="238980" y="122114"/>
                    </a:cubicBezTo>
                    <a:cubicBezTo>
                      <a:pt x="238980" y="57733"/>
                      <a:pt x="186496" y="5248"/>
                      <a:pt x="122114" y="5248"/>
                    </a:cubicBezTo>
                    <a:cubicBezTo>
                      <a:pt x="57733" y="5248"/>
                      <a:pt x="5248" y="57733"/>
                      <a:pt x="5248" y="122114"/>
                    </a:cubicBezTo>
                    <a:cubicBezTo>
                      <a:pt x="5248" y="186496"/>
                      <a:pt x="57733" y="238980"/>
                      <a:pt x="122114" y="238980"/>
                    </a:cubicBezTo>
                    <a:lnTo>
                      <a:pt x="122114" y="238980"/>
                    </a:lnTo>
                    <a:close/>
                  </a:path>
                </a:pathLst>
              </a:custGeom>
              <a:solidFill>
                <a:srgbClr val="F7F9F8"/>
              </a:solidFill>
              <a:ln w="9525" cap="flat">
                <a:noFill/>
                <a:prstDash val="solid"/>
                <a:miter/>
              </a:ln>
            </p:spPr>
            <p:txBody>
              <a:bodyPr rtlCol="0" anchor="ctr"/>
              <a:lstStyle/>
              <a:p>
                <a:endParaRPr lang="en-US"/>
              </a:p>
            </p:txBody>
          </p:sp>
          <p:sp>
            <p:nvSpPr>
              <p:cNvPr id="35" name="Freihandform: Form 34">
                <a:extLst>
                  <a:ext uri="{FF2B5EF4-FFF2-40B4-BE49-F238E27FC236}">
                    <a16:creationId xmlns:a16="http://schemas.microsoft.com/office/drawing/2014/main" id="{C2EFC9B3-54FD-4272-88BB-2A0EEDB9836E}"/>
                  </a:ext>
                </a:extLst>
              </p:cNvPr>
              <p:cNvSpPr/>
              <p:nvPr/>
            </p:nvSpPr>
            <p:spPr>
              <a:xfrm>
                <a:off x="5855775" y="5580513"/>
                <a:ext cx="97791" cy="97791"/>
              </a:xfrm>
              <a:custGeom>
                <a:avLst/>
                <a:gdLst>
                  <a:gd name="connsiteX0" fmla="*/ 66131 w 125963"/>
                  <a:gd name="connsiteY0" fmla="*/ 127013 h 125963"/>
                  <a:gd name="connsiteX1" fmla="*/ 127013 w 125963"/>
                  <a:gd name="connsiteY1" fmla="*/ 66131 h 125963"/>
                  <a:gd name="connsiteX2" fmla="*/ 66131 w 125963"/>
                  <a:gd name="connsiteY2" fmla="*/ 5248 h 125963"/>
                  <a:gd name="connsiteX3" fmla="*/ 5248 w 125963"/>
                  <a:gd name="connsiteY3" fmla="*/ 66131 h 125963"/>
                  <a:gd name="connsiteX4" fmla="*/ 66131 w 125963"/>
                  <a:gd name="connsiteY4" fmla="*/ 127013 h 125963"/>
                  <a:gd name="connsiteX5" fmla="*/ 66131 w 125963"/>
                  <a:gd name="connsiteY5" fmla="*/ 127013 h 12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63" h="125963">
                    <a:moveTo>
                      <a:pt x="66131" y="127013"/>
                    </a:moveTo>
                    <a:cubicBezTo>
                      <a:pt x="99721" y="127013"/>
                      <a:pt x="127013" y="99721"/>
                      <a:pt x="127013" y="66131"/>
                    </a:cubicBezTo>
                    <a:cubicBezTo>
                      <a:pt x="127013" y="32540"/>
                      <a:pt x="99721" y="5248"/>
                      <a:pt x="66131" y="5248"/>
                    </a:cubicBezTo>
                    <a:cubicBezTo>
                      <a:pt x="32541" y="5248"/>
                      <a:pt x="5248" y="32540"/>
                      <a:pt x="5248" y="66131"/>
                    </a:cubicBezTo>
                    <a:cubicBezTo>
                      <a:pt x="5248" y="99721"/>
                      <a:pt x="32541" y="127013"/>
                      <a:pt x="66131" y="127013"/>
                    </a:cubicBezTo>
                    <a:lnTo>
                      <a:pt x="66131" y="127013"/>
                    </a:lnTo>
                    <a:close/>
                  </a:path>
                </a:pathLst>
              </a:custGeom>
              <a:solidFill>
                <a:srgbClr val="C6C6C5"/>
              </a:solidFill>
              <a:ln w="9525" cap="flat">
                <a:noFill/>
                <a:prstDash val="solid"/>
                <a:miter/>
              </a:ln>
            </p:spPr>
            <p:txBody>
              <a:bodyPr rtlCol="0" anchor="ctr"/>
              <a:lstStyle/>
              <a:p>
                <a:endParaRPr lang="en-US"/>
              </a:p>
            </p:txBody>
          </p:sp>
          <p:sp>
            <p:nvSpPr>
              <p:cNvPr id="36" name="Freihandform: Form 35">
                <a:extLst>
                  <a:ext uri="{FF2B5EF4-FFF2-40B4-BE49-F238E27FC236}">
                    <a16:creationId xmlns:a16="http://schemas.microsoft.com/office/drawing/2014/main" id="{96EA35FA-ABB2-43E9-A2A0-A6A092D7EE8E}"/>
                  </a:ext>
                </a:extLst>
              </p:cNvPr>
              <p:cNvSpPr/>
              <p:nvPr/>
            </p:nvSpPr>
            <p:spPr>
              <a:xfrm>
                <a:off x="5854145" y="5578340"/>
                <a:ext cx="103223" cy="103223"/>
              </a:xfrm>
              <a:custGeom>
                <a:avLst/>
                <a:gdLst>
                  <a:gd name="connsiteX0" fmla="*/ 68230 w 132961"/>
                  <a:gd name="connsiteY0" fmla="*/ 9448 h 132961"/>
                  <a:gd name="connsiteX1" fmla="*/ 127013 w 132961"/>
                  <a:gd name="connsiteY1" fmla="*/ 68230 h 132961"/>
                  <a:gd name="connsiteX2" fmla="*/ 68230 w 132961"/>
                  <a:gd name="connsiteY2" fmla="*/ 127013 h 132961"/>
                  <a:gd name="connsiteX3" fmla="*/ 9448 w 132961"/>
                  <a:gd name="connsiteY3" fmla="*/ 68230 h 132961"/>
                  <a:gd name="connsiteX4" fmla="*/ 68230 w 132961"/>
                  <a:gd name="connsiteY4" fmla="*/ 9448 h 132961"/>
                  <a:gd name="connsiteX5" fmla="*/ 68230 w 132961"/>
                  <a:gd name="connsiteY5" fmla="*/ 9448 h 132961"/>
                  <a:gd name="connsiteX6" fmla="*/ 68230 w 132961"/>
                  <a:gd name="connsiteY6" fmla="*/ 131212 h 132961"/>
                  <a:gd name="connsiteX7" fmla="*/ 131212 w 132961"/>
                  <a:gd name="connsiteY7" fmla="*/ 68230 h 132961"/>
                  <a:gd name="connsiteX8" fmla="*/ 68230 w 132961"/>
                  <a:gd name="connsiteY8" fmla="*/ 5248 h 132961"/>
                  <a:gd name="connsiteX9" fmla="*/ 5248 w 132961"/>
                  <a:gd name="connsiteY9" fmla="*/ 68230 h 132961"/>
                  <a:gd name="connsiteX10" fmla="*/ 68230 w 132961"/>
                  <a:gd name="connsiteY10" fmla="*/ 131212 h 132961"/>
                  <a:gd name="connsiteX11" fmla="*/ 68230 w 132961"/>
                  <a:gd name="connsiteY11" fmla="*/ 131212 h 13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961" h="132961">
                    <a:moveTo>
                      <a:pt x="68230" y="9448"/>
                    </a:moveTo>
                    <a:cubicBezTo>
                      <a:pt x="100421" y="9448"/>
                      <a:pt x="127013" y="36040"/>
                      <a:pt x="127013" y="68230"/>
                    </a:cubicBezTo>
                    <a:cubicBezTo>
                      <a:pt x="127013" y="101121"/>
                      <a:pt x="100421" y="127013"/>
                      <a:pt x="68230" y="127013"/>
                    </a:cubicBezTo>
                    <a:cubicBezTo>
                      <a:pt x="36040" y="127013"/>
                      <a:pt x="9448" y="100421"/>
                      <a:pt x="9448" y="68230"/>
                    </a:cubicBezTo>
                    <a:cubicBezTo>
                      <a:pt x="8747" y="36040"/>
                      <a:pt x="35340" y="9448"/>
                      <a:pt x="68230" y="9448"/>
                    </a:cubicBezTo>
                    <a:lnTo>
                      <a:pt x="68230" y="9448"/>
                    </a:lnTo>
                    <a:close/>
                    <a:moveTo>
                      <a:pt x="68230" y="131212"/>
                    </a:moveTo>
                    <a:cubicBezTo>
                      <a:pt x="103220" y="131212"/>
                      <a:pt x="131212" y="103220"/>
                      <a:pt x="131212" y="68230"/>
                    </a:cubicBezTo>
                    <a:cubicBezTo>
                      <a:pt x="131212" y="33240"/>
                      <a:pt x="103220" y="5248"/>
                      <a:pt x="68230" y="5248"/>
                    </a:cubicBezTo>
                    <a:cubicBezTo>
                      <a:pt x="33940" y="5248"/>
                      <a:pt x="5248" y="33240"/>
                      <a:pt x="5248" y="68230"/>
                    </a:cubicBezTo>
                    <a:cubicBezTo>
                      <a:pt x="5248" y="103220"/>
                      <a:pt x="33240" y="131212"/>
                      <a:pt x="68230" y="131212"/>
                    </a:cubicBezTo>
                    <a:lnTo>
                      <a:pt x="68230" y="131212"/>
                    </a:lnTo>
                    <a:close/>
                  </a:path>
                </a:pathLst>
              </a:custGeom>
              <a:solidFill>
                <a:srgbClr val="5B5C5C"/>
              </a:solidFill>
              <a:ln w="9525" cap="flat">
                <a:noFill/>
                <a:prstDash val="solid"/>
                <a:miter/>
              </a:ln>
            </p:spPr>
            <p:txBody>
              <a:bodyPr rtlCol="0" anchor="ctr"/>
              <a:lstStyle/>
              <a:p>
                <a:endParaRPr lang="en-US"/>
              </a:p>
            </p:txBody>
          </p:sp>
          <p:sp>
            <p:nvSpPr>
              <p:cNvPr id="37" name="Freihandform: Form 36">
                <a:extLst>
                  <a:ext uri="{FF2B5EF4-FFF2-40B4-BE49-F238E27FC236}">
                    <a16:creationId xmlns:a16="http://schemas.microsoft.com/office/drawing/2014/main" id="{BDD2E1A8-A65C-4A36-9CBA-4397F0734CF7}"/>
                  </a:ext>
                </a:extLst>
              </p:cNvPr>
              <p:cNvSpPr/>
              <p:nvPr/>
            </p:nvSpPr>
            <p:spPr>
              <a:xfrm>
                <a:off x="5863912" y="5588662"/>
                <a:ext cx="86925" cy="81492"/>
              </a:xfrm>
              <a:custGeom>
                <a:avLst/>
                <a:gdLst>
                  <a:gd name="connsiteX0" fmla="*/ 55650 w 111967"/>
                  <a:gd name="connsiteY0" fmla="*/ 106019 h 104969"/>
                  <a:gd name="connsiteX1" fmla="*/ 106735 w 111967"/>
                  <a:gd name="connsiteY1" fmla="*/ 55634 h 104969"/>
                  <a:gd name="connsiteX2" fmla="*/ 55650 w 111967"/>
                  <a:gd name="connsiteY2" fmla="*/ 5248 h 104969"/>
                  <a:gd name="connsiteX3" fmla="*/ 5264 w 111967"/>
                  <a:gd name="connsiteY3" fmla="*/ 55634 h 104969"/>
                  <a:gd name="connsiteX4" fmla="*/ 55650 w 111967"/>
                  <a:gd name="connsiteY4" fmla="*/ 106019 h 104969"/>
                  <a:gd name="connsiteX5" fmla="*/ 55650 w 111967"/>
                  <a:gd name="connsiteY5" fmla="*/ 106019 h 104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967" h="104969">
                    <a:moveTo>
                      <a:pt x="55650" y="106019"/>
                    </a:moveTo>
                    <a:cubicBezTo>
                      <a:pt x="83642" y="106019"/>
                      <a:pt x="106735" y="82926"/>
                      <a:pt x="106735" y="55634"/>
                    </a:cubicBezTo>
                    <a:cubicBezTo>
                      <a:pt x="106735" y="27642"/>
                      <a:pt x="83642" y="5248"/>
                      <a:pt x="55650" y="5248"/>
                    </a:cubicBezTo>
                    <a:cubicBezTo>
                      <a:pt x="27658" y="5248"/>
                      <a:pt x="5264" y="27642"/>
                      <a:pt x="5264" y="55634"/>
                    </a:cubicBezTo>
                    <a:cubicBezTo>
                      <a:pt x="4565" y="83626"/>
                      <a:pt x="26958" y="106019"/>
                      <a:pt x="55650" y="106019"/>
                    </a:cubicBezTo>
                    <a:lnTo>
                      <a:pt x="55650" y="106019"/>
                    </a:lnTo>
                    <a:close/>
                  </a:path>
                </a:pathLst>
              </a:custGeom>
              <a:solidFill>
                <a:srgbClr val="DBDBDA"/>
              </a:solidFill>
              <a:ln w="9525" cap="flat">
                <a:noFill/>
                <a:prstDash val="solid"/>
                <a:miter/>
              </a:ln>
            </p:spPr>
            <p:txBody>
              <a:bodyPr rtlCol="0" anchor="ctr"/>
              <a:lstStyle/>
              <a:p>
                <a:endParaRPr lang="en-US"/>
              </a:p>
            </p:txBody>
          </p:sp>
          <p:sp>
            <p:nvSpPr>
              <p:cNvPr id="38" name="Freihandform: Form 37">
                <a:extLst>
                  <a:ext uri="{FF2B5EF4-FFF2-40B4-BE49-F238E27FC236}">
                    <a16:creationId xmlns:a16="http://schemas.microsoft.com/office/drawing/2014/main" id="{02A6DFCD-7927-47D1-9B53-96E071B52E0D}"/>
                  </a:ext>
                </a:extLst>
              </p:cNvPr>
              <p:cNvSpPr/>
              <p:nvPr/>
            </p:nvSpPr>
            <p:spPr>
              <a:xfrm>
                <a:off x="5874774" y="5599528"/>
                <a:ext cx="65194" cy="59761"/>
              </a:xfrm>
              <a:custGeom>
                <a:avLst/>
                <a:gdLst>
                  <a:gd name="connsiteX0" fmla="*/ 41659 w 83975"/>
                  <a:gd name="connsiteY0" fmla="*/ 78027 h 76977"/>
                  <a:gd name="connsiteX1" fmla="*/ 78748 w 83975"/>
                  <a:gd name="connsiteY1" fmla="*/ 41638 h 76977"/>
                  <a:gd name="connsiteX2" fmla="*/ 41659 w 83975"/>
                  <a:gd name="connsiteY2" fmla="*/ 5248 h 76977"/>
                  <a:gd name="connsiteX3" fmla="*/ 5270 w 83975"/>
                  <a:gd name="connsiteY3" fmla="*/ 41638 h 76977"/>
                  <a:gd name="connsiteX4" fmla="*/ 41659 w 83975"/>
                  <a:gd name="connsiteY4" fmla="*/ 78027 h 76977"/>
                  <a:gd name="connsiteX5" fmla="*/ 41659 w 83975"/>
                  <a:gd name="connsiteY5" fmla="*/ 78027 h 7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975" h="76977">
                    <a:moveTo>
                      <a:pt x="41659" y="78027"/>
                    </a:moveTo>
                    <a:cubicBezTo>
                      <a:pt x="61953" y="78027"/>
                      <a:pt x="78748" y="61932"/>
                      <a:pt x="78748" y="41638"/>
                    </a:cubicBezTo>
                    <a:cubicBezTo>
                      <a:pt x="78748" y="21344"/>
                      <a:pt x="61953" y="5248"/>
                      <a:pt x="41659" y="5248"/>
                    </a:cubicBezTo>
                    <a:cubicBezTo>
                      <a:pt x="21365" y="5248"/>
                      <a:pt x="5270" y="21344"/>
                      <a:pt x="5270" y="41638"/>
                    </a:cubicBezTo>
                    <a:cubicBezTo>
                      <a:pt x="4570" y="61232"/>
                      <a:pt x="21365" y="78027"/>
                      <a:pt x="41659" y="78027"/>
                    </a:cubicBezTo>
                    <a:lnTo>
                      <a:pt x="41659" y="78027"/>
                    </a:lnTo>
                    <a:close/>
                  </a:path>
                </a:pathLst>
              </a:custGeom>
              <a:solidFill>
                <a:srgbClr val="FFFFFF"/>
              </a:solidFill>
              <a:ln w="9525" cap="flat">
                <a:noFill/>
                <a:prstDash val="solid"/>
                <a:miter/>
              </a:ln>
            </p:spPr>
            <p:txBody>
              <a:bodyPr rtlCol="0" anchor="ctr"/>
              <a:lstStyle/>
              <a:p>
                <a:endParaRPr lang="en-US"/>
              </a:p>
            </p:txBody>
          </p:sp>
          <p:sp>
            <p:nvSpPr>
              <p:cNvPr id="39" name="Freihandform: Form 38">
                <a:extLst>
                  <a:ext uri="{FF2B5EF4-FFF2-40B4-BE49-F238E27FC236}">
                    <a16:creationId xmlns:a16="http://schemas.microsoft.com/office/drawing/2014/main" id="{D3D78B19-E86E-4B64-A79C-42F2DE27A62A}"/>
                  </a:ext>
                </a:extLst>
              </p:cNvPr>
              <p:cNvSpPr/>
              <p:nvPr/>
            </p:nvSpPr>
            <p:spPr>
              <a:xfrm>
                <a:off x="5717782" y="5588640"/>
                <a:ext cx="43463" cy="76059"/>
              </a:xfrm>
              <a:custGeom>
                <a:avLst/>
                <a:gdLst>
                  <a:gd name="connsiteX0" fmla="*/ 5248 w 55983"/>
                  <a:gd name="connsiteY0" fmla="*/ 70359 h 97971"/>
                  <a:gd name="connsiteX1" fmla="*/ 27642 w 55983"/>
                  <a:gd name="connsiteY1" fmla="*/ 96951 h 97971"/>
                  <a:gd name="connsiteX2" fmla="*/ 50735 w 55983"/>
                  <a:gd name="connsiteY2" fmla="*/ 71058 h 97971"/>
                  <a:gd name="connsiteX3" fmla="*/ 51435 w 55983"/>
                  <a:gd name="connsiteY3" fmla="*/ 31870 h 97971"/>
                  <a:gd name="connsiteX4" fmla="*/ 29041 w 55983"/>
                  <a:gd name="connsiteY4" fmla="*/ 5278 h 97971"/>
                  <a:gd name="connsiteX5" fmla="*/ 5248 w 55983"/>
                  <a:gd name="connsiteY5" fmla="*/ 30470 h 97971"/>
                  <a:gd name="connsiteX6" fmla="*/ 5248 w 55983"/>
                  <a:gd name="connsiteY6" fmla="*/ 70359 h 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83" h="97971">
                    <a:moveTo>
                      <a:pt x="5248" y="70359"/>
                    </a:moveTo>
                    <a:cubicBezTo>
                      <a:pt x="5248" y="84355"/>
                      <a:pt x="15045" y="96251"/>
                      <a:pt x="27642" y="96951"/>
                    </a:cubicBezTo>
                    <a:cubicBezTo>
                      <a:pt x="40238" y="96951"/>
                      <a:pt x="50735" y="85754"/>
                      <a:pt x="50735" y="71058"/>
                    </a:cubicBezTo>
                    <a:lnTo>
                      <a:pt x="51435" y="31870"/>
                    </a:lnTo>
                    <a:cubicBezTo>
                      <a:pt x="51435" y="17174"/>
                      <a:pt x="41638" y="5278"/>
                      <a:pt x="29041" y="5278"/>
                    </a:cubicBezTo>
                    <a:cubicBezTo>
                      <a:pt x="16445" y="4578"/>
                      <a:pt x="5948" y="16474"/>
                      <a:pt x="5248" y="30470"/>
                    </a:cubicBezTo>
                    <a:lnTo>
                      <a:pt x="5248" y="70359"/>
                    </a:lnTo>
                    <a:close/>
                  </a:path>
                </a:pathLst>
              </a:custGeom>
              <a:solidFill>
                <a:srgbClr val="868686"/>
              </a:solidFill>
              <a:ln w="9525" cap="flat">
                <a:noFill/>
                <a:prstDash val="solid"/>
                <a:miter/>
              </a:ln>
            </p:spPr>
            <p:txBody>
              <a:bodyPr rtlCol="0" anchor="ctr"/>
              <a:lstStyle/>
              <a:p>
                <a:endParaRPr lang="en-US"/>
              </a:p>
            </p:txBody>
          </p:sp>
          <p:sp>
            <p:nvSpPr>
              <p:cNvPr id="40" name="Freihandform: Form 39">
                <a:extLst>
                  <a:ext uri="{FF2B5EF4-FFF2-40B4-BE49-F238E27FC236}">
                    <a16:creationId xmlns:a16="http://schemas.microsoft.com/office/drawing/2014/main" id="{F8A2D9BE-FBBC-4144-B53A-05C46DEA6458}"/>
                  </a:ext>
                </a:extLst>
              </p:cNvPr>
              <p:cNvSpPr/>
              <p:nvPr/>
            </p:nvSpPr>
            <p:spPr>
              <a:xfrm>
                <a:off x="5721553" y="5592466"/>
                <a:ext cx="32597" cy="70626"/>
              </a:xfrm>
              <a:custGeom>
                <a:avLst/>
                <a:gdLst>
                  <a:gd name="connsiteX0" fmla="*/ 22784 w 41987"/>
                  <a:gd name="connsiteY0" fmla="*/ 87124 h 90973"/>
                  <a:gd name="connsiteX1" fmla="*/ 5289 w 41987"/>
                  <a:gd name="connsiteY1" fmla="*/ 65431 h 90973"/>
                  <a:gd name="connsiteX2" fmla="*/ 5989 w 41987"/>
                  <a:gd name="connsiteY2" fmla="*/ 26242 h 90973"/>
                  <a:gd name="connsiteX3" fmla="*/ 24183 w 41987"/>
                  <a:gd name="connsiteY3" fmla="*/ 5248 h 90973"/>
                  <a:gd name="connsiteX4" fmla="*/ 42378 w 41987"/>
                  <a:gd name="connsiteY4" fmla="*/ 26942 h 90973"/>
                  <a:gd name="connsiteX5" fmla="*/ 41678 w 41987"/>
                  <a:gd name="connsiteY5" fmla="*/ 66130 h 90973"/>
                  <a:gd name="connsiteX6" fmla="*/ 22784 w 41987"/>
                  <a:gd name="connsiteY6" fmla="*/ 87124 h 90973"/>
                  <a:gd name="connsiteX7" fmla="*/ 22784 w 41987"/>
                  <a:gd name="connsiteY7" fmla="*/ 87124 h 9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87" h="90973">
                    <a:moveTo>
                      <a:pt x="22784" y="87124"/>
                    </a:moveTo>
                    <a:cubicBezTo>
                      <a:pt x="12987" y="87124"/>
                      <a:pt x="4589" y="77327"/>
                      <a:pt x="5289" y="65431"/>
                    </a:cubicBezTo>
                    <a:lnTo>
                      <a:pt x="5989" y="26242"/>
                    </a:lnTo>
                    <a:cubicBezTo>
                      <a:pt x="5989" y="14346"/>
                      <a:pt x="14387" y="5248"/>
                      <a:pt x="24183" y="5248"/>
                    </a:cubicBezTo>
                    <a:cubicBezTo>
                      <a:pt x="34680" y="5248"/>
                      <a:pt x="42378" y="15045"/>
                      <a:pt x="42378" y="26942"/>
                    </a:cubicBezTo>
                    <a:lnTo>
                      <a:pt x="41678" y="66130"/>
                    </a:lnTo>
                    <a:cubicBezTo>
                      <a:pt x="40979" y="77327"/>
                      <a:pt x="32581" y="87124"/>
                      <a:pt x="22784" y="87124"/>
                    </a:cubicBezTo>
                    <a:lnTo>
                      <a:pt x="22784" y="87124"/>
                    </a:lnTo>
                    <a:close/>
                  </a:path>
                </a:pathLst>
              </a:custGeom>
              <a:solidFill>
                <a:srgbClr val="444243"/>
              </a:solidFill>
              <a:ln w="9525" cap="flat">
                <a:noFill/>
                <a:prstDash val="solid"/>
                <a:miter/>
              </a:ln>
            </p:spPr>
            <p:txBody>
              <a:bodyPr rtlCol="0" anchor="ctr"/>
              <a:lstStyle/>
              <a:p>
                <a:endParaRPr lang="en-US"/>
              </a:p>
            </p:txBody>
          </p:sp>
          <p:sp>
            <p:nvSpPr>
              <p:cNvPr id="41" name="Freihandform: Form 40">
                <a:extLst>
                  <a:ext uri="{FF2B5EF4-FFF2-40B4-BE49-F238E27FC236}">
                    <a16:creationId xmlns:a16="http://schemas.microsoft.com/office/drawing/2014/main" id="{2FDD273F-E90A-4725-82EE-E8F3FACFC2FB}"/>
                  </a:ext>
                </a:extLst>
              </p:cNvPr>
              <p:cNvSpPr/>
              <p:nvPr/>
            </p:nvSpPr>
            <p:spPr>
              <a:xfrm>
                <a:off x="5785194" y="5453816"/>
                <a:ext cx="70626" cy="59761"/>
              </a:xfrm>
              <a:custGeom>
                <a:avLst/>
                <a:gdLst>
                  <a:gd name="connsiteX0" fmla="*/ 19186 w 90973"/>
                  <a:gd name="connsiteY0" fmla="*/ 29886 h 76977"/>
                  <a:gd name="connsiteX1" fmla="*/ 7989 w 90973"/>
                  <a:gd name="connsiteY1" fmla="*/ 62776 h 76977"/>
                  <a:gd name="connsiteX2" fmla="*/ 42279 w 90973"/>
                  <a:gd name="connsiteY2" fmla="*/ 69074 h 76977"/>
                  <a:gd name="connsiteX3" fmla="*/ 75869 w 90973"/>
                  <a:gd name="connsiteY3" fmla="*/ 48780 h 76977"/>
                  <a:gd name="connsiteX4" fmla="*/ 87066 w 90973"/>
                  <a:gd name="connsiteY4" fmla="*/ 15890 h 76977"/>
                  <a:gd name="connsiteX5" fmla="*/ 52776 w 90973"/>
                  <a:gd name="connsiteY5" fmla="*/ 9592 h 76977"/>
                  <a:gd name="connsiteX6" fmla="*/ 19186 w 90973"/>
                  <a:gd name="connsiteY6" fmla="*/ 29886 h 7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73" h="76977">
                    <a:moveTo>
                      <a:pt x="19186" y="29886"/>
                    </a:moveTo>
                    <a:cubicBezTo>
                      <a:pt x="6589" y="37584"/>
                      <a:pt x="1691" y="52279"/>
                      <a:pt x="7989" y="62776"/>
                    </a:cubicBezTo>
                    <a:cubicBezTo>
                      <a:pt x="14287" y="73973"/>
                      <a:pt x="29683" y="76772"/>
                      <a:pt x="42279" y="69074"/>
                    </a:cubicBezTo>
                    <a:lnTo>
                      <a:pt x="75869" y="48780"/>
                    </a:lnTo>
                    <a:cubicBezTo>
                      <a:pt x="88466" y="41782"/>
                      <a:pt x="93364" y="27087"/>
                      <a:pt x="87066" y="15890"/>
                    </a:cubicBezTo>
                    <a:cubicBezTo>
                      <a:pt x="80768" y="4693"/>
                      <a:pt x="65372" y="1894"/>
                      <a:pt x="52776" y="9592"/>
                    </a:cubicBezTo>
                    <a:lnTo>
                      <a:pt x="19186" y="29886"/>
                    </a:lnTo>
                    <a:close/>
                  </a:path>
                </a:pathLst>
              </a:custGeom>
              <a:solidFill>
                <a:srgbClr val="868686"/>
              </a:solidFill>
              <a:ln w="9525" cap="flat">
                <a:noFill/>
                <a:prstDash val="solid"/>
                <a:miter/>
              </a:ln>
            </p:spPr>
            <p:txBody>
              <a:bodyPr rtlCol="0" anchor="ctr"/>
              <a:lstStyle/>
              <a:p>
                <a:endParaRPr lang="en-US"/>
              </a:p>
            </p:txBody>
          </p:sp>
          <p:sp>
            <p:nvSpPr>
              <p:cNvPr id="42" name="Freihandform: Form 41">
                <a:extLst>
                  <a:ext uri="{FF2B5EF4-FFF2-40B4-BE49-F238E27FC236}">
                    <a16:creationId xmlns:a16="http://schemas.microsoft.com/office/drawing/2014/main" id="{619B9A7A-AC10-47F6-AEC1-FDC726A6F399}"/>
                  </a:ext>
                </a:extLst>
              </p:cNvPr>
              <p:cNvSpPr/>
              <p:nvPr/>
            </p:nvSpPr>
            <p:spPr>
              <a:xfrm>
                <a:off x="5789473" y="5458275"/>
                <a:ext cx="65194" cy="48896"/>
              </a:xfrm>
              <a:custGeom>
                <a:avLst/>
                <a:gdLst>
                  <a:gd name="connsiteX0" fmla="*/ 22772 w 83975"/>
                  <a:gd name="connsiteY0" fmla="*/ 63331 h 62981"/>
                  <a:gd name="connsiteX1" fmla="*/ 7376 w 83975"/>
                  <a:gd name="connsiteY1" fmla="*/ 54934 h 62981"/>
                  <a:gd name="connsiteX2" fmla="*/ 5977 w 83975"/>
                  <a:gd name="connsiteY2" fmla="*/ 42338 h 62981"/>
                  <a:gd name="connsiteX3" fmla="*/ 16474 w 83975"/>
                  <a:gd name="connsiteY3" fmla="*/ 28342 h 62981"/>
                  <a:gd name="connsiteX4" fmla="*/ 50064 w 83975"/>
                  <a:gd name="connsiteY4" fmla="*/ 8747 h 62981"/>
                  <a:gd name="connsiteX5" fmla="*/ 61960 w 83975"/>
                  <a:gd name="connsiteY5" fmla="*/ 5248 h 62981"/>
                  <a:gd name="connsiteX6" fmla="*/ 77356 w 83975"/>
                  <a:gd name="connsiteY6" fmla="*/ 13646 h 62981"/>
                  <a:gd name="connsiteX7" fmla="*/ 78756 w 83975"/>
                  <a:gd name="connsiteY7" fmla="*/ 26242 h 62981"/>
                  <a:gd name="connsiteX8" fmla="*/ 68259 w 83975"/>
                  <a:gd name="connsiteY8" fmla="*/ 40238 h 62981"/>
                  <a:gd name="connsiteX9" fmla="*/ 34668 w 83975"/>
                  <a:gd name="connsiteY9" fmla="*/ 59832 h 62981"/>
                  <a:gd name="connsiteX10" fmla="*/ 22772 w 83975"/>
                  <a:gd name="connsiteY10" fmla="*/ 63331 h 62981"/>
                  <a:gd name="connsiteX11" fmla="*/ 22772 w 83975"/>
                  <a:gd name="connsiteY11" fmla="*/ 63331 h 6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975" h="62981">
                    <a:moveTo>
                      <a:pt x="22772" y="63331"/>
                    </a:moveTo>
                    <a:cubicBezTo>
                      <a:pt x="15774" y="63331"/>
                      <a:pt x="10175" y="60532"/>
                      <a:pt x="7376" y="54934"/>
                    </a:cubicBezTo>
                    <a:cubicBezTo>
                      <a:pt x="5277" y="51435"/>
                      <a:pt x="4577" y="46536"/>
                      <a:pt x="5977" y="42338"/>
                    </a:cubicBezTo>
                    <a:cubicBezTo>
                      <a:pt x="7376" y="36739"/>
                      <a:pt x="11575" y="31841"/>
                      <a:pt x="16474" y="28342"/>
                    </a:cubicBezTo>
                    <a:lnTo>
                      <a:pt x="50064" y="8747"/>
                    </a:lnTo>
                    <a:cubicBezTo>
                      <a:pt x="53563" y="6648"/>
                      <a:pt x="57762" y="5248"/>
                      <a:pt x="61960" y="5248"/>
                    </a:cubicBezTo>
                    <a:cubicBezTo>
                      <a:pt x="68958" y="5248"/>
                      <a:pt x="74557" y="8047"/>
                      <a:pt x="77356" y="13646"/>
                    </a:cubicBezTo>
                    <a:cubicBezTo>
                      <a:pt x="79455" y="17145"/>
                      <a:pt x="80155" y="22043"/>
                      <a:pt x="78756" y="26242"/>
                    </a:cubicBezTo>
                    <a:cubicBezTo>
                      <a:pt x="77356" y="31841"/>
                      <a:pt x="73157" y="36739"/>
                      <a:pt x="68259" y="40238"/>
                    </a:cubicBezTo>
                    <a:lnTo>
                      <a:pt x="34668" y="59832"/>
                    </a:lnTo>
                    <a:cubicBezTo>
                      <a:pt x="31169" y="61932"/>
                      <a:pt x="26970" y="63331"/>
                      <a:pt x="22772" y="63331"/>
                    </a:cubicBezTo>
                    <a:lnTo>
                      <a:pt x="22772" y="63331"/>
                    </a:lnTo>
                    <a:close/>
                  </a:path>
                </a:pathLst>
              </a:custGeom>
              <a:solidFill>
                <a:srgbClr val="444243"/>
              </a:solidFill>
              <a:ln w="9525" cap="flat">
                <a:noFill/>
                <a:prstDash val="solid"/>
                <a:miter/>
              </a:ln>
            </p:spPr>
            <p:txBody>
              <a:bodyPr rtlCol="0" anchor="ctr"/>
              <a:lstStyle/>
              <a:p>
                <a:endParaRPr lang="en-US"/>
              </a:p>
            </p:txBody>
          </p:sp>
          <p:sp>
            <p:nvSpPr>
              <p:cNvPr id="43" name="Freihandform: Form 42">
                <a:extLst>
                  <a:ext uri="{FF2B5EF4-FFF2-40B4-BE49-F238E27FC236}">
                    <a16:creationId xmlns:a16="http://schemas.microsoft.com/office/drawing/2014/main" id="{15D6A3B7-F214-4CFF-8417-E28AAF72D4D7}"/>
                  </a:ext>
                </a:extLst>
              </p:cNvPr>
              <p:cNvSpPr/>
              <p:nvPr/>
            </p:nvSpPr>
            <p:spPr>
              <a:xfrm>
                <a:off x="5950795" y="5450062"/>
                <a:ext cx="70626" cy="54329"/>
              </a:xfrm>
              <a:custGeom>
                <a:avLst/>
                <a:gdLst>
                  <a:gd name="connsiteX0" fmla="*/ 41009 w 90973"/>
                  <a:gd name="connsiteY0" fmla="*/ 8829 h 69979"/>
                  <a:gd name="connsiteX1" fmla="*/ 7419 w 90973"/>
                  <a:gd name="connsiteY1" fmla="*/ 17227 h 69979"/>
                  <a:gd name="connsiteX2" fmla="*/ 20015 w 90973"/>
                  <a:gd name="connsiteY2" fmla="*/ 49417 h 69979"/>
                  <a:gd name="connsiteX3" fmla="*/ 55005 w 90973"/>
                  <a:gd name="connsiteY3" fmla="*/ 67612 h 69979"/>
                  <a:gd name="connsiteX4" fmla="*/ 88595 w 90973"/>
                  <a:gd name="connsiteY4" fmla="*/ 59914 h 69979"/>
                  <a:gd name="connsiteX5" fmla="*/ 75999 w 90973"/>
                  <a:gd name="connsiteY5" fmla="*/ 27724 h 69979"/>
                  <a:gd name="connsiteX6" fmla="*/ 41009 w 90973"/>
                  <a:gd name="connsiteY6" fmla="*/ 8829 h 6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73" h="69979">
                    <a:moveTo>
                      <a:pt x="41009" y="8829"/>
                    </a:moveTo>
                    <a:cubicBezTo>
                      <a:pt x="28413" y="1831"/>
                      <a:pt x="13017" y="5330"/>
                      <a:pt x="7419" y="17227"/>
                    </a:cubicBezTo>
                    <a:cubicBezTo>
                      <a:pt x="1820" y="28424"/>
                      <a:pt x="7419" y="43119"/>
                      <a:pt x="20015" y="49417"/>
                    </a:cubicBezTo>
                    <a:lnTo>
                      <a:pt x="55005" y="67612"/>
                    </a:lnTo>
                    <a:cubicBezTo>
                      <a:pt x="67601" y="74610"/>
                      <a:pt x="82997" y="70411"/>
                      <a:pt x="88595" y="59914"/>
                    </a:cubicBezTo>
                    <a:cubicBezTo>
                      <a:pt x="94193" y="48718"/>
                      <a:pt x="88595" y="34022"/>
                      <a:pt x="75999" y="27724"/>
                    </a:cubicBezTo>
                    <a:lnTo>
                      <a:pt x="41009" y="8829"/>
                    </a:lnTo>
                    <a:close/>
                  </a:path>
                </a:pathLst>
              </a:custGeom>
              <a:solidFill>
                <a:srgbClr val="868686"/>
              </a:solidFill>
              <a:ln w="9525" cap="flat">
                <a:noFill/>
                <a:prstDash val="solid"/>
                <a:miter/>
              </a:ln>
            </p:spPr>
            <p:txBody>
              <a:bodyPr rtlCol="0" anchor="ctr"/>
              <a:lstStyle/>
              <a:p>
                <a:endParaRPr lang="en-US"/>
              </a:p>
            </p:txBody>
          </p:sp>
          <p:sp>
            <p:nvSpPr>
              <p:cNvPr id="44" name="Freihandform: Form 43">
                <a:extLst>
                  <a:ext uri="{FF2B5EF4-FFF2-40B4-BE49-F238E27FC236}">
                    <a16:creationId xmlns:a16="http://schemas.microsoft.com/office/drawing/2014/main" id="{41D4C80C-B372-43A9-8DCA-FE61E9A05B6B}"/>
                  </a:ext>
                </a:extLst>
              </p:cNvPr>
              <p:cNvSpPr/>
              <p:nvPr/>
            </p:nvSpPr>
            <p:spPr>
              <a:xfrm>
                <a:off x="5953714" y="5453929"/>
                <a:ext cx="65194" cy="48896"/>
              </a:xfrm>
              <a:custGeom>
                <a:avLst/>
                <a:gdLst>
                  <a:gd name="connsiteX0" fmla="*/ 63840 w 83975"/>
                  <a:gd name="connsiteY0" fmla="*/ 61232 h 62981"/>
                  <a:gd name="connsiteX1" fmla="*/ 52644 w 83975"/>
                  <a:gd name="connsiteY1" fmla="*/ 58433 h 62981"/>
                  <a:gd name="connsiteX2" fmla="*/ 17654 w 83975"/>
                  <a:gd name="connsiteY2" fmla="*/ 40238 h 62981"/>
                  <a:gd name="connsiteX3" fmla="*/ 7157 w 83975"/>
                  <a:gd name="connsiteY3" fmla="*/ 14346 h 62981"/>
                  <a:gd name="connsiteX4" fmla="*/ 23252 w 83975"/>
                  <a:gd name="connsiteY4" fmla="*/ 5248 h 62981"/>
                  <a:gd name="connsiteX5" fmla="*/ 34449 w 83975"/>
                  <a:gd name="connsiteY5" fmla="*/ 8047 h 62981"/>
                  <a:gd name="connsiteX6" fmla="*/ 68739 w 83975"/>
                  <a:gd name="connsiteY6" fmla="*/ 26242 h 62981"/>
                  <a:gd name="connsiteX7" fmla="*/ 79936 w 83975"/>
                  <a:gd name="connsiteY7" fmla="*/ 39538 h 62981"/>
                  <a:gd name="connsiteX8" fmla="*/ 79236 w 83975"/>
                  <a:gd name="connsiteY8" fmla="*/ 52134 h 62981"/>
                  <a:gd name="connsiteX9" fmla="*/ 63840 w 83975"/>
                  <a:gd name="connsiteY9" fmla="*/ 61232 h 62981"/>
                  <a:gd name="connsiteX10" fmla="*/ 63840 w 83975"/>
                  <a:gd name="connsiteY10" fmla="*/ 61232 h 6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975" h="62981">
                    <a:moveTo>
                      <a:pt x="63840" y="61232"/>
                    </a:moveTo>
                    <a:cubicBezTo>
                      <a:pt x="59642" y="61232"/>
                      <a:pt x="56143" y="59832"/>
                      <a:pt x="52644" y="58433"/>
                    </a:cubicBezTo>
                    <a:lnTo>
                      <a:pt x="17654" y="40238"/>
                    </a:lnTo>
                    <a:cubicBezTo>
                      <a:pt x="7157" y="34640"/>
                      <a:pt x="2258" y="22743"/>
                      <a:pt x="7157" y="14346"/>
                    </a:cubicBezTo>
                    <a:cubicBezTo>
                      <a:pt x="9956" y="8747"/>
                      <a:pt x="16254" y="5248"/>
                      <a:pt x="23252" y="5248"/>
                    </a:cubicBezTo>
                    <a:cubicBezTo>
                      <a:pt x="27451" y="5248"/>
                      <a:pt x="30950" y="5948"/>
                      <a:pt x="34449" y="8047"/>
                    </a:cubicBezTo>
                    <a:lnTo>
                      <a:pt x="68739" y="26242"/>
                    </a:lnTo>
                    <a:cubicBezTo>
                      <a:pt x="74337" y="29041"/>
                      <a:pt x="78536" y="33940"/>
                      <a:pt x="79936" y="39538"/>
                    </a:cubicBezTo>
                    <a:cubicBezTo>
                      <a:pt x="81335" y="43737"/>
                      <a:pt x="80636" y="48635"/>
                      <a:pt x="79236" y="52134"/>
                    </a:cubicBezTo>
                    <a:cubicBezTo>
                      <a:pt x="77137" y="57733"/>
                      <a:pt x="71538" y="61232"/>
                      <a:pt x="63840" y="61232"/>
                    </a:cubicBezTo>
                    <a:lnTo>
                      <a:pt x="63840" y="61232"/>
                    </a:lnTo>
                    <a:close/>
                  </a:path>
                </a:pathLst>
              </a:custGeom>
              <a:solidFill>
                <a:srgbClr val="444243"/>
              </a:solidFill>
              <a:ln w="9525" cap="flat">
                <a:noFill/>
                <a:prstDash val="solid"/>
                <a:miter/>
              </a:ln>
            </p:spPr>
            <p:txBody>
              <a:bodyPr rtlCol="0" anchor="ctr"/>
              <a:lstStyle/>
              <a:p>
                <a:endParaRPr lang="en-US"/>
              </a:p>
            </p:txBody>
          </p:sp>
          <p:sp>
            <p:nvSpPr>
              <p:cNvPr id="45" name="Freihandform: Form 44">
                <a:extLst>
                  <a:ext uri="{FF2B5EF4-FFF2-40B4-BE49-F238E27FC236}">
                    <a16:creationId xmlns:a16="http://schemas.microsoft.com/office/drawing/2014/main" id="{52EBAF8C-5F2B-4ECC-B99E-5B96BED544F5}"/>
                  </a:ext>
                </a:extLst>
              </p:cNvPr>
              <p:cNvSpPr/>
              <p:nvPr/>
            </p:nvSpPr>
            <p:spPr>
              <a:xfrm>
                <a:off x="6056217" y="5578858"/>
                <a:ext cx="43463" cy="76059"/>
              </a:xfrm>
              <a:custGeom>
                <a:avLst/>
                <a:gdLst>
                  <a:gd name="connsiteX0" fmla="*/ 50773 w 55983"/>
                  <a:gd name="connsiteY0" fmla="*/ 29774 h 97971"/>
                  <a:gd name="connsiteX1" fmla="*/ 26280 w 55983"/>
                  <a:gd name="connsiteY1" fmla="*/ 5282 h 97971"/>
                  <a:gd name="connsiteX2" fmla="*/ 5286 w 55983"/>
                  <a:gd name="connsiteY2" fmla="*/ 32573 h 97971"/>
                  <a:gd name="connsiteX3" fmla="*/ 8086 w 55983"/>
                  <a:gd name="connsiteY3" fmla="*/ 71762 h 97971"/>
                  <a:gd name="connsiteX4" fmla="*/ 32578 w 55983"/>
                  <a:gd name="connsiteY4" fmla="*/ 96255 h 97971"/>
                  <a:gd name="connsiteX5" fmla="*/ 53572 w 55983"/>
                  <a:gd name="connsiteY5" fmla="*/ 68963 h 97971"/>
                  <a:gd name="connsiteX6" fmla="*/ 50773 w 55983"/>
                  <a:gd name="connsiteY6" fmla="*/ 29774 h 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83" h="97971">
                    <a:moveTo>
                      <a:pt x="50773" y="29774"/>
                    </a:moveTo>
                    <a:cubicBezTo>
                      <a:pt x="50073" y="15078"/>
                      <a:pt x="38876" y="4581"/>
                      <a:pt x="26280" y="5282"/>
                    </a:cubicBezTo>
                    <a:cubicBezTo>
                      <a:pt x="13684" y="5981"/>
                      <a:pt x="4587" y="18577"/>
                      <a:pt x="5286" y="32573"/>
                    </a:cubicBezTo>
                    <a:lnTo>
                      <a:pt x="8086" y="71762"/>
                    </a:lnTo>
                    <a:cubicBezTo>
                      <a:pt x="8785" y="86458"/>
                      <a:pt x="19982" y="96955"/>
                      <a:pt x="32578" y="96255"/>
                    </a:cubicBezTo>
                    <a:cubicBezTo>
                      <a:pt x="45175" y="95555"/>
                      <a:pt x="54972" y="82959"/>
                      <a:pt x="53572" y="68963"/>
                    </a:cubicBezTo>
                    <a:lnTo>
                      <a:pt x="50773" y="29774"/>
                    </a:lnTo>
                    <a:close/>
                  </a:path>
                </a:pathLst>
              </a:custGeom>
              <a:solidFill>
                <a:srgbClr val="868686"/>
              </a:solidFill>
              <a:ln w="9525" cap="flat">
                <a:noFill/>
                <a:prstDash val="solid"/>
                <a:miter/>
              </a:ln>
            </p:spPr>
            <p:txBody>
              <a:bodyPr rtlCol="0" anchor="ctr"/>
              <a:lstStyle/>
              <a:p>
                <a:endParaRPr lang="en-US"/>
              </a:p>
            </p:txBody>
          </p:sp>
          <p:sp>
            <p:nvSpPr>
              <p:cNvPr id="46" name="Freihandform: Form 45">
                <a:extLst>
                  <a:ext uri="{FF2B5EF4-FFF2-40B4-BE49-F238E27FC236}">
                    <a16:creationId xmlns:a16="http://schemas.microsoft.com/office/drawing/2014/main" id="{BBCD9965-50C0-40C2-825C-31CBF232BBCD}"/>
                  </a:ext>
                </a:extLst>
              </p:cNvPr>
              <p:cNvSpPr/>
              <p:nvPr/>
            </p:nvSpPr>
            <p:spPr>
              <a:xfrm>
                <a:off x="6059472" y="5581600"/>
                <a:ext cx="38030" cy="70626"/>
              </a:xfrm>
              <a:custGeom>
                <a:avLst/>
                <a:gdLst>
                  <a:gd name="connsiteX0" fmla="*/ 26287 w 48985"/>
                  <a:gd name="connsiteY0" fmla="*/ 87824 h 90973"/>
                  <a:gd name="connsiteX1" fmla="*/ 7392 w 48985"/>
                  <a:gd name="connsiteY1" fmla="*/ 67530 h 90973"/>
                  <a:gd name="connsiteX2" fmla="*/ 5293 w 48985"/>
                  <a:gd name="connsiteY2" fmla="*/ 28342 h 90973"/>
                  <a:gd name="connsiteX3" fmla="*/ 22088 w 48985"/>
                  <a:gd name="connsiteY3" fmla="*/ 5248 h 90973"/>
                  <a:gd name="connsiteX4" fmla="*/ 22088 w 48985"/>
                  <a:gd name="connsiteY4" fmla="*/ 5248 h 90973"/>
                  <a:gd name="connsiteX5" fmla="*/ 41682 w 48985"/>
                  <a:gd name="connsiteY5" fmla="*/ 25542 h 90973"/>
                  <a:gd name="connsiteX6" fmla="*/ 43781 w 48985"/>
                  <a:gd name="connsiteY6" fmla="*/ 64731 h 90973"/>
                  <a:gd name="connsiteX7" fmla="*/ 39583 w 48985"/>
                  <a:gd name="connsiteY7" fmla="*/ 80126 h 90973"/>
                  <a:gd name="connsiteX8" fmla="*/ 26987 w 48985"/>
                  <a:gd name="connsiteY8" fmla="*/ 87124 h 90973"/>
                  <a:gd name="connsiteX9" fmla="*/ 26287 w 48985"/>
                  <a:gd name="connsiteY9" fmla="*/ 87124 h 9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85" h="90973">
                    <a:moveTo>
                      <a:pt x="26287" y="87824"/>
                    </a:moveTo>
                    <a:cubicBezTo>
                      <a:pt x="16490" y="87824"/>
                      <a:pt x="8792" y="78727"/>
                      <a:pt x="7392" y="67530"/>
                    </a:cubicBezTo>
                    <a:lnTo>
                      <a:pt x="5293" y="28342"/>
                    </a:lnTo>
                    <a:cubicBezTo>
                      <a:pt x="4593" y="16445"/>
                      <a:pt x="12291" y="5948"/>
                      <a:pt x="22088" y="5248"/>
                    </a:cubicBezTo>
                    <a:lnTo>
                      <a:pt x="22088" y="5248"/>
                    </a:lnTo>
                    <a:cubicBezTo>
                      <a:pt x="32585" y="5248"/>
                      <a:pt x="40983" y="14346"/>
                      <a:pt x="41682" y="25542"/>
                    </a:cubicBezTo>
                    <a:lnTo>
                      <a:pt x="43781" y="64731"/>
                    </a:lnTo>
                    <a:cubicBezTo>
                      <a:pt x="43781" y="70329"/>
                      <a:pt x="42382" y="75928"/>
                      <a:pt x="39583" y="80126"/>
                    </a:cubicBezTo>
                    <a:cubicBezTo>
                      <a:pt x="36084" y="84325"/>
                      <a:pt x="31885" y="86425"/>
                      <a:pt x="26987" y="87124"/>
                    </a:cubicBezTo>
                    <a:lnTo>
                      <a:pt x="26287" y="87124"/>
                    </a:lnTo>
                    <a:close/>
                  </a:path>
                </a:pathLst>
              </a:custGeom>
              <a:solidFill>
                <a:srgbClr val="444243"/>
              </a:solidFill>
              <a:ln w="9525" cap="flat">
                <a:noFill/>
                <a:prstDash val="solid"/>
                <a:miter/>
              </a:ln>
            </p:spPr>
            <p:txBody>
              <a:bodyPr rtlCol="0" anchor="ctr"/>
              <a:lstStyle/>
              <a:p>
                <a:endParaRPr lang="en-US"/>
              </a:p>
            </p:txBody>
          </p:sp>
          <p:sp>
            <p:nvSpPr>
              <p:cNvPr id="47" name="Freihandform: Form 46">
                <a:extLst>
                  <a:ext uri="{FF2B5EF4-FFF2-40B4-BE49-F238E27FC236}">
                    <a16:creationId xmlns:a16="http://schemas.microsoft.com/office/drawing/2014/main" id="{72952751-890B-43CA-A51C-0AD5A331EB14}"/>
                  </a:ext>
                </a:extLst>
              </p:cNvPr>
              <p:cNvSpPr/>
              <p:nvPr/>
            </p:nvSpPr>
            <p:spPr>
              <a:xfrm>
                <a:off x="5972665" y="5737090"/>
                <a:ext cx="70626" cy="59761"/>
              </a:xfrm>
              <a:custGeom>
                <a:avLst/>
                <a:gdLst>
                  <a:gd name="connsiteX0" fmla="*/ 75820 w 90973"/>
                  <a:gd name="connsiteY0" fmla="*/ 47792 h 76977"/>
                  <a:gd name="connsiteX1" fmla="*/ 83518 w 90973"/>
                  <a:gd name="connsiteY1" fmla="*/ 14202 h 76977"/>
                  <a:gd name="connsiteX2" fmla="*/ 49228 w 90973"/>
                  <a:gd name="connsiteY2" fmla="*/ 10703 h 76977"/>
                  <a:gd name="connsiteX3" fmla="*/ 17037 w 90973"/>
                  <a:gd name="connsiteY3" fmla="*/ 33097 h 76977"/>
                  <a:gd name="connsiteX4" fmla="*/ 9340 w 90973"/>
                  <a:gd name="connsiteY4" fmla="*/ 66687 h 76977"/>
                  <a:gd name="connsiteX5" fmla="*/ 43629 w 90973"/>
                  <a:gd name="connsiteY5" fmla="*/ 70186 h 76977"/>
                  <a:gd name="connsiteX6" fmla="*/ 75820 w 90973"/>
                  <a:gd name="connsiteY6" fmla="*/ 47792 h 7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73" h="76977">
                    <a:moveTo>
                      <a:pt x="75820" y="47792"/>
                    </a:moveTo>
                    <a:cubicBezTo>
                      <a:pt x="87717" y="39395"/>
                      <a:pt x="91216" y="24000"/>
                      <a:pt x="83518" y="14202"/>
                    </a:cubicBezTo>
                    <a:cubicBezTo>
                      <a:pt x="76520" y="3705"/>
                      <a:pt x="61124" y="2306"/>
                      <a:pt x="49228" y="10703"/>
                    </a:cubicBezTo>
                    <a:lnTo>
                      <a:pt x="17037" y="33097"/>
                    </a:lnTo>
                    <a:cubicBezTo>
                      <a:pt x="5141" y="41495"/>
                      <a:pt x="1642" y="56190"/>
                      <a:pt x="9340" y="66687"/>
                    </a:cubicBezTo>
                    <a:cubicBezTo>
                      <a:pt x="16337" y="77184"/>
                      <a:pt x="32433" y="78584"/>
                      <a:pt x="43629" y="70186"/>
                    </a:cubicBezTo>
                    <a:lnTo>
                      <a:pt x="75820" y="47792"/>
                    </a:lnTo>
                    <a:close/>
                  </a:path>
                </a:pathLst>
              </a:custGeom>
              <a:solidFill>
                <a:srgbClr val="868686"/>
              </a:solidFill>
              <a:ln w="9525" cap="flat">
                <a:noFill/>
                <a:prstDash val="solid"/>
                <a:miter/>
              </a:ln>
            </p:spPr>
            <p:txBody>
              <a:bodyPr rtlCol="0" anchor="ctr"/>
              <a:lstStyle/>
              <a:p>
                <a:endParaRPr lang="en-US"/>
              </a:p>
            </p:txBody>
          </p:sp>
          <p:sp>
            <p:nvSpPr>
              <p:cNvPr id="48" name="Freihandform: Form 47">
                <a:extLst>
                  <a:ext uri="{FF2B5EF4-FFF2-40B4-BE49-F238E27FC236}">
                    <a16:creationId xmlns:a16="http://schemas.microsoft.com/office/drawing/2014/main" id="{8A34802A-1D6A-4902-A0C9-74E99F15E2DB}"/>
                  </a:ext>
                </a:extLst>
              </p:cNvPr>
              <p:cNvSpPr/>
              <p:nvPr/>
            </p:nvSpPr>
            <p:spPr>
              <a:xfrm>
                <a:off x="5976342" y="5740781"/>
                <a:ext cx="59761" cy="54329"/>
              </a:xfrm>
              <a:custGeom>
                <a:avLst/>
                <a:gdLst>
                  <a:gd name="connsiteX0" fmla="*/ 22797 w 76977"/>
                  <a:gd name="connsiteY0" fmla="*/ 66131 h 69979"/>
                  <a:gd name="connsiteX1" fmla="*/ 8102 w 76977"/>
                  <a:gd name="connsiteY1" fmla="*/ 59133 h 69979"/>
                  <a:gd name="connsiteX2" fmla="*/ 15100 w 76977"/>
                  <a:gd name="connsiteY2" fmla="*/ 31841 h 69979"/>
                  <a:gd name="connsiteX3" fmla="*/ 47290 w 76977"/>
                  <a:gd name="connsiteY3" fmla="*/ 9447 h 69979"/>
                  <a:gd name="connsiteX4" fmla="*/ 61286 w 76977"/>
                  <a:gd name="connsiteY4" fmla="*/ 5248 h 69979"/>
                  <a:gd name="connsiteX5" fmla="*/ 75282 w 76977"/>
                  <a:gd name="connsiteY5" fmla="*/ 12246 h 69979"/>
                  <a:gd name="connsiteX6" fmla="*/ 68284 w 76977"/>
                  <a:gd name="connsiteY6" fmla="*/ 39538 h 69979"/>
                  <a:gd name="connsiteX7" fmla="*/ 36094 w 76977"/>
                  <a:gd name="connsiteY7" fmla="*/ 61932 h 69979"/>
                  <a:gd name="connsiteX8" fmla="*/ 22797 w 76977"/>
                  <a:gd name="connsiteY8" fmla="*/ 66131 h 69979"/>
                  <a:gd name="connsiteX9" fmla="*/ 22797 w 76977"/>
                  <a:gd name="connsiteY9" fmla="*/ 66131 h 6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7" h="69979">
                    <a:moveTo>
                      <a:pt x="22797" y="66131"/>
                    </a:moveTo>
                    <a:cubicBezTo>
                      <a:pt x="16499" y="66131"/>
                      <a:pt x="11601" y="63331"/>
                      <a:pt x="8102" y="59133"/>
                    </a:cubicBezTo>
                    <a:cubicBezTo>
                      <a:pt x="2503" y="50735"/>
                      <a:pt x="5302" y="38839"/>
                      <a:pt x="15100" y="31841"/>
                    </a:cubicBezTo>
                    <a:lnTo>
                      <a:pt x="47290" y="9447"/>
                    </a:lnTo>
                    <a:cubicBezTo>
                      <a:pt x="51489" y="6648"/>
                      <a:pt x="56387" y="5248"/>
                      <a:pt x="61286" y="5248"/>
                    </a:cubicBezTo>
                    <a:cubicBezTo>
                      <a:pt x="66884" y="5248"/>
                      <a:pt x="72483" y="8047"/>
                      <a:pt x="75282" y="12246"/>
                    </a:cubicBezTo>
                    <a:cubicBezTo>
                      <a:pt x="80880" y="20644"/>
                      <a:pt x="78081" y="32540"/>
                      <a:pt x="68284" y="39538"/>
                    </a:cubicBezTo>
                    <a:lnTo>
                      <a:pt x="36094" y="61932"/>
                    </a:lnTo>
                    <a:cubicBezTo>
                      <a:pt x="31895" y="64031"/>
                      <a:pt x="27696" y="66131"/>
                      <a:pt x="22797" y="66131"/>
                    </a:cubicBezTo>
                    <a:lnTo>
                      <a:pt x="22797" y="66131"/>
                    </a:lnTo>
                    <a:close/>
                  </a:path>
                </a:pathLst>
              </a:custGeom>
              <a:solidFill>
                <a:srgbClr val="444243"/>
              </a:solidFill>
              <a:ln w="9525" cap="flat">
                <a:noFill/>
                <a:prstDash val="solid"/>
                <a:miter/>
              </a:ln>
            </p:spPr>
            <p:txBody>
              <a:bodyPr rtlCol="0" anchor="ctr"/>
              <a:lstStyle/>
              <a:p>
                <a:endParaRPr lang="en-US"/>
              </a:p>
            </p:txBody>
          </p:sp>
          <p:sp>
            <p:nvSpPr>
              <p:cNvPr id="49" name="Freihandform: Form 48">
                <a:extLst>
                  <a:ext uri="{FF2B5EF4-FFF2-40B4-BE49-F238E27FC236}">
                    <a16:creationId xmlns:a16="http://schemas.microsoft.com/office/drawing/2014/main" id="{C71FFCB4-D645-41EE-B802-114A16C766C6}"/>
                  </a:ext>
                </a:extLst>
              </p:cNvPr>
              <p:cNvSpPr/>
              <p:nvPr/>
            </p:nvSpPr>
            <p:spPr>
              <a:xfrm>
                <a:off x="5805659" y="5759077"/>
                <a:ext cx="76059" cy="54329"/>
              </a:xfrm>
              <a:custGeom>
                <a:avLst/>
                <a:gdLst>
                  <a:gd name="connsiteX0" fmla="*/ 58606 w 97971"/>
                  <a:gd name="connsiteY0" fmla="*/ 64958 h 69979"/>
                  <a:gd name="connsiteX1" fmla="*/ 91497 w 97971"/>
                  <a:gd name="connsiteY1" fmla="*/ 53761 h 69979"/>
                  <a:gd name="connsiteX2" fmla="*/ 76101 w 97971"/>
                  <a:gd name="connsiteY2" fmla="*/ 22970 h 69979"/>
                  <a:gd name="connsiteX3" fmla="*/ 39712 w 97971"/>
                  <a:gd name="connsiteY3" fmla="*/ 7575 h 69979"/>
                  <a:gd name="connsiteX4" fmla="*/ 6821 w 97971"/>
                  <a:gd name="connsiteY4" fmla="*/ 18072 h 69979"/>
                  <a:gd name="connsiteX5" fmla="*/ 21517 w 97971"/>
                  <a:gd name="connsiteY5" fmla="*/ 49563 h 69979"/>
                  <a:gd name="connsiteX6" fmla="*/ 58606 w 97971"/>
                  <a:gd name="connsiteY6" fmla="*/ 64958 h 6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71" h="69979">
                    <a:moveTo>
                      <a:pt x="58606" y="64958"/>
                    </a:moveTo>
                    <a:cubicBezTo>
                      <a:pt x="71902" y="70556"/>
                      <a:pt x="86598" y="65658"/>
                      <a:pt x="91497" y="53761"/>
                    </a:cubicBezTo>
                    <a:cubicBezTo>
                      <a:pt x="96395" y="41865"/>
                      <a:pt x="89397" y="27869"/>
                      <a:pt x="76101" y="22970"/>
                    </a:cubicBezTo>
                    <a:lnTo>
                      <a:pt x="39712" y="7575"/>
                    </a:lnTo>
                    <a:cubicBezTo>
                      <a:pt x="26416" y="1976"/>
                      <a:pt x="11720" y="6875"/>
                      <a:pt x="6821" y="18072"/>
                    </a:cubicBezTo>
                    <a:cubicBezTo>
                      <a:pt x="1923" y="29968"/>
                      <a:pt x="8921" y="43264"/>
                      <a:pt x="21517" y="49563"/>
                    </a:cubicBezTo>
                    <a:lnTo>
                      <a:pt x="58606" y="64958"/>
                    </a:lnTo>
                    <a:close/>
                  </a:path>
                </a:pathLst>
              </a:custGeom>
              <a:solidFill>
                <a:srgbClr val="868686"/>
              </a:solidFill>
              <a:ln w="9525" cap="flat">
                <a:noFill/>
                <a:prstDash val="solid"/>
                <a:miter/>
              </a:ln>
            </p:spPr>
            <p:txBody>
              <a:bodyPr rtlCol="0" anchor="ctr"/>
              <a:lstStyle/>
              <a:p>
                <a:endParaRPr lang="en-US"/>
              </a:p>
            </p:txBody>
          </p:sp>
          <p:sp>
            <p:nvSpPr>
              <p:cNvPr id="50" name="Freihandform: Form 49">
                <a:extLst>
                  <a:ext uri="{FF2B5EF4-FFF2-40B4-BE49-F238E27FC236}">
                    <a16:creationId xmlns:a16="http://schemas.microsoft.com/office/drawing/2014/main" id="{CC47887E-9253-4E20-9471-513E8F0A608B}"/>
                  </a:ext>
                </a:extLst>
              </p:cNvPr>
              <p:cNvSpPr/>
              <p:nvPr/>
            </p:nvSpPr>
            <p:spPr>
              <a:xfrm>
                <a:off x="5809601" y="5761969"/>
                <a:ext cx="65194" cy="48896"/>
              </a:xfrm>
              <a:custGeom>
                <a:avLst/>
                <a:gdLst>
                  <a:gd name="connsiteX0" fmla="*/ 64725 w 83975"/>
                  <a:gd name="connsiteY0" fmla="*/ 58433 h 62981"/>
                  <a:gd name="connsiteX1" fmla="*/ 54929 w 83975"/>
                  <a:gd name="connsiteY1" fmla="*/ 56334 h 62981"/>
                  <a:gd name="connsiteX2" fmla="*/ 19239 w 83975"/>
                  <a:gd name="connsiteY2" fmla="*/ 40938 h 62981"/>
                  <a:gd name="connsiteX3" fmla="*/ 6642 w 83975"/>
                  <a:gd name="connsiteY3" fmla="*/ 15745 h 62981"/>
                  <a:gd name="connsiteX4" fmla="*/ 24137 w 83975"/>
                  <a:gd name="connsiteY4" fmla="*/ 5248 h 62981"/>
                  <a:gd name="connsiteX5" fmla="*/ 33935 w 83975"/>
                  <a:gd name="connsiteY5" fmla="*/ 7348 h 62981"/>
                  <a:gd name="connsiteX6" fmla="*/ 70324 w 83975"/>
                  <a:gd name="connsiteY6" fmla="*/ 22743 h 62981"/>
                  <a:gd name="connsiteX7" fmla="*/ 82920 w 83975"/>
                  <a:gd name="connsiteY7" fmla="*/ 47936 h 62981"/>
                  <a:gd name="connsiteX8" fmla="*/ 64725 w 83975"/>
                  <a:gd name="connsiteY8" fmla="*/ 58433 h 62981"/>
                  <a:gd name="connsiteX9" fmla="*/ 64725 w 83975"/>
                  <a:gd name="connsiteY9" fmla="*/ 58433 h 6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75" h="62981">
                    <a:moveTo>
                      <a:pt x="64725" y="58433"/>
                    </a:moveTo>
                    <a:cubicBezTo>
                      <a:pt x="61226" y="58433"/>
                      <a:pt x="58428" y="57733"/>
                      <a:pt x="54929" y="56334"/>
                    </a:cubicBezTo>
                    <a:lnTo>
                      <a:pt x="19239" y="40938"/>
                    </a:lnTo>
                    <a:cubicBezTo>
                      <a:pt x="8042" y="36040"/>
                      <a:pt x="2444" y="24843"/>
                      <a:pt x="6642" y="15745"/>
                    </a:cubicBezTo>
                    <a:cubicBezTo>
                      <a:pt x="9442" y="9448"/>
                      <a:pt x="15740" y="5248"/>
                      <a:pt x="24137" y="5248"/>
                    </a:cubicBezTo>
                    <a:cubicBezTo>
                      <a:pt x="27636" y="5248"/>
                      <a:pt x="30436" y="5949"/>
                      <a:pt x="33935" y="7348"/>
                    </a:cubicBezTo>
                    <a:lnTo>
                      <a:pt x="70324" y="22743"/>
                    </a:lnTo>
                    <a:cubicBezTo>
                      <a:pt x="81521" y="27642"/>
                      <a:pt x="87119" y="38839"/>
                      <a:pt x="82920" y="47936"/>
                    </a:cubicBezTo>
                    <a:cubicBezTo>
                      <a:pt x="79421" y="54934"/>
                      <a:pt x="73123" y="58433"/>
                      <a:pt x="64725" y="58433"/>
                    </a:cubicBezTo>
                    <a:lnTo>
                      <a:pt x="64725" y="58433"/>
                    </a:lnTo>
                    <a:close/>
                  </a:path>
                </a:pathLst>
              </a:custGeom>
              <a:solidFill>
                <a:srgbClr val="444243"/>
              </a:solidFill>
              <a:ln w="9525" cap="flat">
                <a:noFill/>
                <a:prstDash val="solid"/>
                <a:miter/>
              </a:ln>
            </p:spPr>
            <p:txBody>
              <a:bodyPr rtlCol="0" anchor="ctr"/>
              <a:lstStyle/>
              <a:p>
                <a:endParaRPr lang="en-US"/>
              </a:p>
            </p:txBody>
          </p:sp>
          <p:sp>
            <p:nvSpPr>
              <p:cNvPr id="51" name="Freihandform: Form 50">
                <a:extLst>
                  <a:ext uri="{FF2B5EF4-FFF2-40B4-BE49-F238E27FC236}">
                    <a16:creationId xmlns:a16="http://schemas.microsoft.com/office/drawing/2014/main" id="{B8B28DDF-2AB2-4C1D-B5E3-5270823F59C8}"/>
                  </a:ext>
                </a:extLst>
              </p:cNvPr>
              <p:cNvSpPr/>
              <p:nvPr/>
            </p:nvSpPr>
            <p:spPr>
              <a:xfrm>
                <a:off x="5895435" y="5550632"/>
                <a:ext cx="21731" cy="21731"/>
              </a:xfrm>
              <a:custGeom>
                <a:avLst/>
                <a:gdLst>
                  <a:gd name="connsiteX0" fmla="*/ 5248 w 27991"/>
                  <a:gd name="connsiteY0" fmla="*/ 16445 h 27991"/>
                  <a:gd name="connsiteX1" fmla="*/ 16445 w 27991"/>
                  <a:gd name="connsiteY1" fmla="*/ 27642 h 27991"/>
                  <a:gd name="connsiteX2" fmla="*/ 27642 w 27991"/>
                  <a:gd name="connsiteY2" fmla="*/ 16445 h 27991"/>
                  <a:gd name="connsiteX3" fmla="*/ 16445 w 27991"/>
                  <a:gd name="connsiteY3" fmla="*/ 5248 h 27991"/>
                  <a:gd name="connsiteX4" fmla="*/ 5248 w 27991"/>
                  <a:gd name="connsiteY4" fmla="*/ 16445 h 27991"/>
                  <a:gd name="connsiteX5" fmla="*/ 5248 w 27991"/>
                  <a:gd name="connsiteY5" fmla="*/ 16445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5248" y="16445"/>
                    </a:moveTo>
                    <a:cubicBezTo>
                      <a:pt x="5248" y="22743"/>
                      <a:pt x="10147" y="27642"/>
                      <a:pt x="16445" y="27642"/>
                    </a:cubicBezTo>
                    <a:cubicBezTo>
                      <a:pt x="22743" y="27642"/>
                      <a:pt x="27642" y="22743"/>
                      <a:pt x="27642" y="16445"/>
                    </a:cubicBezTo>
                    <a:cubicBezTo>
                      <a:pt x="27642" y="10147"/>
                      <a:pt x="22743" y="5248"/>
                      <a:pt x="16445" y="5248"/>
                    </a:cubicBezTo>
                    <a:cubicBezTo>
                      <a:pt x="10147" y="5248"/>
                      <a:pt x="5248" y="10147"/>
                      <a:pt x="5248" y="16445"/>
                    </a:cubicBezTo>
                    <a:lnTo>
                      <a:pt x="5248" y="16445"/>
                    </a:lnTo>
                    <a:close/>
                  </a:path>
                </a:pathLst>
              </a:custGeom>
              <a:solidFill>
                <a:srgbClr val="868686"/>
              </a:solidFill>
              <a:ln w="9525" cap="flat">
                <a:noFill/>
                <a:prstDash val="solid"/>
                <a:miter/>
              </a:ln>
            </p:spPr>
            <p:txBody>
              <a:bodyPr rtlCol="0" anchor="ctr"/>
              <a:lstStyle/>
              <a:p>
                <a:endParaRPr lang="en-US"/>
              </a:p>
            </p:txBody>
          </p:sp>
          <p:sp>
            <p:nvSpPr>
              <p:cNvPr id="52" name="Freihandform: Form 51">
                <a:extLst>
                  <a:ext uri="{FF2B5EF4-FFF2-40B4-BE49-F238E27FC236}">
                    <a16:creationId xmlns:a16="http://schemas.microsoft.com/office/drawing/2014/main" id="{CB3BC4E0-E8B6-4979-AA62-E73C76B822FA}"/>
                  </a:ext>
                </a:extLst>
              </p:cNvPr>
              <p:cNvSpPr/>
              <p:nvPr/>
            </p:nvSpPr>
            <p:spPr>
              <a:xfrm>
                <a:off x="5898695" y="5553349"/>
                <a:ext cx="16299" cy="16299"/>
              </a:xfrm>
              <a:custGeom>
                <a:avLst/>
                <a:gdLst>
                  <a:gd name="connsiteX0" fmla="*/ 12246 w 20993"/>
                  <a:gd name="connsiteY0" fmla="*/ 19244 h 20993"/>
                  <a:gd name="connsiteX1" fmla="*/ 5248 w 20993"/>
                  <a:gd name="connsiteY1" fmla="*/ 12246 h 20993"/>
                  <a:gd name="connsiteX2" fmla="*/ 12246 w 20993"/>
                  <a:gd name="connsiteY2" fmla="*/ 5248 h 20993"/>
                  <a:gd name="connsiteX3" fmla="*/ 19244 w 20993"/>
                  <a:gd name="connsiteY3" fmla="*/ 12246 h 20993"/>
                  <a:gd name="connsiteX4" fmla="*/ 12246 w 20993"/>
                  <a:gd name="connsiteY4" fmla="*/ 19244 h 20993"/>
                  <a:gd name="connsiteX5" fmla="*/ 12246 w 20993"/>
                  <a:gd name="connsiteY5" fmla="*/ 19244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93" h="20993">
                    <a:moveTo>
                      <a:pt x="12246" y="19244"/>
                    </a:moveTo>
                    <a:cubicBezTo>
                      <a:pt x="8747" y="19244"/>
                      <a:pt x="5248" y="16445"/>
                      <a:pt x="5248" y="12246"/>
                    </a:cubicBezTo>
                    <a:cubicBezTo>
                      <a:pt x="5248" y="8747"/>
                      <a:pt x="8048" y="5248"/>
                      <a:pt x="12246" y="5248"/>
                    </a:cubicBezTo>
                    <a:cubicBezTo>
                      <a:pt x="15745" y="5248"/>
                      <a:pt x="19244" y="8747"/>
                      <a:pt x="19244" y="12246"/>
                    </a:cubicBezTo>
                    <a:cubicBezTo>
                      <a:pt x="19244" y="16445"/>
                      <a:pt x="15745" y="19244"/>
                      <a:pt x="12246" y="19244"/>
                    </a:cubicBezTo>
                    <a:lnTo>
                      <a:pt x="12246" y="19244"/>
                    </a:lnTo>
                    <a:close/>
                  </a:path>
                </a:pathLst>
              </a:custGeom>
              <a:solidFill>
                <a:srgbClr val="B0B0B0"/>
              </a:solidFill>
              <a:ln w="9525" cap="flat">
                <a:noFill/>
                <a:prstDash val="solid"/>
                <a:miter/>
              </a:ln>
            </p:spPr>
            <p:txBody>
              <a:bodyPr rtlCol="0" anchor="ctr"/>
              <a:lstStyle/>
              <a:p>
                <a:endParaRPr lang="en-US"/>
              </a:p>
            </p:txBody>
          </p:sp>
          <p:sp>
            <p:nvSpPr>
              <p:cNvPr id="53" name="Freihandform: Form 52">
                <a:extLst>
                  <a:ext uri="{FF2B5EF4-FFF2-40B4-BE49-F238E27FC236}">
                    <a16:creationId xmlns:a16="http://schemas.microsoft.com/office/drawing/2014/main" id="{BDD292FC-65AF-431F-99A1-39AD1BFD6316}"/>
                  </a:ext>
                </a:extLst>
              </p:cNvPr>
              <p:cNvSpPr/>
              <p:nvPr/>
            </p:nvSpPr>
            <p:spPr>
              <a:xfrm>
                <a:off x="5895435" y="5688580"/>
                <a:ext cx="21731" cy="21731"/>
              </a:xfrm>
              <a:custGeom>
                <a:avLst/>
                <a:gdLst>
                  <a:gd name="connsiteX0" fmla="*/ 5248 w 27991"/>
                  <a:gd name="connsiteY0" fmla="*/ 16505 h 27991"/>
                  <a:gd name="connsiteX1" fmla="*/ 16445 w 27991"/>
                  <a:gd name="connsiteY1" fmla="*/ 27701 h 27991"/>
                  <a:gd name="connsiteX2" fmla="*/ 27642 w 27991"/>
                  <a:gd name="connsiteY2" fmla="*/ 16505 h 27991"/>
                  <a:gd name="connsiteX3" fmla="*/ 16445 w 27991"/>
                  <a:gd name="connsiteY3" fmla="*/ 5308 h 27991"/>
                  <a:gd name="connsiteX4" fmla="*/ 5248 w 27991"/>
                  <a:gd name="connsiteY4" fmla="*/ 16505 h 27991"/>
                  <a:gd name="connsiteX5" fmla="*/ 5248 w 27991"/>
                  <a:gd name="connsiteY5" fmla="*/ 16505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5248" y="16505"/>
                    </a:moveTo>
                    <a:cubicBezTo>
                      <a:pt x="5248" y="22803"/>
                      <a:pt x="10147" y="27701"/>
                      <a:pt x="16445" y="27701"/>
                    </a:cubicBezTo>
                    <a:cubicBezTo>
                      <a:pt x="22743" y="27701"/>
                      <a:pt x="27642" y="22803"/>
                      <a:pt x="27642" y="16505"/>
                    </a:cubicBezTo>
                    <a:cubicBezTo>
                      <a:pt x="27642" y="10206"/>
                      <a:pt x="22743" y="5308"/>
                      <a:pt x="16445" y="5308"/>
                    </a:cubicBezTo>
                    <a:cubicBezTo>
                      <a:pt x="10147" y="4608"/>
                      <a:pt x="5248" y="10206"/>
                      <a:pt x="5248" y="16505"/>
                    </a:cubicBezTo>
                    <a:lnTo>
                      <a:pt x="5248" y="16505"/>
                    </a:lnTo>
                    <a:close/>
                  </a:path>
                </a:pathLst>
              </a:custGeom>
              <a:solidFill>
                <a:srgbClr val="868686"/>
              </a:solidFill>
              <a:ln w="9525" cap="flat">
                <a:noFill/>
                <a:prstDash val="solid"/>
                <a:miter/>
              </a:ln>
            </p:spPr>
            <p:txBody>
              <a:bodyPr rtlCol="0" anchor="ctr"/>
              <a:lstStyle/>
              <a:p>
                <a:endParaRPr lang="en-US"/>
              </a:p>
            </p:txBody>
          </p:sp>
          <p:sp>
            <p:nvSpPr>
              <p:cNvPr id="54" name="Freihandform: Form 53">
                <a:extLst>
                  <a:ext uri="{FF2B5EF4-FFF2-40B4-BE49-F238E27FC236}">
                    <a16:creationId xmlns:a16="http://schemas.microsoft.com/office/drawing/2014/main" id="{7A91A486-CB52-4222-AC86-0F6772206D5E}"/>
                  </a:ext>
                </a:extLst>
              </p:cNvPr>
              <p:cNvSpPr/>
              <p:nvPr/>
            </p:nvSpPr>
            <p:spPr>
              <a:xfrm>
                <a:off x="5898695" y="5691342"/>
                <a:ext cx="16299" cy="16299"/>
              </a:xfrm>
              <a:custGeom>
                <a:avLst/>
                <a:gdLst>
                  <a:gd name="connsiteX0" fmla="*/ 12246 w 20993"/>
                  <a:gd name="connsiteY0" fmla="*/ 19244 h 20993"/>
                  <a:gd name="connsiteX1" fmla="*/ 5248 w 20993"/>
                  <a:gd name="connsiteY1" fmla="*/ 12246 h 20993"/>
                  <a:gd name="connsiteX2" fmla="*/ 12246 w 20993"/>
                  <a:gd name="connsiteY2" fmla="*/ 5248 h 20993"/>
                  <a:gd name="connsiteX3" fmla="*/ 19244 w 20993"/>
                  <a:gd name="connsiteY3" fmla="*/ 12246 h 20993"/>
                  <a:gd name="connsiteX4" fmla="*/ 12246 w 20993"/>
                  <a:gd name="connsiteY4" fmla="*/ 19244 h 20993"/>
                  <a:gd name="connsiteX5" fmla="*/ 12246 w 20993"/>
                  <a:gd name="connsiteY5" fmla="*/ 19244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93" h="20993">
                    <a:moveTo>
                      <a:pt x="12246" y="19244"/>
                    </a:moveTo>
                    <a:cubicBezTo>
                      <a:pt x="8747" y="19244"/>
                      <a:pt x="5248" y="16445"/>
                      <a:pt x="5248" y="12246"/>
                    </a:cubicBezTo>
                    <a:cubicBezTo>
                      <a:pt x="5248" y="8048"/>
                      <a:pt x="8048" y="5248"/>
                      <a:pt x="12246" y="5248"/>
                    </a:cubicBezTo>
                    <a:cubicBezTo>
                      <a:pt x="15745" y="5248"/>
                      <a:pt x="19244" y="8747"/>
                      <a:pt x="19244" y="12246"/>
                    </a:cubicBezTo>
                    <a:cubicBezTo>
                      <a:pt x="19244" y="16445"/>
                      <a:pt x="15745" y="19244"/>
                      <a:pt x="12246" y="19244"/>
                    </a:cubicBezTo>
                    <a:lnTo>
                      <a:pt x="12246" y="19244"/>
                    </a:lnTo>
                    <a:close/>
                  </a:path>
                </a:pathLst>
              </a:custGeom>
              <a:solidFill>
                <a:srgbClr val="B0B0B0"/>
              </a:solidFill>
              <a:ln w="9525" cap="flat">
                <a:noFill/>
                <a:prstDash val="solid"/>
                <a:miter/>
              </a:ln>
            </p:spPr>
            <p:txBody>
              <a:bodyPr rtlCol="0" anchor="ctr"/>
              <a:lstStyle/>
              <a:p>
                <a:endParaRPr lang="en-US"/>
              </a:p>
            </p:txBody>
          </p:sp>
          <p:sp>
            <p:nvSpPr>
              <p:cNvPr id="55" name="Freihandform: Form 54">
                <a:extLst>
                  <a:ext uri="{FF2B5EF4-FFF2-40B4-BE49-F238E27FC236}">
                    <a16:creationId xmlns:a16="http://schemas.microsoft.com/office/drawing/2014/main" id="{456615D4-9F84-411B-96EB-AFF1B067D4FD}"/>
                  </a:ext>
                </a:extLst>
              </p:cNvPr>
              <p:cNvSpPr/>
              <p:nvPr/>
            </p:nvSpPr>
            <p:spPr>
              <a:xfrm>
                <a:off x="5964432" y="5618543"/>
                <a:ext cx="21731" cy="21731"/>
              </a:xfrm>
              <a:custGeom>
                <a:avLst/>
                <a:gdLst>
                  <a:gd name="connsiteX0" fmla="*/ 16445 w 27991"/>
                  <a:gd name="connsiteY0" fmla="*/ 5248 h 27991"/>
                  <a:gd name="connsiteX1" fmla="*/ 5248 w 27991"/>
                  <a:gd name="connsiteY1" fmla="*/ 17145 h 27991"/>
                  <a:gd name="connsiteX2" fmla="*/ 17145 w 27991"/>
                  <a:gd name="connsiteY2" fmla="*/ 28342 h 27991"/>
                  <a:gd name="connsiteX3" fmla="*/ 28342 w 27991"/>
                  <a:gd name="connsiteY3" fmla="*/ 16445 h 27991"/>
                  <a:gd name="connsiteX4" fmla="*/ 16445 w 27991"/>
                  <a:gd name="connsiteY4" fmla="*/ 5248 h 27991"/>
                  <a:gd name="connsiteX5" fmla="*/ 16445 w 27991"/>
                  <a:gd name="connsiteY5" fmla="*/ 5248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16445" y="5248"/>
                    </a:moveTo>
                    <a:cubicBezTo>
                      <a:pt x="10147" y="5248"/>
                      <a:pt x="5248" y="10847"/>
                      <a:pt x="5248" y="17145"/>
                    </a:cubicBezTo>
                    <a:cubicBezTo>
                      <a:pt x="5248" y="23443"/>
                      <a:pt x="10847" y="28342"/>
                      <a:pt x="17145" y="28342"/>
                    </a:cubicBezTo>
                    <a:cubicBezTo>
                      <a:pt x="23443" y="28342"/>
                      <a:pt x="28342" y="23443"/>
                      <a:pt x="28342" y="16445"/>
                    </a:cubicBezTo>
                    <a:cubicBezTo>
                      <a:pt x="27642" y="10147"/>
                      <a:pt x="22743" y="5248"/>
                      <a:pt x="16445" y="5248"/>
                    </a:cubicBezTo>
                    <a:lnTo>
                      <a:pt x="16445" y="5248"/>
                    </a:lnTo>
                    <a:close/>
                  </a:path>
                </a:pathLst>
              </a:custGeom>
              <a:solidFill>
                <a:srgbClr val="868686"/>
              </a:solidFill>
              <a:ln w="9525" cap="flat">
                <a:noFill/>
                <a:prstDash val="solid"/>
                <a:miter/>
              </a:ln>
            </p:spPr>
            <p:txBody>
              <a:bodyPr rtlCol="0" anchor="ctr"/>
              <a:lstStyle/>
              <a:p>
                <a:endParaRPr lang="en-US"/>
              </a:p>
            </p:txBody>
          </p:sp>
          <p:sp>
            <p:nvSpPr>
              <p:cNvPr id="56" name="Freihandform: Form 55">
                <a:extLst>
                  <a:ext uri="{FF2B5EF4-FFF2-40B4-BE49-F238E27FC236}">
                    <a16:creationId xmlns:a16="http://schemas.microsoft.com/office/drawing/2014/main" id="{F76751C1-4421-4EEA-885F-99405BACBE83}"/>
                  </a:ext>
                </a:extLst>
              </p:cNvPr>
              <p:cNvSpPr/>
              <p:nvPr/>
            </p:nvSpPr>
            <p:spPr>
              <a:xfrm>
                <a:off x="5967691" y="5621802"/>
                <a:ext cx="16299" cy="16299"/>
              </a:xfrm>
              <a:custGeom>
                <a:avLst/>
                <a:gdLst>
                  <a:gd name="connsiteX0" fmla="*/ 12246 w 20993"/>
                  <a:gd name="connsiteY0" fmla="*/ 19244 h 20993"/>
                  <a:gd name="connsiteX1" fmla="*/ 5248 w 20993"/>
                  <a:gd name="connsiteY1" fmla="*/ 12246 h 20993"/>
                  <a:gd name="connsiteX2" fmla="*/ 12246 w 20993"/>
                  <a:gd name="connsiteY2" fmla="*/ 5248 h 20993"/>
                  <a:gd name="connsiteX3" fmla="*/ 19244 w 20993"/>
                  <a:gd name="connsiteY3" fmla="*/ 12246 h 20993"/>
                  <a:gd name="connsiteX4" fmla="*/ 12246 w 20993"/>
                  <a:gd name="connsiteY4" fmla="*/ 19244 h 20993"/>
                  <a:gd name="connsiteX5" fmla="*/ 12246 w 20993"/>
                  <a:gd name="connsiteY5" fmla="*/ 19244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93" h="20993">
                    <a:moveTo>
                      <a:pt x="12246" y="19244"/>
                    </a:moveTo>
                    <a:cubicBezTo>
                      <a:pt x="8747" y="19244"/>
                      <a:pt x="5248" y="16445"/>
                      <a:pt x="5248" y="12246"/>
                    </a:cubicBezTo>
                    <a:cubicBezTo>
                      <a:pt x="5248" y="8747"/>
                      <a:pt x="8047" y="5248"/>
                      <a:pt x="12246" y="5248"/>
                    </a:cubicBezTo>
                    <a:cubicBezTo>
                      <a:pt x="15745" y="5248"/>
                      <a:pt x="19244" y="8048"/>
                      <a:pt x="19244" y="12246"/>
                    </a:cubicBezTo>
                    <a:cubicBezTo>
                      <a:pt x="19244" y="15745"/>
                      <a:pt x="15745" y="19244"/>
                      <a:pt x="12246" y="19244"/>
                    </a:cubicBezTo>
                    <a:lnTo>
                      <a:pt x="12246" y="19244"/>
                    </a:lnTo>
                    <a:close/>
                  </a:path>
                </a:pathLst>
              </a:custGeom>
              <a:solidFill>
                <a:srgbClr val="B0B0B0"/>
              </a:solidFill>
              <a:ln w="9525" cap="flat">
                <a:noFill/>
                <a:prstDash val="solid"/>
                <a:miter/>
              </a:ln>
            </p:spPr>
            <p:txBody>
              <a:bodyPr rtlCol="0" anchor="ctr"/>
              <a:lstStyle/>
              <a:p>
                <a:endParaRPr lang="en-US"/>
              </a:p>
            </p:txBody>
          </p:sp>
          <p:sp>
            <p:nvSpPr>
              <p:cNvPr id="57" name="Freihandform: Form 56">
                <a:extLst>
                  <a:ext uri="{FF2B5EF4-FFF2-40B4-BE49-F238E27FC236}">
                    <a16:creationId xmlns:a16="http://schemas.microsoft.com/office/drawing/2014/main" id="{20A26B74-9C8C-4E85-9D91-6292814D3FE8}"/>
                  </a:ext>
                </a:extLst>
              </p:cNvPr>
              <p:cNvSpPr/>
              <p:nvPr/>
            </p:nvSpPr>
            <p:spPr>
              <a:xfrm>
                <a:off x="5826438" y="5620172"/>
                <a:ext cx="21731" cy="21731"/>
              </a:xfrm>
              <a:custGeom>
                <a:avLst/>
                <a:gdLst>
                  <a:gd name="connsiteX0" fmla="*/ 16445 w 27991"/>
                  <a:gd name="connsiteY0" fmla="*/ 5248 h 27991"/>
                  <a:gd name="connsiteX1" fmla="*/ 5248 w 27991"/>
                  <a:gd name="connsiteY1" fmla="*/ 16445 h 27991"/>
                  <a:gd name="connsiteX2" fmla="*/ 17145 w 27991"/>
                  <a:gd name="connsiteY2" fmla="*/ 27642 h 27991"/>
                  <a:gd name="connsiteX3" fmla="*/ 28342 w 27991"/>
                  <a:gd name="connsiteY3" fmla="*/ 15745 h 27991"/>
                  <a:gd name="connsiteX4" fmla="*/ 16445 w 27991"/>
                  <a:gd name="connsiteY4" fmla="*/ 5248 h 27991"/>
                  <a:gd name="connsiteX5" fmla="*/ 16445 w 27991"/>
                  <a:gd name="connsiteY5" fmla="*/ 5248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16445" y="5248"/>
                    </a:moveTo>
                    <a:cubicBezTo>
                      <a:pt x="10147" y="5248"/>
                      <a:pt x="5248" y="10147"/>
                      <a:pt x="5248" y="16445"/>
                    </a:cubicBezTo>
                    <a:cubicBezTo>
                      <a:pt x="5248" y="22743"/>
                      <a:pt x="10147" y="27642"/>
                      <a:pt x="17145" y="27642"/>
                    </a:cubicBezTo>
                    <a:cubicBezTo>
                      <a:pt x="23443" y="27642"/>
                      <a:pt x="28342" y="22044"/>
                      <a:pt x="28342" y="15745"/>
                    </a:cubicBezTo>
                    <a:cubicBezTo>
                      <a:pt x="27642" y="10147"/>
                      <a:pt x="22743" y="5248"/>
                      <a:pt x="16445" y="5248"/>
                    </a:cubicBezTo>
                    <a:lnTo>
                      <a:pt x="16445" y="5248"/>
                    </a:lnTo>
                    <a:close/>
                  </a:path>
                </a:pathLst>
              </a:custGeom>
              <a:solidFill>
                <a:srgbClr val="868686"/>
              </a:solidFill>
              <a:ln w="9525" cap="flat">
                <a:noFill/>
                <a:prstDash val="solid"/>
                <a:miter/>
              </a:ln>
            </p:spPr>
            <p:txBody>
              <a:bodyPr rtlCol="0" anchor="ctr"/>
              <a:lstStyle/>
              <a:p>
                <a:endParaRPr lang="en-US"/>
              </a:p>
            </p:txBody>
          </p:sp>
          <p:sp>
            <p:nvSpPr>
              <p:cNvPr id="58" name="Freihandform: Form 57">
                <a:extLst>
                  <a:ext uri="{FF2B5EF4-FFF2-40B4-BE49-F238E27FC236}">
                    <a16:creationId xmlns:a16="http://schemas.microsoft.com/office/drawing/2014/main" id="{C96AE9CE-E3B7-4728-A672-36CA64216286}"/>
                  </a:ext>
                </a:extLst>
              </p:cNvPr>
              <p:cNvSpPr/>
              <p:nvPr/>
            </p:nvSpPr>
            <p:spPr>
              <a:xfrm>
                <a:off x="5829698" y="5623432"/>
                <a:ext cx="16299" cy="16299"/>
              </a:xfrm>
              <a:custGeom>
                <a:avLst/>
                <a:gdLst>
                  <a:gd name="connsiteX0" fmla="*/ 12246 w 20993"/>
                  <a:gd name="connsiteY0" fmla="*/ 19244 h 20993"/>
                  <a:gd name="connsiteX1" fmla="*/ 5248 w 20993"/>
                  <a:gd name="connsiteY1" fmla="*/ 12246 h 20993"/>
                  <a:gd name="connsiteX2" fmla="*/ 12246 w 20993"/>
                  <a:gd name="connsiteY2" fmla="*/ 5248 h 20993"/>
                  <a:gd name="connsiteX3" fmla="*/ 19244 w 20993"/>
                  <a:gd name="connsiteY3" fmla="*/ 12246 h 20993"/>
                  <a:gd name="connsiteX4" fmla="*/ 12246 w 20993"/>
                  <a:gd name="connsiteY4" fmla="*/ 19244 h 20993"/>
                  <a:gd name="connsiteX5" fmla="*/ 12246 w 20993"/>
                  <a:gd name="connsiteY5" fmla="*/ 19244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93" h="20993">
                    <a:moveTo>
                      <a:pt x="12246" y="19244"/>
                    </a:moveTo>
                    <a:cubicBezTo>
                      <a:pt x="8747" y="19244"/>
                      <a:pt x="5248" y="16445"/>
                      <a:pt x="5248" y="12246"/>
                    </a:cubicBezTo>
                    <a:cubicBezTo>
                      <a:pt x="5248" y="8747"/>
                      <a:pt x="8048" y="5248"/>
                      <a:pt x="12246" y="5248"/>
                    </a:cubicBezTo>
                    <a:cubicBezTo>
                      <a:pt x="15745" y="5248"/>
                      <a:pt x="19244" y="8048"/>
                      <a:pt x="19244" y="12246"/>
                    </a:cubicBezTo>
                    <a:cubicBezTo>
                      <a:pt x="19244" y="16445"/>
                      <a:pt x="16445" y="19244"/>
                      <a:pt x="12246" y="19244"/>
                    </a:cubicBezTo>
                    <a:lnTo>
                      <a:pt x="12246" y="19244"/>
                    </a:lnTo>
                    <a:close/>
                  </a:path>
                </a:pathLst>
              </a:custGeom>
              <a:solidFill>
                <a:srgbClr val="B0B0B0"/>
              </a:solidFill>
              <a:ln w="9525" cap="flat">
                <a:noFill/>
                <a:prstDash val="solid"/>
                <a:miter/>
              </a:ln>
            </p:spPr>
            <p:txBody>
              <a:bodyPr rtlCol="0" anchor="ctr"/>
              <a:lstStyle/>
              <a:p>
                <a:endParaRPr lang="en-US"/>
              </a:p>
            </p:txBody>
          </p:sp>
          <p:sp>
            <p:nvSpPr>
              <p:cNvPr id="59" name="Freihandform: Form 58">
                <a:extLst>
                  <a:ext uri="{FF2B5EF4-FFF2-40B4-BE49-F238E27FC236}">
                    <a16:creationId xmlns:a16="http://schemas.microsoft.com/office/drawing/2014/main" id="{A1584B46-FE8F-4981-A760-838F3A0A5FC9}"/>
                  </a:ext>
                </a:extLst>
              </p:cNvPr>
              <p:cNvSpPr/>
              <p:nvPr/>
            </p:nvSpPr>
            <p:spPr>
              <a:xfrm>
                <a:off x="5942140" y="5669947"/>
                <a:ext cx="21731" cy="21731"/>
              </a:xfrm>
              <a:custGeom>
                <a:avLst/>
                <a:gdLst>
                  <a:gd name="connsiteX0" fmla="*/ 24864 w 27991"/>
                  <a:gd name="connsiteY0" fmla="*/ 9015 h 27991"/>
                  <a:gd name="connsiteX1" fmla="*/ 8769 w 27991"/>
                  <a:gd name="connsiteY1" fmla="*/ 8315 h 27991"/>
                  <a:gd name="connsiteX2" fmla="*/ 8070 w 27991"/>
                  <a:gd name="connsiteY2" fmla="*/ 24411 h 27991"/>
                  <a:gd name="connsiteX3" fmla="*/ 24165 w 27991"/>
                  <a:gd name="connsiteY3" fmla="*/ 25110 h 27991"/>
                  <a:gd name="connsiteX4" fmla="*/ 24864 w 27991"/>
                  <a:gd name="connsiteY4" fmla="*/ 9015 h 27991"/>
                  <a:gd name="connsiteX5" fmla="*/ 24864 w 27991"/>
                  <a:gd name="connsiteY5" fmla="*/ 9015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24864" y="9015"/>
                    </a:moveTo>
                    <a:cubicBezTo>
                      <a:pt x="20666" y="4116"/>
                      <a:pt x="13668" y="4116"/>
                      <a:pt x="8769" y="8315"/>
                    </a:cubicBezTo>
                    <a:cubicBezTo>
                      <a:pt x="4571" y="12514"/>
                      <a:pt x="3871" y="19512"/>
                      <a:pt x="8070" y="24411"/>
                    </a:cubicBezTo>
                    <a:cubicBezTo>
                      <a:pt x="12268" y="29309"/>
                      <a:pt x="19266" y="29309"/>
                      <a:pt x="24165" y="25110"/>
                    </a:cubicBezTo>
                    <a:cubicBezTo>
                      <a:pt x="29063" y="20912"/>
                      <a:pt x="29063" y="13914"/>
                      <a:pt x="24864" y="9015"/>
                    </a:cubicBezTo>
                    <a:lnTo>
                      <a:pt x="24864" y="9015"/>
                    </a:lnTo>
                    <a:close/>
                  </a:path>
                </a:pathLst>
              </a:custGeom>
              <a:solidFill>
                <a:srgbClr val="868686"/>
              </a:solidFill>
              <a:ln w="9525" cap="flat">
                <a:noFill/>
                <a:prstDash val="solid"/>
                <a:miter/>
              </a:ln>
            </p:spPr>
            <p:txBody>
              <a:bodyPr rtlCol="0" anchor="ctr"/>
              <a:lstStyle/>
              <a:p>
                <a:endParaRPr lang="en-US"/>
              </a:p>
            </p:txBody>
          </p:sp>
          <p:sp>
            <p:nvSpPr>
              <p:cNvPr id="60" name="Freihandform: Form 59">
                <a:extLst>
                  <a:ext uri="{FF2B5EF4-FFF2-40B4-BE49-F238E27FC236}">
                    <a16:creationId xmlns:a16="http://schemas.microsoft.com/office/drawing/2014/main" id="{23E309C2-864E-470D-8FC6-F0DC55D13A81}"/>
                  </a:ext>
                </a:extLst>
              </p:cNvPr>
              <p:cNvSpPr/>
              <p:nvPr/>
            </p:nvSpPr>
            <p:spPr>
              <a:xfrm>
                <a:off x="5945663" y="5673414"/>
                <a:ext cx="16299" cy="16299"/>
              </a:xfrm>
              <a:custGeom>
                <a:avLst/>
                <a:gdLst>
                  <a:gd name="connsiteX0" fmla="*/ 11929 w 20993"/>
                  <a:gd name="connsiteY0" fmla="*/ 19244 h 20993"/>
                  <a:gd name="connsiteX1" fmla="*/ 7031 w 20993"/>
                  <a:gd name="connsiteY1" fmla="*/ 17145 h 20993"/>
                  <a:gd name="connsiteX2" fmla="*/ 7730 w 20993"/>
                  <a:gd name="connsiteY2" fmla="*/ 7348 h 20993"/>
                  <a:gd name="connsiteX3" fmla="*/ 12629 w 20993"/>
                  <a:gd name="connsiteY3" fmla="*/ 5248 h 20993"/>
                  <a:gd name="connsiteX4" fmla="*/ 17528 w 20993"/>
                  <a:gd name="connsiteY4" fmla="*/ 7348 h 20993"/>
                  <a:gd name="connsiteX5" fmla="*/ 19627 w 20993"/>
                  <a:gd name="connsiteY5" fmla="*/ 12246 h 20993"/>
                  <a:gd name="connsiteX6" fmla="*/ 17528 w 20993"/>
                  <a:gd name="connsiteY6" fmla="*/ 17145 h 20993"/>
                  <a:gd name="connsiteX7" fmla="*/ 11929 w 20993"/>
                  <a:gd name="connsiteY7" fmla="*/ 19244 h 20993"/>
                  <a:gd name="connsiteX8" fmla="*/ 11929 w 20993"/>
                  <a:gd name="connsiteY8" fmla="*/ 19244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93" h="20993">
                    <a:moveTo>
                      <a:pt x="11929" y="19244"/>
                    </a:moveTo>
                    <a:cubicBezTo>
                      <a:pt x="9830" y="19244"/>
                      <a:pt x="8430" y="18545"/>
                      <a:pt x="7031" y="17145"/>
                    </a:cubicBezTo>
                    <a:cubicBezTo>
                      <a:pt x="4231" y="14346"/>
                      <a:pt x="4931" y="10147"/>
                      <a:pt x="7730" y="7348"/>
                    </a:cubicBezTo>
                    <a:cubicBezTo>
                      <a:pt x="9130" y="5949"/>
                      <a:pt x="10530" y="5248"/>
                      <a:pt x="12629" y="5248"/>
                    </a:cubicBezTo>
                    <a:cubicBezTo>
                      <a:pt x="14728" y="5248"/>
                      <a:pt x="16128" y="5949"/>
                      <a:pt x="17528" y="7348"/>
                    </a:cubicBezTo>
                    <a:cubicBezTo>
                      <a:pt x="18927" y="8747"/>
                      <a:pt x="19627" y="10847"/>
                      <a:pt x="19627" y="12246"/>
                    </a:cubicBezTo>
                    <a:cubicBezTo>
                      <a:pt x="19627" y="13646"/>
                      <a:pt x="18927" y="15745"/>
                      <a:pt x="17528" y="17145"/>
                    </a:cubicBezTo>
                    <a:cubicBezTo>
                      <a:pt x="15428" y="18545"/>
                      <a:pt x="13329" y="19244"/>
                      <a:pt x="11929" y="19244"/>
                    </a:cubicBezTo>
                    <a:lnTo>
                      <a:pt x="11929" y="19244"/>
                    </a:lnTo>
                    <a:close/>
                  </a:path>
                </a:pathLst>
              </a:custGeom>
              <a:solidFill>
                <a:srgbClr val="B0B0B0"/>
              </a:solidFill>
              <a:ln w="9525" cap="flat">
                <a:noFill/>
                <a:prstDash val="solid"/>
                <a:miter/>
              </a:ln>
            </p:spPr>
            <p:txBody>
              <a:bodyPr rtlCol="0" anchor="ctr"/>
              <a:lstStyle/>
              <a:p>
                <a:endParaRPr lang="en-US"/>
              </a:p>
            </p:txBody>
          </p:sp>
          <p:sp>
            <p:nvSpPr>
              <p:cNvPr id="61" name="Freihandform: Form 60">
                <a:extLst>
                  <a:ext uri="{FF2B5EF4-FFF2-40B4-BE49-F238E27FC236}">
                    <a16:creationId xmlns:a16="http://schemas.microsoft.com/office/drawing/2014/main" id="{0D965414-2A0E-4983-81D2-3C1FCB9B2472}"/>
                  </a:ext>
                </a:extLst>
              </p:cNvPr>
              <p:cNvSpPr/>
              <p:nvPr/>
            </p:nvSpPr>
            <p:spPr>
              <a:xfrm>
                <a:off x="5848505" y="5568353"/>
                <a:ext cx="21731" cy="21731"/>
              </a:xfrm>
              <a:custGeom>
                <a:avLst/>
                <a:gdLst>
                  <a:gd name="connsiteX0" fmla="*/ 25110 w 27991"/>
                  <a:gd name="connsiteY0" fmla="*/ 9015 h 27991"/>
                  <a:gd name="connsiteX1" fmla="*/ 9015 w 27991"/>
                  <a:gd name="connsiteY1" fmla="*/ 8315 h 27991"/>
                  <a:gd name="connsiteX2" fmla="*/ 8315 w 27991"/>
                  <a:gd name="connsiteY2" fmla="*/ 24411 h 27991"/>
                  <a:gd name="connsiteX3" fmla="*/ 24411 w 27991"/>
                  <a:gd name="connsiteY3" fmla="*/ 25110 h 27991"/>
                  <a:gd name="connsiteX4" fmla="*/ 25110 w 27991"/>
                  <a:gd name="connsiteY4" fmla="*/ 9015 h 27991"/>
                  <a:gd name="connsiteX5" fmla="*/ 25110 w 27991"/>
                  <a:gd name="connsiteY5" fmla="*/ 9015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25110" y="9015"/>
                    </a:moveTo>
                    <a:cubicBezTo>
                      <a:pt x="20912" y="4116"/>
                      <a:pt x="13914" y="4116"/>
                      <a:pt x="9015" y="8315"/>
                    </a:cubicBezTo>
                    <a:cubicBezTo>
                      <a:pt x="4116" y="12514"/>
                      <a:pt x="4116" y="20212"/>
                      <a:pt x="8315" y="24411"/>
                    </a:cubicBezTo>
                    <a:cubicBezTo>
                      <a:pt x="12514" y="28609"/>
                      <a:pt x="19512" y="29309"/>
                      <a:pt x="24411" y="25110"/>
                    </a:cubicBezTo>
                    <a:cubicBezTo>
                      <a:pt x="29309" y="20912"/>
                      <a:pt x="29309" y="13914"/>
                      <a:pt x="25110" y="9015"/>
                    </a:cubicBezTo>
                    <a:lnTo>
                      <a:pt x="25110" y="9015"/>
                    </a:lnTo>
                    <a:close/>
                  </a:path>
                </a:pathLst>
              </a:custGeom>
              <a:solidFill>
                <a:srgbClr val="868686"/>
              </a:solidFill>
              <a:ln w="9525" cap="flat">
                <a:noFill/>
                <a:prstDash val="solid"/>
                <a:miter/>
              </a:ln>
            </p:spPr>
            <p:txBody>
              <a:bodyPr rtlCol="0" anchor="ctr"/>
              <a:lstStyle/>
              <a:p>
                <a:endParaRPr lang="en-US"/>
              </a:p>
            </p:txBody>
          </p:sp>
          <p:sp>
            <p:nvSpPr>
              <p:cNvPr id="62" name="Freihandform: Form 61">
                <a:extLst>
                  <a:ext uri="{FF2B5EF4-FFF2-40B4-BE49-F238E27FC236}">
                    <a16:creationId xmlns:a16="http://schemas.microsoft.com/office/drawing/2014/main" id="{748E9BEE-3630-4D3B-ADE1-DA215B3C9654}"/>
                  </a:ext>
                </a:extLst>
              </p:cNvPr>
              <p:cNvSpPr/>
              <p:nvPr/>
            </p:nvSpPr>
            <p:spPr>
              <a:xfrm>
                <a:off x="5852219" y="5572364"/>
                <a:ext cx="16299" cy="16299"/>
              </a:xfrm>
              <a:custGeom>
                <a:avLst/>
                <a:gdLst>
                  <a:gd name="connsiteX0" fmla="*/ 11929 w 20993"/>
                  <a:gd name="connsiteY0" fmla="*/ 18544 h 20993"/>
                  <a:gd name="connsiteX1" fmla="*/ 7030 w 20993"/>
                  <a:gd name="connsiteY1" fmla="*/ 16445 h 20993"/>
                  <a:gd name="connsiteX2" fmla="*/ 7730 w 20993"/>
                  <a:gd name="connsiteY2" fmla="*/ 6648 h 20993"/>
                  <a:gd name="connsiteX3" fmla="*/ 12629 w 20993"/>
                  <a:gd name="connsiteY3" fmla="*/ 5248 h 20993"/>
                  <a:gd name="connsiteX4" fmla="*/ 17527 w 20993"/>
                  <a:gd name="connsiteY4" fmla="*/ 7348 h 20993"/>
                  <a:gd name="connsiteX5" fmla="*/ 17527 w 20993"/>
                  <a:gd name="connsiteY5" fmla="*/ 17145 h 20993"/>
                  <a:gd name="connsiteX6" fmla="*/ 11929 w 20993"/>
                  <a:gd name="connsiteY6" fmla="*/ 18544 h 20993"/>
                  <a:gd name="connsiteX7" fmla="*/ 11929 w 20993"/>
                  <a:gd name="connsiteY7" fmla="*/ 18544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93" h="20993">
                    <a:moveTo>
                      <a:pt x="11929" y="18544"/>
                    </a:moveTo>
                    <a:cubicBezTo>
                      <a:pt x="9829" y="18544"/>
                      <a:pt x="8430" y="17845"/>
                      <a:pt x="7030" y="16445"/>
                    </a:cubicBezTo>
                    <a:cubicBezTo>
                      <a:pt x="4231" y="13646"/>
                      <a:pt x="4931" y="9447"/>
                      <a:pt x="7730" y="6648"/>
                    </a:cubicBezTo>
                    <a:cubicBezTo>
                      <a:pt x="9130" y="5248"/>
                      <a:pt x="10529" y="5248"/>
                      <a:pt x="12629" y="5248"/>
                    </a:cubicBezTo>
                    <a:cubicBezTo>
                      <a:pt x="14728" y="5248"/>
                      <a:pt x="16128" y="5948"/>
                      <a:pt x="17527" y="7348"/>
                    </a:cubicBezTo>
                    <a:cubicBezTo>
                      <a:pt x="20326" y="10147"/>
                      <a:pt x="19627" y="14346"/>
                      <a:pt x="17527" y="17145"/>
                    </a:cubicBezTo>
                    <a:cubicBezTo>
                      <a:pt x="15428" y="17845"/>
                      <a:pt x="13328" y="18544"/>
                      <a:pt x="11929" y="18544"/>
                    </a:cubicBezTo>
                    <a:lnTo>
                      <a:pt x="11929" y="18544"/>
                    </a:lnTo>
                    <a:close/>
                  </a:path>
                </a:pathLst>
              </a:custGeom>
              <a:solidFill>
                <a:srgbClr val="B0B0B0"/>
              </a:solidFill>
              <a:ln w="9525" cap="flat">
                <a:noFill/>
                <a:prstDash val="solid"/>
                <a:miter/>
              </a:ln>
            </p:spPr>
            <p:txBody>
              <a:bodyPr rtlCol="0" anchor="ctr"/>
              <a:lstStyle/>
              <a:p>
                <a:endParaRPr lang="en-US"/>
              </a:p>
            </p:txBody>
          </p:sp>
          <p:sp>
            <p:nvSpPr>
              <p:cNvPr id="63" name="Freihandform: Form 62">
                <a:extLst>
                  <a:ext uri="{FF2B5EF4-FFF2-40B4-BE49-F238E27FC236}">
                    <a16:creationId xmlns:a16="http://schemas.microsoft.com/office/drawing/2014/main" id="{9440E1B1-EB5F-479E-823D-20D92EEFD886}"/>
                  </a:ext>
                </a:extLst>
              </p:cNvPr>
              <p:cNvSpPr/>
              <p:nvPr/>
            </p:nvSpPr>
            <p:spPr>
              <a:xfrm>
                <a:off x="5846811" y="5668253"/>
                <a:ext cx="21731" cy="21731"/>
              </a:xfrm>
              <a:custGeom>
                <a:avLst/>
                <a:gdLst>
                  <a:gd name="connsiteX0" fmla="*/ 24493 w 27991"/>
                  <a:gd name="connsiteY0" fmla="*/ 24493 h 27991"/>
                  <a:gd name="connsiteX1" fmla="*/ 24493 w 27991"/>
                  <a:gd name="connsiteY1" fmla="*/ 8397 h 27991"/>
                  <a:gd name="connsiteX2" fmla="*/ 8398 w 27991"/>
                  <a:gd name="connsiteY2" fmla="*/ 8397 h 27991"/>
                  <a:gd name="connsiteX3" fmla="*/ 8398 w 27991"/>
                  <a:gd name="connsiteY3" fmla="*/ 24493 h 27991"/>
                  <a:gd name="connsiteX4" fmla="*/ 24493 w 27991"/>
                  <a:gd name="connsiteY4" fmla="*/ 24493 h 27991"/>
                  <a:gd name="connsiteX5" fmla="*/ 24493 w 27991"/>
                  <a:gd name="connsiteY5" fmla="*/ 24493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24493" y="24493"/>
                    </a:moveTo>
                    <a:cubicBezTo>
                      <a:pt x="28692" y="20294"/>
                      <a:pt x="28692" y="12596"/>
                      <a:pt x="24493" y="8397"/>
                    </a:cubicBezTo>
                    <a:cubicBezTo>
                      <a:pt x="20294" y="4199"/>
                      <a:pt x="12596" y="4199"/>
                      <a:pt x="8398" y="8397"/>
                    </a:cubicBezTo>
                    <a:cubicBezTo>
                      <a:pt x="4199" y="12596"/>
                      <a:pt x="4199" y="20294"/>
                      <a:pt x="8398" y="24493"/>
                    </a:cubicBezTo>
                    <a:cubicBezTo>
                      <a:pt x="13296" y="29391"/>
                      <a:pt x="20294" y="29391"/>
                      <a:pt x="24493" y="24493"/>
                    </a:cubicBezTo>
                    <a:lnTo>
                      <a:pt x="24493" y="24493"/>
                    </a:lnTo>
                    <a:close/>
                  </a:path>
                </a:pathLst>
              </a:custGeom>
              <a:solidFill>
                <a:srgbClr val="868686"/>
              </a:solidFill>
              <a:ln w="9525" cap="flat">
                <a:noFill/>
                <a:prstDash val="solid"/>
                <a:miter/>
              </a:ln>
            </p:spPr>
            <p:txBody>
              <a:bodyPr rtlCol="0" anchor="ctr"/>
              <a:lstStyle/>
              <a:p>
                <a:endParaRPr lang="en-US"/>
              </a:p>
            </p:txBody>
          </p:sp>
          <p:sp>
            <p:nvSpPr>
              <p:cNvPr id="64" name="Freihandform: Form 63">
                <a:extLst>
                  <a:ext uri="{FF2B5EF4-FFF2-40B4-BE49-F238E27FC236}">
                    <a16:creationId xmlns:a16="http://schemas.microsoft.com/office/drawing/2014/main" id="{38044A01-81B2-49C2-B0C0-034987F11580}"/>
                  </a:ext>
                </a:extLst>
              </p:cNvPr>
              <p:cNvSpPr/>
              <p:nvPr/>
            </p:nvSpPr>
            <p:spPr>
              <a:xfrm>
                <a:off x="5850342" y="5671785"/>
                <a:ext cx="16299" cy="16299"/>
              </a:xfrm>
              <a:custGeom>
                <a:avLst/>
                <a:gdLst>
                  <a:gd name="connsiteX0" fmla="*/ 12246 w 20993"/>
                  <a:gd name="connsiteY0" fmla="*/ 19244 h 20993"/>
                  <a:gd name="connsiteX1" fmla="*/ 7348 w 20993"/>
                  <a:gd name="connsiteY1" fmla="*/ 17145 h 20993"/>
                  <a:gd name="connsiteX2" fmla="*/ 5248 w 20993"/>
                  <a:gd name="connsiteY2" fmla="*/ 12246 h 20993"/>
                  <a:gd name="connsiteX3" fmla="*/ 7348 w 20993"/>
                  <a:gd name="connsiteY3" fmla="*/ 7348 h 20993"/>
                  <a:gd name="connsiteX4" fmla="*/ 12246 w 20993"/>
                  <a:gd name="connsiteY4" fmla="*/ 5248 h 20993"/>
                  <a:gd name="connsiteX5" fmla="*/ 17145 w 20993"/>
                  <a:gd name="connsiteY5" fmla="*/ 7348 h 20993"/>
                  <a:gd name="connsiteX6" fmla="*/ 17145 w 20993"/>
                  <a:gd name="connsiteY6" fmla="*/ 17145 h 20993"/>
                  <a:gd name="connsiteX7" fmla="*/ 12246 w 20993"/>
                  <a:gd name="connsiteY7" fmla="*/ 19244 h 20993"/>
                  <a:gd name="connsiteX8" fmla="*/ 12246 w 20993"/>
                  <a:gd name="connsiteY8" fmla="*/ 19244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93" h="20993">
                    <a:moveTo>
                      <a:pt x="12246" y="19244"/>
                    </a:moveTo>
                    <a:cubicBezTo>
                      <a:pt x="10847" y="19244"/>
                      <a:pt x="8747" y="18545"/>
                      <a:pt x="7348" y="17145"/>
                    </a:cubicBezTo>
                    <a:cubicBezTo>
                      <a:pt x="5949" y="15745"/>
                      <a:pt x="5248" y="14346"/>
                      <a:pt x="5248" y="12246"/>
                    </a:cubicBezTo>
                    <a:cubicBezTo>
                      <a:pt x="5248" y="10147"/>
                      <a:pt x="5949" y="8747"/>
                      <a:pt x="7348" y="7348"/>
                    </a:cubicBezTo>
                    <a:cubicBezTo>
                      <a:pt x="8747" y="5948"/>
                      <a:pt x="10147" y="5248"/>
                      <a:pt x="12246" y="5248"/>
                    </a:cubicBezTo>
                    <a:cubicBezTo>
                      <a:pt x="14346" y="5248"/>
                      <a:pt x="15745" y="5948"/>
                      <a:pt x="17145" y="7348"/>
                    </a:cubicBezTo>
                    <a:cubicBezTo>
                      <a:pt x="19944" y="10147"/>
                      <a:pt x="19944" y="14346"/>
                      <a:pt x="17145" y="17145"/>
                    </a:cubicBezTo>
                    <a:cubicBezTo>
                      <a:pt x="15745" y="18545"/>
                      <a:pt x="13646" y="19244"/>
                      <a:pt x="12246" y="19244"/>
                    </a:cubicBezTo>
                    <a:lnTo>
                      <a:pt x="12246" y="19244"/>
                    </a:lnTo>
                    <a:close/>
                  </a:path>
                </a:pathLst>
              </a:custGeom>
              <a:solidFill>
                <a:srgbClr val="B0B0B0"/>
              </a:solidFill>
              <a:ln w="9525" cap="flat">
                <a:noFill/>
                <a:prstDash val="solid"/>
                <a:miter/>
              </a:ln>
            </p:spPr>
            <p:txBody>
              <a:bodyPr rtlCol="0" anchor="ctr"/>
              <a:lstStyle/>
              <a:p>
                <a:endParaRPr lang="en-US"/>
              </a:p>
            </p:txBody>
          </p:sp>
          <p:sp>
            <p:nvSpPr>
              <p:cNvPr id="65" name="Freihandform: Form 64">
                <a:extLst>
                  <a:ext uri="{FF2B5EF4-FFF2-40B4-BE49-F238E27FC236}">
                    <a16:creationId xmlns:a16="http://schemas.microsoft.com/office/drawing/2014/main" id="{F249B60A-4E65-45AC-A7CB-EFDC4B83D240}"/>
                  </a:ext>
                </a:extLst>
              </p:cNvPr>
              <p:cNvSpPr/>
              <p:nvPr/>
            </p:nvSpPr>
            <p:spPr>
              <a:xfrm>
                <a:off x="5944059" y="5570462"/>
                <a:ext cx="21731" cy="21731"/>
              </a:xfrm>
              <a:custGeom>
                <a:avLst/>
                <a:gdLst>
                  <a:gd name="connsiteX0" fmla="*/ 24493 w 27991"/>
                  <a:gd name="connsiteY0" fmla="*/ 24493 h 27991"/>
                  <a:gd name="connsiteX1" fmla="*/ 24493 w 27991"/>
                  <a:gd name="connsiteY1" fmla="*/ 8397 h 27991"/>
                  <a:gd name="connsiteX2" fmla="*/ 8397 w 27991"/>
                  <a:gd name="connsiteY2" fmla="*/ 8397 h 27991"/>
                  <a:gd name="connsiteX3" fmla="*/ 8397 w 27991"/>
                  <a:gd name="connsiteY3" fmla="*/ 24493 h 27991"/>
                  <a:gd name="connsiteX4" fmla="*/ 24493 w 27991"/>
                  <a:gd name="connsiteY4" fmla="*/ 24493 h 27991"/>
                  <a:gd name="connsiteX5" fmla="*/ 24493 w 27991"/>
                  <a:gd name="connsiteY5" fmla="*/ 24493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24493" y="24493"/>
                    </a:moveTo>
                    <a:cubicBezTo>
                      <a:pt x="29391" y="20294"/>
                      <a:pt x="28692" y="12596"/>
                      <a:pt x="24493" y="8397"/>
                    </a:cubicBezTo>
                    <a:cubicBezTo>
                      <a:pt x="20294" y="4199"/>
                      <a:pt x="12596" y="4199"/>
                      <a:pt x="8397" y="8397"/>
                    </a:cubicBezTo>
                    <a:cubicBezTo>
                      <a:pt x="4199" y="12596"/>
                      <a:pt x="4199" y="20294"/>
                      <a:pt x="8397" y="24493"/>
                    </a:cubicBezTo>
                    <a:cubicBezTo>
                      <a:pt x="12596" y="29391"/>
                      <a:pt x="19594" y="29391"/>
                      <a:pt x="24493" y="24493"/>
                    </a:cubicBezTo>
                    <a:lnTo>
                      <a:pt x="24493" y="24493"/>
                    </a:lnTo>
                    <a:close/>
                  </a:path>
                </a:pathLst>
              </a:custGeom>
              <a:solidFill>
                <a:srgbClr val="868686"/>
              </a:solidFill>
              <a:ln w="9525" cap="flat">
                <a:noFill/>
                <a:prstDash val="solid"/>
                <a:miter/>
              </a:ln>
            </p:spPr>
            <p:txBody>
              <a:bodyPr rtlCol="0" anchor="ctr"/>
              <a:lstStyle/>
              <a:p>
                <a:endParaRPr lang="en-US"/>
              </a:p>
            </p:txBody>
          </p:sp>
          <p:sp>
            <p:nvSpPr>
              <p:cNvPr id="66" name="Freihandform: Form 65">
                <a:extLst>
                  <a:ext uri="{FF2B5EF4-FFF2-40B4-BE49-F238E27FC236}">
                    <a16:creationId xmlns:a16="http://schemas.microsoft.com/office/drawing/2014/main" id="{F80DD329-2634-41DE-9FF6-73DC1BBCCFEC}"/>
                  </a:ext>
                </a:extLst>
              </p:cNvPr>
              <p:cNvSpPr/>
              <p:nvPr/>
            </p:nvSpPr>
            <p:spPr>
              <a:xfrm>
                <a:off x="5947047" y="5573451"/>
                <a:ext cx="16299" cy="16299"/>
              </a:xfrm>
              <a:custGeom>
                <a:avLst/>
                <a:gdLst>
                  <a:gd name="connsiteX0" fmla="*/ 12246 w 20993"/>
                  <a:gd name="connsiteY0" fmla="*/ 19244 h 20993"/>
                  <a:gd name="connsiteX1" fmla="*/ 7348 w 20993"/>
                  <a:gd name="connsiteY1" fmla="*/ 17145 h 20993"/>
                  <a:gd name="connsiteX2" fmla="*/ 5248 w 20993"/>
                  <a:gd name="connsiteY2" fmla="*/ 12246 h 20993"/>
                  <a:gd name="connsiteX3" fmla="*/ 7348 w 20993"/>
                  <a:gd name="connsiteY3" fmla="*/ 7348 h 20993"/>
                  <a:gd name="connsiteX4" fmla="*/ 12246 w 20993"/>
                  <a:gd name="connsiteY4" fmla="*/ 5248 h 20993"/>
                  <a:gd name="connsiteX5" fmla="*/ 17145 w 20993"/>
                  <a:gd name="connsiteY5" fmla="*/ 7348 h 20993"/>
                  <a:gd name="connsiteX6" fmla="*/ 17145 w 20993"/>
                  <a:gd name="connsiteY6" fmla="*/ 17145 h 20993"/>
                  <a:gd name="connsiteX7" fmla="*/ 12246 w 20993"/>
                  <a:gd name="connsiteY7" fmla="*/ 19244 h 20993"/>
                  <a:gd name="connsiteX8" fmla="*/ 12246 w 20993"/>
                  <a:gd name="connsiteY8" fmla="*/ 19244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93" h="20993">
                    <a:moveTo>
                      <a:pt x="12246" y="19244"/>
                    </a:moveTo>
                    <a:cubicBezTo>
                      <a:pt x="10147" y="19244"/>
                      <a:pt x="8747" y="18544"/>
                      <a:pt x="7348" y="17145"/>
                    </a:cubicBezTo>
                    <a:cubicBezTo>
                      <a:pt x="5948" y="15745"/>
                      <a:pt x="5248" y="14346"/>
                      <a:pt x="5248" y="12246"/>
                    </a:cubicBezTo>
                    <a:cubicBezTo>
                      <a:pt x="5248" y="10147"/>
                      <a:pt x="5948" y="8747"/>
                      <a:pt x="7348" y="7348"/>
                    </a:cubicBezTo>
                    <a:cubicBezTo>
                      <a:pt x="8747" y="5948"/>
                      <a:pt x="10147" y="5248"/>
                      <a:pt x="12246" y="5248"/>
                    </a:cubicBezTo>
                    <a:cubicBezTo>
                      <a:pt x="14346" y="5248"/>
                      <a:pt x="15745" y="5948"/>
                      <a:pt x="17145" y="7348"/>
                    </a:cubicBezTo>
                    <a:cubicBezTo>
                      <a:pt x="19944" y="10147"/>
                      <a:pt x="19944" y="14346"/>
                      <a:pt x="17145" y="17145"/>
                    </a:cubicBezTo>
                    <a:cubicBezTo>
                      <a:pt x="15745" y="18544"/>
                      <a:pt x="14346" y="19244"/>
                      <a:pt x="12246" y="19244"/>
                    </a:cubicBezTo>
                    <a:lnTo>
                      <a:pt x="12246" y="19244"/>
                    </a:lnTo>
                    <a:close/>
                  </a:path>
                </a:pathLst>
              </a:custGeom>
              <a:solidFill>
                <a:srgbClr val="B0B0B0"/>
              </a:solidFill>
              <a:ln w="9525" cap="flat">
                <a:noFill/>
                <a:prstDash val="solid"/>
                <a:miter/>
              </a:ln>
            </p:spPr>
            <p:txBody>
              <a:bodyPr rtlCol="0" anchor="ctr"/>
              <a:lstStyle/>
              <a:p>
                <a:endParaRPr lang="en-US"/>
              </a:p>
            </p:txBody>
          </p:sp>
          <p:sp>
            <p:nvSpPr>
              <p:cNvPr id="67" name="Freihandform: Form 66">
                <a:extLst>
                  <a:ext uri="{FF2B5EF4-FFF2-40B4-BE49-F238E27FC236}">
                    <a16:creationId xmlns:a16="http://schemas.microsoft.com/office/drawing/2014/main" id="{6C8EA096-C788-495A-AC65-812E17D96F1A}"/>
                  </a:ext>
                </a:extLst>
              </p:cNvPr>
              <p:cNvSpPr/>
              <p:nvPr/>
            </p:nvSpPr>
            <p:spPr>
              <a:xfrm>
                <a:off x="5693331" y="5417528"/>
                <a:ext cx="423760" cy="423760"/>
              </a:xfrm>
              <a:custGeom>
                <a:avLst/>
                <a:gdLst>
                  <a:gd name="connsiteX0" fmla="*/ 275373 w 545840"/>
                  <a:gd name="connsiteY0" fmla="*/ 546191 h 545840"/>
                  <a:gd name="connsiteX1" fmla="*/ 545494 w 545840"/>
                  <a:gd name="connsiteY1" fmla="*/ 276070 h 545840"/>
                  <a:gd name="connsiteX2" fmla="*/ 275373 w 545840"/>
                  <a:gd name="connsiteY2" fmla="*/ 5248 h 545840"/>
                  <a:gd name="connsiteX3" fmla="*/ 5251 w 545840"/>
                  <a:gd name="connsiteY3" fmla="*/ 276070 h 545840"/>
                  <a:gd name="connsiteX4" fmla="*/ 275373 w 545840"/>
                  <a:gd name="connsiteY4" fmla="*/ 546191 h 545840"/>
                  <a:gd name="connsiteX5" fmla="*/ 275373 w 545840"/>
                  <a:gd name="connsiteY5" fmla="*/ 546191 h 54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840" h="545840">
                    <a:moveTo>
                      <a:pt x="275373" y="546191"/>
                    </a:moveTo>
                    <a:cubicBezTo>
                      <a:pt x="424429" y="546191"/>
                      <a:pt x="545494" y="425126"/>
                      <a:pt x="545494" y="276070"/>
                    </a:cubicBezTo>
                    <a:cubicBezTo>
                      <a:pt x="545494" y="127013"/>
                      <a:pt x="424429" y="5248"/>
                      <a:pt x="275373" y="5248"/>
                    </a:cubicBezTo>
                    <a:cubicBezTo>
                      <a:pt x="126316" y="5248"/>
                      <a:pt x="5251" y="127013"/>
                      <a:pt x="5251" y="276070"/>
                    </a:cubicBezTo>
                    <a:cubicBezTo>
                      <a:pt x="4551" y="425126"/>
                      <a:pt x="126316" y="546191"/>
                      <a:pt x="275373" y="546191"/>
                    </a:cubicBezTo>
                    <a:lnTo>
                      <a:pt x="275373" y="546191"/>
                    </a:lnTo>
                    <a:close/>
                  </a:path>
                </a:pathLst>
              </a:custGeom>
              <a:solidFill>
                <a:srgbClr val="5B5C5C"/>
              </a:solidFill>
              <a:ln w="9525" cap="flat">
                <a:noFill/>
                <a:prstDash val="solid"/>
                <a:miter/>
              </a:ln>
            </p:spPr>
            <p:txBody>
              <a:bodyPr rtlCol="0" anchor="ctr"/>
              <a:lstStyle/>
              <a:p>
                <a:endParaRPr lang="en-US"/>
              </a:p>
            </p:txBody>
          </p:sp>
          <p:sp>
            <p:nvSpPr>
              <p:cNvPr id="68" name="Freihandform: Form 67">
                <a:extLst>
                  <a:ext uri="{FF2B5EF4-FFF2-40B4-BE49-F238E27FC236}">
                    <a16:creationId xmlns:a16="http://schemas.microsoft.com/office/drawing/2014/main" id="{F9817184-797B-4B9C-940D-083D498B0D2D}"/>
                  </a:ext>
                </a:extLst>
              </p:cNvPr>
              <p:cNvSpPr/>
              <p:nvPr/>
            </p:nvSpPr>
            <p:spPr>
              <a:xfrm>
                <a:off x="5699310" y="5424048"/>
                <a:ext cx="412895" cy="412895"/>
              </a:xfrm>
              <a:custGeom>
                <a:avLst/>
                <a:gdLst>
                  <a:gd name="connsiteX0" fmla="*/ 267672 w 531844"/>
                  <a:gd name="connsiteY0" fmla="*/ 529395 h 531844"/>
                  <a:gd name="connsiteX1" fmla="*/ 529396 w 531844"/>
                  <a:gd name="connsiteY1" fmla="*/ 267672 h 531844"/>
                  <a:gd name="connsiteX2" fmla="*/ 267672 w 531844"/>
                  <a:gd name="connsiteY2" fmla="*/ 5248 h 531844"/>
                  <a:gd name="connsiteX3" fmla="*/ 5248 w 531844"/>
                  <a:gd name="connsiteY3" fmla="*/ 267672 h 531844"/>
                  <a:gd name="connsiteX4" fmla="*/ 267672 w 531844"/>
                  <a:gd name="connsiteY4" fmla="*/ 529395 h 531844"/>
                  <a:gd name="connsiteX5" fmla="*/ 267672 w 531844"/>
                  <a:gd name="connsiteY5" fmla="*/ 529395 h 53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844" h="531844">
                    <a:moveTo>
                      <a:pt x="267672" y="529395"/>
                    </a:moveTo>
                    <a:cubicBezTo>
                      <a:pt x="411830" y="529395"/>
                      <a:pt x="529396" y="411830"/>
                      <a:pt x="529396" y="267672"/>
                    </a:cubicBezTo>
                    <a:cubicBezTo>
                      <a:pt x="529396" y="122814"/>
                      <a:pt x="411830" y="5248"/>
                      <a:pt x="267672" y="5248"/>
                    </a:cubicBezTo>
                    <a:cubicBezTo>
                      <a:pt x="122814" y="5248"/>
                      <a:pt x="5248" y="122814"/>
                      <a:pt x="5248" y="267672"/>
                    </a:cubicBezTo>
                    <a:cubicBezTo>
                      <a:pt x="5248" y="411830"/>
                      <a:pt x="122814" y="529395"/>
                      <a:pt x="267672" y="529395"/>
                    </a:cubicBezTo>
                    <a:lnTo>
                      <a:pt x="267672" y="529395"/>
                    </a:lnTo>
                    <a:close/>
                  </a:path>
                </a:pathLst>
              </a:custGeom>
              <a:solidFill>
                <a:srgbClr val="9A9B9A"/>
              </a:solidFill>
              <a:ln w="9525" cap="flat">
                <a:noFill/>
                <a:prstDash val="solid"/>
                <a:miter/>
              </a:ln>
            </p:spPr>
            <p:txBody>
              <a:bodyPr rtlCol="0" anchor="ctr"/>
              <a:lstStyle/>
              <a:p>
                <a:endParaRPr lang="en-US"/>
              </a:p>
            </p:txBody>
          </p:sp>
          <p:sp>
            <p:nvSpPr>
              <p:cNvPr id="69" name="Freihandform: Form 68">
                <a:extLst>
                  <a:ext uri="{FF2B5EF4-FFF2-40B4-BE49-F238E27FC236}">
                    <a16:creationId xmlns:a16="http://schemas.microsoft.com/office/drawing/2014/main" id="{3F150D0F-F22E-488D-8B6D-5D7F26CA22BC}"/>
                  </a:ext>
                </a:extLst>
              </p:cNvPr>
              <p:cNvSpPr/>
              <p:nvPr/>
            </p:nvSpPr>
            <p:spPr>
              <a:xfrm>
                <a:off x="5709435" y="5433771"/>
                <a:ext cx="391163" cy="391163"/>
              </a:xfrm>
              <a:custGeom>
                <a:avLst/>
                <a:gdLst>
                  <a:gd name="connsiteX0" fmla="*/ 430279 w 503853"/>
                  <a:gd name="connsiteY0" fmla="*/ 431497 h 503853"/>
                  <a:gd name="connsiteX1" fmla="*/ 407185 w 503853"/>
                  <a:gd name="connsiteY1" fmla="*/ 451791 h 503853"/>
                  <a:gd name="connsiteX2" fmla="*/ 247632 w 503853"/>
                  <a:gd name="connsiteY2" fmla="*/ 504975 h 503853"/>
                  <a:gd name="connsiteX3" fmla="*/ 87379 w 503853"/>
                  <a:gd name="connsiteY3" fmla="*/ 440594 h 503853"/>
                  <a:gd name="connsiteX4" fmla="*/ 78281 w 503853"/>
                  <a:gd name="connsiteY4" fmla="*/ 431497 h 503853"/>
                  <a:gd name="connsiteX5" fmla="*/ 62186 w 503853"/>
                  <a:gd name="connsiteY5" fmla="*/ 414002 h 503853"/>
                  <a:gd name="connsiteX6" fmla="*/ 8302 w 503853"/>
                  <a:gd name="connsiteY6" fmla="*/ 295036 h 503853"/>
                  <a:gd name="connsiteX7" fmla="*/ 55188 w 503853"/>
                  <a:gd name="connsiteY7" fmla="*/ 105392 h 503853"/>
                  <a:gd name="connsiteX8" fmla="*/ 78281 w 503853"/>
                  <a:gd name="connsiteY8" fmla="*/ 78800 h 503853"/>
                  <a:gd name="connsiteX9" fmla="*/ 87379 w 503853"/>
                  <a:gd name="connsiteY9" fmla="*/ 69702 h 503853"/>
                  <a:gd name="connsiteX10" fmla="*/ 247632 w 503853"/>
                  <a:gd name="connsiteY10" fmla="*/ 5321 h 503853"/>
                  <a:gd name="connsiteX11" fmla="*/ 407185 w 503853"/>
                  <a:gd name="connsiteY11" fmla="*/ 57806 h 503853"/>
                  <a:gd name="connsiteX12" fmla="*/ 430279 w 503853"/>
                  <a:gd name="connsiteY12" fmla="*/ 78100 h 503853"/>
                  <a:gd name="connsiteX13" fmla="*/ 453372 w 503853"/>
                  <a:gd name="connsiteY13" fmla="*/ 104692 h 503853"/>
                  <a:gd name="connsiteX14" fmla="*/ 500259 w 503853"/>
                  <a:gd name="connsiteY14" fmla="*/ 294337 h 503853"/>
                  <a:gd name="connsiteX15" fmla="*/ 446374 w 503853"/>
                  <a:gd name="connsiteY15" fmla="*/ 413302 h 503853"/>
                  <a:gd name="connsiteX16" fmla="*/ 430279 w 503853"/>
                  <a:gd name="connsiteY16" fmla="*/ 431497 h 503853"/>
                  <a:gd name="connsiteX17" fmla="*/ 430279 w 503853"/>
                  <a:gd name="connsiteY17" fmla="*/ 431497 h 50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853" h="503853">
                    <a:moveTo>
                      <a:pt x="430279" y="431497"/>
                    </a:moveTo>
                    <a:cubicBezTo>
                      <a:pt x="423281" y="438494"/>
                      <a:pt x="415583" y="445492"/>
                      <a:pt x="407185" y="451791"/>
                    </a:cubicBezTo>
                    <a:cubicBezTo>
                      <a:pt x="361699" y="486781"/>
                      <a:pt x="305015" y="506375"/>
                      <a:pt x="247632" y="504975"/>
                    </a:cubicBezTo>
                    <a:cubicBezTo>
                      <a:pt x="186050" y="503576"/>
                      <a:pt x="130066" y="479083"/>
                      <a:pt x="87379" y="440594"/>
                    </a:cubicBezTo>
                    <a:cubicBezTo>
                      <a:pt x="83880" y="437795"/>
                      <a:pt x="81081" y="434995"/>
                      <a:pt x="78281" y="431497"/>
                    </a:cubicBezTo>
                    <a:cubicBezTo>
                      <a:pt x="72683" y="425898"/>
                      <a:pt x="67085" y="419600"/>
                      <a:pt x="62186" y="414002"/>
                    </a:cubicBezTo>
                    <a:cubicBezTo>
                      <a:pt x="34194" y="380412"/>
                      <a:pt x="15300" y="339823"/>
                      <a:pt x="8302" y="295036"/>
                    </a:cubicBezTo>
                    <a:cubicBezTo>
                      <a:pt x="-2195" y="228556"/>
                      <a:pt x="14600" y="159276"/>
                      <a:pt x="55188" y="105392"/>
                    </a:cubicBezTo>
                    <a:cubicBezTo>
                      <a:pt x="62186" y="96295"/>
                      <a:pt x="69884" y="87197"/>
                      <a:pt x="78281" y="78800"/>
                    </a:cubicBezTo>
                    <a:cubicBezTo>
                      <a:pt x="81081" y="76000"/>
                      <a:pt x="84580" y="72501"/>
                      <a:pt x="87379" y="69702"/>
                    </a:cubicBezTo>
                    <a:cubicBezTo>
                      <a:pt x="130066" y="31214"/>
                      <a:pt x="186050" y="7420"/>
                      <a:pt x="247632" y="5321"/>
                    </a:cubicBezTo>
                    <a:cubicBezTo>
                      <a:pt x="305015" y="3921"/>
                      <a:pt x="362399" y="22816"/>
                      <a:pt x="407185" y="57806"/>
                    </a:cubicBezTo>
                    <a:cubicBezTo>
                      <a:pt x="414883" y="64104"/>
                      <a:pt x="422581" y="70402"/>
                      <a:pt x="430279" y="78100"/>
                    </a:cubicBezTo>
                    <a:cubicBezTo>
                      <a:pt x="438676" y="86497"/>
                      <a:pt x="446374" y="95594"/>
                      <a:pt x="453372" y="104692"/>
                    </a:cubicBezTo>
                    <a:cubicBezTo>
                      <a:pt x="493960" y="158576"/>
                      <a:pt x="510756" y="227856"/>
                      <a:pt x="500259" y="294337"/>
                    </a:cubicBezTo>
                    <a:cubicBezTo>
                      <a:pt x="493261" y="339124"/>
                      <a:pt x="473666" y="379712"/>
                      <a:pt x="446374" y="413302"/>
                    </a:cubicBezTo>
                    <a:cubicBezTo>
                      <a:pt x="441476" y="419600"/>
                      <a:pt x="435877" y="425898"/>
                      <a:pt x="430279" y="431497"/>
                    </a:cubicBezTo>
                    <a:lnTo>
                      <a:pt x="430279" y="431497"/>
                    </a:lnTo>
                    <a:close/>
                  </a:path>
                </a:pathLst>
              </a:custGeom>
              <a:solidFill>
                <a:srgbClr val="C8CACA"/>
              </a:solidFill>
              <a:ln w="9525" cap="flat">
                <a:noFill/>
                <a:prstDash val="solid"/>
                <a:miter/>
              </a:ln>
            </p:spPr>
            <p:txBody>
              <a:bodyPr rtlCol="0" anchor="ctr"/>
              <a:lstStyle/>
              <a:p>
                <a:endParaRPr lang="en-US"/>
              </a:p>
            </p:txBody>
          </p:sp>
          <p:sp>
            <p:nvSpPr>
              <p:cNvPr id="70" name="Freihandform: Form 69">
                <a:extLst>
                  <a:ext uri="{FF2B5EF4-FFF2-40B4-BE49-F238E27FC236}">
                    <a16:creationId xmlns:a16="http://schemas.microsoft.com/office/drawing/2014/main" id="{50FFB769-90FD-4A55-AFF5-094C3C0A03B3}"/>
                  </a:ext>
                </a:extLst>
              </p:cNvPr>
              <p:cNvSpPr/>
              <p:nvPr/>
            </p:nvSpPr>
            <p:spPr>
              <a:xfrm>
                <a:off x="5765590" y="5489785"/>
                <a:ext cx="282507" cy="282507"/>
              </a:xfrm>
              <a:custGeom>
                <a:avLst/>
                <a:gdLst>
                  <a:gd name="connsiteX0" fmla="*/ 182297 w 363893"/>
                  <a:gd name="connsiteY0" fmla="*/ 359345 h 363893"/>
                  <a:gd name="connsiteX1" fmla="*/ 5248 w 363893"/>
                  <a:gd name="connsiteY1" fmla="*/ 182297 h 363893"/>
                  <a:gd name="connsiteX2" fmla="*/ 182297 w 363893"/>
                  <a:gd name="connsiteY2" fmla="*/ 5248 h 363893"/>
                  <a:gd name="connsiteX3" fmla="*/ 359345 w 363893"/>
                  <a:gd name="connsiteY3" fmla="*/ 182297 h 363893"/>
                  <a:gd name="connsiteX4" fmla="*/ 182297 w 363893"/>
                  <a:gd name="connsiteY4" fmla="*/ 359345 h 363893"/>
                  <a:gd name="connsiteX5" fmla="*/ 182297 w 363893"/>
                  <a:gd name="connsiteY5" fmla="*/ 359345 h 36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893" h="363893">
                    <a:moveTo>
                      <a:pt x="182297" y="359345"/>
                    </a:moveTo>
                    <a:cubicBezTo>
                      <a:pt x="85025" y="359345"/>
                      <a:pt x="5248" y="280268"/>
                      <a:pt x="5248" y="182297"/>
                    </a:cubicBezTo>
                    <a:cubicBezTo>
                      <a:pt x="5248" y="85025"/>
                      <a:pt x="84325" y="5248"/>
                      <a:pt x="182297" y="5248"/>
                    </a:cubicBezTo>
                    <a:cubicBezTo>
                      <a:pt x="279569" y="5248"/>
                      <a:pt x="359345" y="85025"/>
                      <a:pt x="359345" y="182297"/>
                    </a:cubicBezTo>
                    <a:cubicBezTo>
                      <a:pt x="358645" y="280268"/>
                      <a:pt x="279569" y="359345"/>
                      <a:pt x="182297" y="359345"/>
                    </a:cubicBezTo>
                    <a:lnTo>
                      <a:pt x="182297" y="359345"/>
                    </a:lnTo>
                    <a:close/>
                  </a:path>
                </a:pathLst>
              </a:custGeom>
              <a:solidFill>
                <a:srgbClr val="D6D4D1"/>
              </a:solidFill>
              <a:ln w="9525" cap="flat">
                <a:noFill/>
                <a:prstDash val="solid"/>
                <a:miter/>
              </a:ln>
            </p:spPr>
            <p:txBody>
              <a:bodyPr rtlCol="0" anchor="ctr"/>
              <a:lstStyle/>
              <a:p>
                <a:endParaRPr lang="en-US"/>
              </a:p>
            </p:txBody>
          </p:sp>
          <p:sp>
            <p:nvSpPr>
              <p:cNvPr id="71" name="Freihandform: Form 70">
                <a:extLst>
                  <a:ext uri="{FF2B5EF4-FFF2-40B4-BE49-F238E27FC236}">
                    <a16:creationId xmlns:a16="http://schemas.microsoft.com/office/drawing/2014/main" id="{4BF14A85-C89E-4039-8D9E-44993A45941E}"/>
                  </a:ext>
                </a:extLst>
              </p:cNvPr>
              <p:cNvSpPr/>
              <p:nvPr/>
            </p:nvSpPr>
            <p:spPr>
              <a:xfrm>
                <a:off x="5814480" y="5539223"/>
                <a:ext cx="184716" cy="184716"/>
              </a:xfrm>
              <a:custGeom>
                <a:avLst/>
                <a:gdLst>
                  <a:gd name="connsiteX0" fmla="*/ 119322 w 237930"/>
                  <a:gd name="connsiteY0" fmla="*/ 233382 h 237930"/>
                  <a:gd name="connsiteX1" fmla="*/ 233389 w 237930"/>
                  <a:gd name="connsiteY1" fmla="*/ 119316 h 237930"/>
                  <a:gd name="connsiteX2" fmla="*/ 119322 w 237930"/>
                  <a:gd name="connsiteY2" fmla="*/ 5248 h 237930"/>
                  <a:gd name="connsiteX3" fmla="*/ 5256 w 237930"/>
                  <a:gd name="connsiteY3" fmla="*/ 119316 h 237930"/>
                  <a:gd name="connsiteX4" fmla="*/ 119322 w 237930"/>
                  <a:gd name="connsiteY4" fmla="*/ 233382 h 237930"/>
                  <a:gd name="connsiteX5" fmla="*/ 119322 w 237930"/>
                  <a:gd name="connsiteY5" fmla="*/ 233382 h 23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930" h="237930">
                    <a:moveTo>
                      <a:pt x="119322" y="233382"/>
                    </a:moveTo>
                    <a:cubicBezTo>
                      <a:pt x="182304" y="233382"/>
                      <a:pt x="233389" y="182297"/>
                      <a:pt x="233389" y="119316"/>
                    </a:cubicBezTo>
                    <a:cubicBezTo>
                      <a:pt x="233389" y="56334"/>
                      <a:pt x="182304" y="5248"/>
                      <a:pt x="119322" y="5248"/>
                    </a:cubicBezTo>
                    <a:cubicBezTo>
                      <a:pt x="56341" y="5248"/>
                      <a:pt x="5256" y="56334"/>
                      <a:pt x="5256" y="119316"/>
                    </a:cubicBezTo>
                    <a:cubicBezTo>
                      <a:pt x="4556" y="182297"/>
                      <a:pt x="55641" y="233382"/>
                      <a:pt x="119322" y="233382"/>
                    </a:cubicBezTo>
                    <a:lnTo>
                      <a:pt x="119322" y="233382"/>
                    </a:lnTo>
                    <a:close/>
                  </a:path>
                </a:pathLst>
              </a:custGeom>
              <a:solidFill>
                <a:srgbClr val="C6C6C5"/>
              </a:solidFill>
              <a:ln w="9525" cap="flat">
                <a:noFill/>
                <a:prstDash val="solid"/>
                <a:miter/>
              </a:ln>
            </p:spPr>
            <p:txBody>
              <a:bodyPr rtlCol="0" anchor="ctr"/>
              <a:lstStyle/>
              <a:p>
                <a:endParaRPr lang="en-US"/>
              </a:p>
            </p:txBody>
          </p:sp>
          <p:sp>
            <p:nvSpPr>
              <p:cNvPr id="72" name="Freihandform: Form 71">
                <a:extLst>
                  <a:ext uri="{FF2B5EF4-FFF2-40B4-BE49-F238E27FC236}">
                    <a16:creationId xmlns:a16="http://schemas.microsoft.com/office/drawing/2014/main" id="{5D7183F8-1E8D-4C64-9622-46AB9BD1BE04}"/>
                  </a:ext>
                </a:extLst>
              </p:cNvPr>
              <p:cNvSpPr/>
              <p:nvPr/>
            </p:nvSpPr>
            <p:spPr>
              <a:xfrm>
                <a:off x="5812856" y="5537594"/>
                <a:ext cx="184716" cy="184716"/>
              </a:xfrm>
              <a:custGeom>
                <a:avLst/>
                <a:gdLst>
                  <a:gd name="connsiteX0" fmla="*/ 121414 w 237930"/>
                  <a:gd name="connsiteY0" fmla="*/ 8747 h 237930"/>
                  <a:gd name="connsiteX1" fmla="*/ 234082 w 237930"/>
                  <a:gd name="connsiteY1" fmla="*/ 121415 h 237930"/>
                  <a:gd name="connsiteX2" fmla="*/ 121414 w 237930"/>
                  <a:gd name="connsiteY2" fmla="*/ 234082 h 237930"/>
                  <a:gd name="connsiteX3" fmla="*/ 8747 w 237930"/>
                  <a:gd name="connsiteY3" fmla="*/ 121415 h 237930"/>
                  <a:gd name="connsiteX4" fmla="*/ 121414 w 237930"/>
                  <a:gd name="connsiteY4" fmla="*/ 8747 h 237930"/>
                  <a:gd name="connsiteX5" fmla="*/ 121414 w 237930"/>
                  <a:gd name="connsiteY5" fmla="*/ 8747 h 237930"/>
                  <a:gd name="connsiteX6" fmla="*/ 121414 w 237930"/>
                  <a:gd name="connsiteY6" fmla="*/ 237581 h 237930"/>
                  <a:gd name="connsiteX7" fmla="*/ 237581 w 237930"/>
                  <a:gd name="connsiteY7" fmla="*/ 121415 h 237930"/>
                  <a:gd name="connsiteX8" fmla="*/ 121414 w 237930"/>
                  <a:gd name="connsiteY8" fmla="*/ 5248 h 237930"/>
                  <a:gd name="connsiteX9" fmla="*/ 5248 w 237930"/>
                  <a:gd name="connsiteY9" fmla="*/ 121415 h 237930"/>
                  <a:gd name="connsiteX10" fmla="*/ 121414 w 237930"/>
                  <a:gd name="connsiteY10" fmla="*/ 237581 h 237930"/>
                  <a:gd name="connsiteX11" fmla="*/ 121414 w 237930"/>
                  <a:gd name="connsiteY11" fmla="*/ 237581 h 23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930" h="237930">
                    <a:moveTo>
                      <a:pt x="121414" y="8747"/>
                    </a:moveTo>
                    <a:cubicBezTo>
                      <a:pt x="183696" y="8747"/>
                      <a:pt x="234082" y="59133"/>
                      <a:pt x="234082" y="121415"/>
                    </a:cubicBezTo>
                    <a:cubicBezTo>
                      <a:pt x="234082" y="183696"/>
                      <a:pt x="183696" y="234082"/>
                      <a:pt x="121414" y="234082"/>
                    </a:cubicBezTo>
                    <a:cubicBezTo>
                      <a:pt x="59133" y="234082"/>
                      <a:pt x="8747" y="183696"/>
                      <a:pt x="8747" y="121415"/>
                    </a:cubicBezTo>
                    <a:cubicBezTo>
                      <a:pt x="8747" y="59133"/>
                      <a:pt x="59133" y="8747"/>
                      <a:pt x="121414" y="8747"/>
                    </a:cubicBezTo>
                    <a:lnTo>
                      <a:pt x="121414" y="8747"/>
                    </a:lnTo>
                    <a:close/>
                    <a:moveTo>
                      <a:pt x="121414" y="237581"/>
                    </a:moveTo>
                    <a:cubicBezTo>
                      <a:pt x="185796" y="237581"/>
                      <a:pt x="237581" y="185796"/>
                      <a:pt x="237581" y="121415"/>
                    </a:cubicBezTo>
                    <a:cubicBezTo>
                      <a:pt x="237581" y="57034"/>
                      <a:pt x="185796" y="5248"/>
                      <a:pt x="121414" y="5248"/>
                    </a:cubicBezTo>
                    <a:cubicBezTo>
                      <a:pt x="57033" y="5248"/>
                      <a:pt x="5248" y="57034"/>
                      <a:pt x="5248" y="121415"/>
                    </a:cubicBezTo>
                    <a:cubicBezTo>
                      <a:pt x="5248" y="185096"/>
                      <a:pt x="57033" y="237581"/>
                      <a:pt x="121414" y="237581"/>
                    </a:cubicBezTo>
                    <a:lnTo>
                      <a:pt x="121414" y="237581"/>
                    </a:lnTo>
                    <a:close/>
                  </a:path>
                </a:pathLst>
              </a:custGeom>
              <a:solidFill>
                <a:srgbClr val="5B5C5C"/>
              </a:solidFill>
              <a:ln w="9525" cap="flat">
                <a:noFill/>
                <a:prstDash val="solid"/>
                <a:miter/>
              </a:ln>
            </p:spPr>
            <p:txBody>
              <a:bodyPr rtlCol="0" anchor="ctr"/>
              <a:lstStyle/>
              <a:p>
                <a:endParaRPr lang="en-US"/>
              </a:p>
            </p:txBody>
          </p:sp>
          <p:sp>
            <p:nvSpPr>
              <p:cNvPr id="73" name="Freihandform: Form 72">
                <a:extLst>
                  <a:ext uri="{FF2B5EF4-FFF2-40B4-BE49-F238E27FC236}">
                    <a16:creationId xmlns:a16="http://schemas.microsoft.com/office/drawing/2014/main" id="{A0B01611-6099-47AD-BF4F-98D8104B4627}"/>
                  </a:ext>
                </a:extLst>
              </p:cNvPr>
              <p:cNvSpPr/>
              <p:nvPr/>
            </p:nvSpPr>
            <p:spPr>
              <a:xfrm>
                <a:off x="5817745" y="5541940"/>
                <a:ext cx="173851" cy="173851"/>
              </a:xfrm>
              <a:custGeom>
                <a:avLst/>
                <a:gdLst>
                  <a:gd name="connsiteX0" fmla="*/ 115117 w 223934"/>
                  <a:gd name="connsiteY0" fmla="*/ 224985 h 223934"/>
                  <a:gd name="connsiteX1" fmla="*/ 224985 w 223934"/>
                  <a:gd name="connsiteY1" fmla="*/ 115117 h 223934"/>
                  <a:gd name="connsiteX2" fmla="*/ 115117 w 223934"/>
                  <a:gd name="connsiteY2" fmla="*/ 5248 h 223934"/>
                  <a:gd name="connsiteX3" fmla="*/ 5248 w 223934"/>
                  <a:gd name="connsiteY3" fmla="*/ 115117 h 223934"/>
                  <a:gd name="connsiteX4" fmla="*/ 115117 w 223934"/>
                  <a:gd name="connsiteY4" fmla="*/ 224985 h 223934"/>
                  <a:gd name="connsiteX5" fmla="*/ 115117 w 223934"/>
                  <a:gd name="connsiteY5" fmla="*/ 224985 h 22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4" h="223934">
                    <a:moveTo>
                      <a:pt x="115117" y="224985"/>
                    </a:moveTo>
                    <a:cubicBezTo>
                      <a:pt x="175299" y="224985"/>
                      <a:pt x="224985" y="175299"/>
                      <a:pt x="224985" y="115117"/>
                    </a:cubicBezTo>
                    <a:cubicBezTo>
                      <a:pt x="224985" y="54934"/>
                      <a:pt x="175999" y="5248"/>
                      <a:pt x="115117" y="5248"/>
                    </a:cubicBezTo>
                    <a:cubicBezTo>
                      <a:pt x="54934" y="5248"/>
                      <a:pt x="5248" y="54234"/>
                      <a:pt x="5248" y="115117"/>
                    </a:cubicBezTo>
                    <a:cubicBezTo>
                      <a:pt x="5248" y="175999"/>
                      <a:pt x="54234" y="224985"/>
                      <a:pt x="115117" y="224985"/>
                    </a:cubicBezTo>
                    <a:lnTo>
                      <a:pt x="115117" y="224985"/>
                    </a:lnTo>
                    <a:close/>
                  </a:path>
                </a:pathLst>
              </a:custGeom>
              <a:solidFill>
                <a:srgbClr val="F7F9F8"/>
              </a:solidFill>
              <a:ln w="9525" cap="flat">
                <a:noFill/>
                <a:prstDash val="solid"/>
                <a:miter/>
              </a:ln>
            </p:spPr>
            <p:txBody>
              <a:bodyPr rtlCol="0" anchor="ctr"/>
              <a:lstStyle/>
              <a:p>
                <a:endParaRPr lang="en-US"/>
              </a:p>
            </p:txBody>
          </p:sp>
          <p:sp>
            <p:nvSpPr>
              <p:cNvPr id="74" name="Freihandform: Form 73">
                <a:extLst>
                  <a:ext uri="{FF2B5EF4-FFF2-40B4-BE49-F238E27FC236}">
                    <a16:creationId xmlns:a16="http://schemas.microsoft.com/office/drawing/2014/main" id="{4B9EA99C-34D9-4A4A-89A7-FBE237299136}"/>
                  </a:ext>
                </a:extLst>
              </p:cNvPr>
              <p:cNvSpPr/>
              <p:nvPr/>
            </p:nvSpPr>
            <p:spPr>
              <a:xfrm>
                <a:off x="5858492" y="5582686"/>
                <a:ext cx="92358" cy="92358"/>
              </a:xfrm>
              <a:custGeom>
                <a:avLst/>
                <a:gdLst>
                  <a:gd name="connsiteX0" fmla="*/ 62632 w 118965"/>
                  <a:gd name="connsiteY0" fmla="*/ 120015 h 118965"/>
                  <a:gd name="connsiteX1" fmla="*/ 120015 w 118965"/>
                  <a:gd name="connsiteY1" fmla="*/ 62632 h 118965"/>
                  <a:gd name="connsiteX2" fmla="*/ 62632 w 118965"/>
                  <a:gd name="connsiteY2" fmla="*/ 5248 h 118965"/>
                  <a:gd name="connsiteX3" fmla="*/ 5248 w 118965"/>
                  <a:gd name="connsiteY3" fmla="*/ 62632 h 118965"/>
                  <a:gd name="connsiteX4" fmla="*/ 62632 w 118965"/>
                  <a:gd name="connsiteY4" fmla="*/ 120015 h 118965"/>
                  <a:gd name="connsiteX5" fmla="*/ 62632 w 118965"/>
                  <a:gd name="connsiteY5" fmla="*/ 120015 h 1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965" h="118965">
                    <a:moveTo>
                      <a:pt x="62632" y="120015"/>
                    </a:moveTo>
                    <a:cubicBezTo>
                      <a:pt x="94123" y="120015"/>
                      <a:pt x="120015" y="94123"/>
                      <a:pt x="120015" y="62632"/>
                    </a:cubicBezTo>
                    <a:cubicBezTo>
                      <a:pt x="120015" y="31141"/>
                      <a:pt x="94123" y="5248"/>
                      <a:pt x="62632" y="5248"/>
                    </a:cubicBezTo>
                    <a:cubicBezTo>
                      <a:pt x="31141" y="5248"/>
                      <a:pt x="5248" y="31141"/>
                      <a:pt x="5248" y="62632"/>
                    </a:cubicBezTo>
                    <a:cubicBezTo>
                      <a:pt x="5248" y="94823"/>
                      <a:pt x="30441" y="120015"/>
                      <a:pt x="62632" y="120015"/>
                    </a:cubicBezTo>
                    <a:lnTo>
                      <a:pt x="62632" y="120015"/>
                    </a:lnTo>
                    <a:close/>
                  </a:path>
                </a:pathLst>
              </a:custGeom>
              <a:solidFill>
                <a:srgbClr val="090506"/>
              </a:solidFill>
              <a:ln w="9525" cap="flat">
                <a:noFill/>
                <a:prstDash val="solid"/>
                <a:miter/>
              </a:ln>
            </p:spPr>
            <p:txBody>
              <a:bodyPr rtlCol="0" anchor="ctr"/>
              <a:lstStyle/>
              <a:p>
                <a:endParaRPr lang="en-US"/>
              </a:p>
            </p:txBody>
          </p:sp>
          <p:sp>
            <p:nvSpPr>
              <p:cNvPr id="75" name="Freihandform: Form 74">
                <a:extLst>
                  <a:ext uri="{FF2B5EF4-FFF2-40B4-BE49-F238E27FC236}">
                    <a16:creationId xmlns:a16="http://schemas.microsoft.com/office/drawing/2014/main" id="{F755B50F-23A8-45D7-87A3-7F2D8C1E3DC2}"/>
                  </a:ext>
                </a:extLst>
              </p:cNvPr>
              <p:cNvSpPr/>
              <p:nvPr/>
            </p:nvSpPr>
            <p:spPr>
              <a:xfrm>
                <a:off x="5857395" y="5582143"/>
                <a:ext cx="97791" cy="97791"/>
              </a:xfrm>
              <a:custGeom>
                <a:avLst/>
                <a:gdLst>
                  <a:gd name="connsiteX0" fmla="*/ 64045 w 125963"/>
                  <a:gd name="connsiteY0" fmla="*/ 8747 h 125963"/>
                  <a:gd name="connsiteX1" fmla="*/ 119329 w 125963"/>
                  <a:gd name="connsiteY1" fmla="*/ 64031 h 125963"/>
                  <a:gd name="connsiteX2" fmla="*/ 64045 w 125963"/>
                  <a:gd name="connsiteY2" fmla="*/ 119315 h 125963"/>
                  <a:gd name="connsiteX3" fmla="*/ 8761 w 125963"/>
                  <a:gd name="connsiteY3" fmla="*/ 64031 h 125963"/>
                  <a:gd name="connsiteX4" fmla="*/ 64045 w 125963"/>
                  <a:gd name="connsiteY4" fmla="*/ 8747 h 125963"/>
                  <a:gd name="connsiteX5" fmla="*/ 64045 w 125963"/>
                  <a:gd name="connsiteY5" fmla="*/ 8747 h 125963"/>
                  <a:gd name="connsiteX6" fmla="*/ 64045 w 125963"/>
                  <a:gd name="connsiteY6" fmla="*/ 122814 h 125963"/>
                  <a:gd name="connsiteX7" fmla="*/ 122828 w 125963"/>
                  <a:gd name="connsiteY7" fmla="*/ 64031 h 125963"/>
                  <a:gd name="connsiteX8" fmla="*/ 64045 w 125963"/>
                  <a:gd name="connsiteY8" fmla="*/ 5248 h 125963"/>
                  <a:gd name="connsiteX9" fmla="*/ 5262 w 125963"/>
                  <a:gd name="connsiteY9" fmla="*/ 64031 h 125963"/>
                  <a:gd name="connsiteX10" fmla="*/ 64045 w 125963"/>
                  <a:gd name="connsiteY10" fmla="*/ 122814 h 125963"/>
                  <a:gd name="connsiteX11" fmla="*/ 64045 w 125963"/>
                  <a:gd name="connsiteY11" fmla="*/ 122814 h 12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63" h="125963">
                    <a:moveTo>
                      <a:pt x="64045" y="8747"/>
                    </a:moveTo>
                    <a:cubicBezTo>
                      <a:pt x="94836" y="8747"/>
                      <a:pt x="119329" y="33240"/>
                      <a:pt x="119329" y="64031"/>
                    </a:cubicBezTo>
                    <a:cubicBezTo>
                      <a:pt x="119329" y="94822"/>
                      <a:pt x="94836" y="119315"/>
                      <a:pt x="64045" y="119315"/>
                    </a:cubicBezTo>
                    <a:cubicBezTo>
                      <a:pt x="33254" y="119315"/>
                      <a:pt x="8761" y="94822"/>
                      <a:pt x="8761" y="64031"/>
                    </a:cubicBezTo>
                    <a:cubicBezTo>
                      <a:pt x="8761" y="33240"/>
                      <a:pt x="33254" y="8747"/>
                      <a:pt x="64045" y="8747"/>
                    </a:cubicBezTo>
                    <a:lnTo>
                      <a:pt x="64045" y="8747"/>
                    </a:lnTo>
                    <a:close/>
                    <a:moveTo>
                      <a:pt x="64045" y="122814"/>
                    </a:moveTo>
                    <a:cubicBezTo>
                      <a:pt x="96935" y="122814"/>
                      <a:pt x="122828" y="96222"/>
                      <a:pt x="122828" y="64031"/>
                    </a:cubicBezTo>
                    <a:cubicBezTo>
                      <a:pt x="122828" y="31841"/>
                      <a:pt x="96235" y="5248"/>
                      <a:pt x="64045" y="5248"/>
                    </a:cubicBezTo>
                    <a:cubicBezTo>
                      <a:pt x="31854" y="5248"/>
                      <a:pt x="5262" y="31841"/>
                      <a:pt x="5262" y="64031"/>
                    </a:cubicBezTo>
                    <a:cubicBezTo>
                      <a:pt x="4562" y="96222"/>
                      <a:pt x="31154" y="122814"/>
                      <a:pt x="64045" y="122814"/>
                    </a:cubicBezTo>
                    <a:lnTo>
                      <a:pt x="64045" y="122814"/>
                    </a:lnTo>
                    <a:close/>
                  </a:path>
                </a:pathLst>
              </a:custGeom>
              <a:solidFill>
                <a:srgbClr val="5B5C5C"/>
              </a:solidFill>
              <a:ln w="9525" cap="flat">
                <a:noFill/>
                <a:prstDash val="solid"/>
                <a:miter/>
              </a:ln>
            </p:spPr>
            <p:txBody>
              <a:bodyPr rtlCol="0" anchor="ctr"/>
              <a:lstStyle/>
              <a:p>
                <a:endParaRPr lang="en-US"/>
              </a:p>
            </p:txBody>
          </p:sp>
          <p:sp>
            <p:nvSpPr>
              <p:cNvPr id="76" name="Freihandform: Form 75">
                <a:extLst>
                  <a:ext uri="{FF2B5EF4-FFF2-40B4-BE49-F238E27FC236}">
                    <a16:creationId xmlns:a16="http://schemas.microsoft.com/office/drawing/2014/main" id="{658557C1-106F-4203-98AD-79A80D2F557D}"/>
                  </a:ext>
                </a:extLst>
              </p:cNvPr>
              <p:cNvSpPr/>
              <p:nvPr/>
            </p:nvSpPr>
            <p:spPr>
              <a:xfrm>
                <a:off x="5866085" y="5590835"/>
                <a:ext cx="81492" cy="81492"/>
              </a:xfrm>
              <a:custGeom>
                <a:avLst/>
                <a:gdLst>
                  <a:gd name="connsiteX0" fmla="*/ 52851 w 104969"/>
                  <a:gd name="connsiteY0" fmla="*/ 100421 h 104969"/>
                  <a:gd name="connsiteX1" fmla="*/ 100437 w 104969"/>
                  <a:gd name="connsiteY1" fmla="*/ 52835 h 104969"/>
                  <a:gd name="connsiteX2" fmla="*/ 52851 w 104969"/>
                  <a:gd name="connsiteY2" fmla="*/ 5248 h 104969"/>
                  <a:gd name="connsiteX3" fmla="*/ 5265 w 104969"/>
                  <a:gd name="connsiteY3" fmla="*/ 52835 h 104969"/>
                  <a:gd name="connsiteX4" fmla="*/ 52851 w 104969"/>
                  <a:gd name="connsiteY4" fmla="*/ 100421 h 104969"/>
                  <a:gd name="connsiteX5" fmla="*/ 52851 w 104969"/>
                  <a:gd name="connsiteY5" fmla="*/ 100421 h 104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69" h="104969">
                    <a:moveTo>
                      <a:pt x="52851" y="100421"/>
                    </a:moveTo>
                    <a:cubicBezTo>
                      <a:pt x="79443" y="100421"/>
                      <a:pt x="100437" y="78727"/>
                      <a:pt x="100437" y="52835"/>
                    </a:cubicBezTo>
                    <a:cubicBezTo>
                      <a:pt x="100437" y="26242"/>
                      <a:pt x="78744" y="5248"/>
                      <a:pt x="52851" y="5248"/>
                    </a:cubicBezTo>
                    <a:cubicBezTo>
                      <a:pt x="26958" y="5248"/>
                      <a:pt x="5265" y="26242"/>
                      <a:pt x="5265" y="52835"/>
                    </a:cubicBezTo>
                    <a:cubicBezTo>
                      <a:pt x="4565" y="78727"/>
                      <a:pt x="26259" y="100421"/>
                      <a:pt x="52851" y="100421"/>
                    </a:cubicBezTo>
                    <a:lnTo>
                      <a:pt x="52851" y="100421"/>
                    </a:lnTo>
                    <a:close/>
                  </a:path>
                </a:pathLst>
              </a:custGeom>
              <a:solidFill>
                <a:srgbClr val="514F4E"/>
              </a:solidFill>
              <a:ln w="9525" cap="flat">
                <a:noFill/>
                <a:prstDash val="solid"/>
                <a:miter/>
              </a:ln>
            </p:spPr>
            <p:txBody>
              <a:bodyPr rtlCol="0" anchor="ctr"/>
              <a:lstStyle/>
              <a:p>
                <a:endParaRPr lang="en-US"/>
              </a:p>
            </p:txBody>
          </p:sp>
          <p:sp>
            <p:nvSpPr>
              <p:cNvPr id="77" name="Freihandform: Form 76">
                <a:extLst>
                  <a:ext uri="{FF2B5EF4-FFF2-40B4-BE49-F238E27FC236}">
                    <a16:creationId xmlns:a16="http://schemas.microsoft.com/office/drawing/2014/main" id="{B538D1CD-9A3F-46D3-8C68-505B7C848699}"/>
                  </a:ext>
                </a:extLst>
              </p:cNvPr>
              <p:cNvSpPr/>
              <p:nvPr/>
            </p:nvSpPr>
            <p:spPr>
              <a:xfrm>
                <a:off x="5876402" y="5601157"/>
                <a:ext cx="59761" cy="59761"/>
              </a:xfrm>
              <a:custGeom>
                <a:avLst/>
                <a:gdLst>
                  <a:gd name="connsiteX0" fmla="*/ 39561 w 76977"/>
                  <a:gd name="connsiteY0" fmla="*/ 73828 h 76977"/>
                  <a:gd name="connsiteX1" fmla="*/ 73851 w 76977"/>
                  <a:gd name="connsiteY1" fmla="*/ 39539 h 76977"/>
                  <a:gd name="connsiteX2" fmla="*/ 39561 w 76977"/>
                  <a:gd name="connsiteY2" fmla="*/ 5248 h 76977"/>
                  <a:gd name="connsiteX3" fmla="*/ 5271 w 76977"/>
                  <a:gd name="connsiteY3" fmla="*/ 39539 h 76977"/>
                  <a:gd name="connsiteX4" fmla="*/ 39561 w 76977"/>
                  <a:gd name="connsiteY4" fmla="*/ 73828 h 76977"/>
                  <a:gd name="connsiteX5" fmla="*/ 39561 w 76977"/>
                  <a:gd name="connsiteY5" fmla="*/ 73828 h 7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77" h="76977">
                    <a:moveTo>
                      <a:pt x="39561" y="73828"/>
                    </a:moveTo>
                    <a:cubicBezTo>
                      <a:pt x="58456" y="73828"/>
                      <a:pt x="73851" y="58433"/>
                      <a:pt x="73851" y="39539"/>
                    </a:cubicBezTo>
                    <a:cubicBezTo>
                      <a:pt x="73851" y="20644"/>
                      <a:pt x="58456" y="5248"/>
                      <a:pt x="39561" y="5248"/>
                    </a:cubicBezTo>
                    <a:cubicBezTo>
                      <a:pt x="20667" y="5248"/>
                      <a:pt x="5271" y="20644"/>
                      <a:pt x="5271" y="39539"/>
                    </a:cubicBezTo>
                    <a:cubicBezTo>
                      <a:pt x="4571" y="58433"/>
                      <a:pt x="19967" y="73828"/>
                      <a:pt x="39561" y="73828"/>
                    </a:cubicBezTo>
                    <a:lnTo>
                      <a:pt x="39561" y="73828"/>
                    </a:lnTo>
                    <a:close/>
                  </a:path>
                </a:pathLst>
              </a:custGeom>
              <a:solidFill>
                <a:srgbClr val="353332"/>
              </a:solidFill>
              <a:ln w="9525" cap="flat">
                <a:noFill/>
                <a:prstDash val="solid"/>
                <a:miter/>
              </a:ln>
            </p:spPr>
            <p:txBody>
              <a:bodyPr rtlCol="0" anchor="ctr"/>
              <a:lstStyle/>
              <a:p>
                <a:endParaRPr lang="en-US"/>
              </a:p>
            </p:txBody>
          </p:sp>
          <p:sp>
            <p:nvSpPr>
              <p:cNvPr id="78" name="Freihandform: Form 77">
                <a:extLst>
                  <a:ext uri="{FF2B5EF4-FFF2-40B4-BE49-F238E27FC236}">
                    <a16:creationId xmlns:a16="http://schemas.microsoft.com/office/drawing/2014/main" id="{59BA4828-C994-4099-9A33-868B3BA3AE31}"/>
                  </a:ext>
                </a:extLst>
              </p:cNvPr>
              <p:cNvSpPr/>
              <p:nvPr/>
            </p:nvSpPr>
            <p:spPr>
              <a:xfrm>
                <a:off x="5729190" y="5590835"/>
                <a:ext cx="38030" cy="70626"/>
              </a:xfrm>
              <a:custGeom>
                <a:avLst/>
                <a:gdLst>
                  <a:gd name="connsiteX0" fmla="*/ 5248 w 48985"/>
                  <a:gd name="connsiteY0" fmla="*/ 66131 h 90973"/>
                  <a:gd name="connsiteX1" fmla="*/ 26242 w 48985"/>
                  <a:gd name="connsiteY1" fmla="*/ 91324 h 90973"/>
                  <a:gd name="connsiteX2" fmla="*/ 47936 w 48985"/>
                  <a:gd name="connsiteY2" fmla="*/ 67530 h 90973"/>
                  <a:gd name="connsiteX3" fmla="*/ 48636 w 48985"/>
                  <a:gd name="connsiteY3" fmla="*/ 30441 h 90973"/>
                  <a:gd name="connsiteX4" fmla="*/ 27642 w 48985"/>
                  <a:gd name="connsiteY4" fmla="*/ 5248 h 90973"/>
                  <a:gd name="connsiteX5" fmla="*/ 5949 w 48985"/>
                  <a:gd name="connsiteY5" fmla="*/ 29042 h 90973"/>
                  <a:gd name="connsiteX6" fmla="*/ 5248 w 48985"/>
                  <a:gd name="connsiteY6" fmla="*/ 66131 h 9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85" h="90973">
                    <a:moveTo>
                      <a:pt x="5248" y="66131"/>
                    </a:moveTo>
                    <a:cubicBezTo>
                      <a:pt x="5248" y="79427"/>
                      <a:pt x="14346" y="90624"/>
                      <a:pt x="26242" y="91324"/>
                    </a:cubicBezTo>
                    <a:cubicBezTo>
                      <a:pt x="38139" y="91324"/>
                      <a:pt x="47936" y="80827"/>
                      <a:pt x="47936" y="67530"/>
                    </a:cubicBezTo>
                    <a:lnTo>
                      <a:pt x="48636" y="30441"/>
                    </a:lnTo>
                    <a:cubicBezTo>
                      <a:pt x="48636" y="17145"/>
                      <a:pt x="39539" y="5949"/>
                      <a:pt x="27642" y="5248"/>
                    </a:cubicBezTo>
                    <a:cubicBezTo>
                      <a:pt x="15745" y="5248"/>
                      <a:pt x="5949" y="15745"/>
                      <a:pt x="5949" y="29042"/>
                    </a:cubicBezTo>
                    <a:lnTo>
                      <a:pt x="5248" y="66131"/>
                    </a:lnTo>
                    <a:close/>
                  </a:path>
                </a:pathLst>
              </a:custGeom>
              <a:solidFill>
                <a:srgbClr val="868686"/>
              </a:solidFill>
              <a:ln w="9525" cap="flat">
                <a:noFill/>
                <a:prstDash val="solid"/>
                <a:miter/>
              </a:ln>
            </p:spPr>
            <p:txBody>
              <a:bodyPr rtlCol="0" anchor="ctr"/>
              <a:lstStyle/>
              <a:p>
                <a:endParaRPr lang="en-US"/>
              </a:p>
            </p:txBody>
          </p:sp>
          <p:sp>
            <p:nvSpPr>
              <p:cNvPr id="79" name="Freihandform: Form 78">
                <a:extLst>
                  <a:ext uri="{FF2B5EF4-FFF2-40B4-BE49-F238E27FC236}">
                    <a16:creationId xmlns:a16="http://schemas.microsoft.com/office/drawing/2014/main" id="{562CDF79-EAD1-4F25-A3F4-EBD08CFC9CF6}"/>
                  </a:ext>
                </a:extLst>
              </p:cNvPr>
              <p:cNvSpPr/>
              <p:nvPr/>
            </p:nvSpPr>
            <p:spPr>
              <a:xfrm>
                <a:off x="5732450" y="5595182"/>
                <a:ext cx="32597" cy="65194"/>
              </a:xfrm>
              <a:custGeom>
                <a:avLst/>
                <a:gdLst>
                  <a:gd name="connsiteX0" fmla="*/ 22043 w 41987"/>
                  <a:gd name="connsiteY0" fmla="*/ 81526 h 83975"/>
                  <a:gd name="connsiteX1" fmla="*/ 5248 w 41987"/>
                  <a:gd name="connsiteY1" fmla="*/ 61232 h 83975"/>
                  <a:gd name="connsiteX2" fmla="*/ 5948 w 41987"/>
                  <a:gd name="connsiteY2" fmla="*/ 24843 h 83975"/>
                  <a:gd name="connsiteX3" fmla="*/ 23443 w 41987"/>
                  <a:gd name="connsiteY3" fmla="*/ 5248 h 83975"/>
                  <a:gd name="connsiteX4" fmla="*/ 40238 w 41987"/>
                  <a:gd name="connsiteY4" fmla="*/ 25542 h 83975"/>
                  <a:gd name="connsiteX5" fmla="*/ 39538 w 41987"/>
                  <a:gd name="connsiteY5" fmla="*/ 61932 h 83975"/>
                  <a:gd name="connsiteX6" fmla="*/ 22043 w 41987"/>
                  <a:gd name="connsiteY6" fmla="*/ 81526 h 83975"/>
                  <a:gd name="connsiteX7" fmla="*/ 22043 w 41987"/>
                  <a:gd name="connsiteY7" fmla="*/ 81526 h 8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87" h="83975">
                    <a:moveTo>
                      <a:pt x="22043" y="81526"/>
                    </a:moveTo>
                    <a:cubicBezTo>
                      <a:pt x="12946" y="81526"/>
                      <a:pt x="5248" y="72429"/>
                      <a:pt x="5248" y="61232"/>
                    </a:cubicBezTo>
                    <a:lnTo>
                      <a:pt x="5948" y="24843"/>
                    </a:lnTo>
                    <a:cubicBezTo>
                      <a:pt x="5948" y="13646"/>
                      <a:pt x="13646" y="5248"/>
                      <a:pt x="23443" y="5248"/>
                    </a:cubicBezTo>
                    <a:cubicBezTo>
                      <a:pt x="33240" y="5248"/>
                      <a:pt x="40238" y="14346"/>
                      <a:pt x="40238" y="25542"/>
                    </a:cubicBezTo>
                    <a:lnTo>
                      <a:pt x="39538" y="61932"/>
                    </a:lnTo>
                    <a:cubicBezTo>
                      <a:pt x="38839" y="72429"/>
                      <a:pt x="31141" y="81526"/>
                      <a:pt x="22043" y="81526"/>
                    </a:cubicBezTo>
                    <a:lnTo>
                      <a:pt x="22043" y="81526"/>
                    </a:lnTo>
                    <a:close/>
                  </a:path>
                </a:pathLst>
              </a:custGeom>
              <a:solidFill>
                <a:srgbClr val="444243"/>
              </a:solidFill>
              <a:ln w="9525" cap="flat">
                <a:noFill/>
                <a:prstDash val="solid"/>
                <a:miter/>
              </a:ln>
            </p:spPr>
            <p:txBody>
              <a:bodyPr rtlCol="0" anchor="ctr"/>
              <a:lstStyle/>
              <a:p>
                <a:endParaRPr lang="en-US"/>
              </a:p>
            </p:txBody>
          </p:sp>
          <p:sp>
            <p:nvSpPr>
              <p:cNvPr id="80" name="Freihandform: Form 79">
                <a:extLst>
                  <a:ext uri="{FF2B5EF4-FFF2-40B4-BE49-F238E27FC236}">
                    <a16:creationId xmlns:a16="http://schemas.microsoft.com/office/drawing/2014/main" id="{89D472C4-98EE-417B-8177-778F1EDB1FEC}"/>
                  </a:ext>
                </a:extLst>
              </p:cNvPr>
              <p:cNvSpPr/>
              <p:nvPr/>
            </p:nvSpPr>
            <p:spPr>
              <a:xfrm>
                <a:off x="5792481" y="5465064"/>
                <a:ext cx="65194" cy="54329"/>
              </a:xfrm>
              <a:custGeom>
                <a:avLst/>
                <a:gdLst>
                  <a:gd name="connsiteX0" fmla="*/ 18196 w 83975"/>
                  <a:gd name="connsiteY0" fmla="*/ 27993 h 69979"/>
                  <a:gd name="connsiteX1" fmla="*/ 7699 w 83975"/>
                  <a:gd name="connsiteY1" fmla="*/ 58784 h 69979"/>
                  <a:gd name="connsiteX2" fmla="*/ 39890 w 83975"/>
                  <a:gd name="connsiteY2" fmla="*/ 65083 h 69979"/>
                  <a:gd name="connsiteX3" fmla="*/ 71381 w 83975"/>
                  <a:gd name="connsiteY3" fmla="*/ 46188 h 69979"/>
                  <a:gd name="connsiteX4" fmla="*/ 81878 w 83975"/>
                  <a:gd name="connsiteY4" fmla="*/ 15397 h 69979"/>
                  <a:gd name="connsiteX5" fmla="*/ 49687 w 83975"/>
                  <a:gd name="connsiteY5" fmla="*/ 9099 h 69979"/>
                  <a:gd name="connsiteX6" fmla="*/ 18196 w 83975"/>
                  <a:gd name="connsiteY6" fmla="*/ 27993 h 6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975" h="69979">
                    <a:moveTo>
                      <a:pt x="18196" y="27993"/>
                    </a:moveTo>
                    <a:cubicBezTo>
                      <a:pt x="6299" y="34991"/>
                      <a:pt x="2101" y="48987"/>
                      <a:pt x="7699" y="58784"/>
                    </a:cubicBezTo>
                    <a:cubicBezTo>
                      <a:pt x="13997" y="69281"/>
                      <a:pt x="27993" y="71381"/>
                      <a:pt x="39890" y="65083"/>
                    </a:cubicBezTo>
                    <a:lnTo>
                      <a:pt x="71381" y="46188"/>
                    </a:lnTo>
                    <a:cubicBezTo>
                      <a:pt x="83277" y="39190"/>
                      <a:pt x="87476" y="25194"/>
                      <a:pt x="81878" y="15397"/>
                    </a:cubicBezTo>
                    <a:cubicBezTo>
                      <a:pt x="75579" y="4900"/>
                      <a:pt x="61583" y="2101"/>
                      <a:pt x="49687" y="9099"/>
                    </a:cubicBezTo>
                    <a:lnTo>
                      <a:pt x="18196" y="27993"/>
                    </a:lnTo>
                    <a:close/>
                  </a:path>
                </a:pathLst>
              </a:custGeom>
              <a:solidFill>
                <a:srgbClr val="868686"/>
              </a:solidFill>
              <a:ln w="9525" cap="flat">
                <a:noFill/>
                <a:prstDash val="solid"/>
                <a:miter/>
              </a:ln>
            </p:spPr>
            <p:txBody>
              <a:bodyPr rtlCol="0" anchor="ctr"/>
              <a:lstStyle/>
              <a:p>
                <a:endParaRPr lang="en-US"/>
              </a:p>
            </p:txBody>
          </p:sp>
          <p:sp>
            <p:nvSpPr>
              <p:cNvPr id="81" name="Freihandform: Form 80">
                <a:extLst>
                  <a:ext uri="{FF2B5EF4-FFF2-40B4-BE49-F238E27FC236}">
                    <a16:creationId xmlns:a16="http://schemas.microsoft.com/office/drawing/2014/main" id="{3030A965-58B4-49A6-B595-2C9ACE9E44C4}"/>
                  </a:ext>
                </a:extLst>
              </p:cNvPr>
              <p:cNvSpPr/>
              <p:nvPr/>
            </p:nvSpPr>
            <p:spPr>
              <a:xfrm>
                <a:off x="5795992" y="5468597"/>
                <a:ext cx="59761" cy="48896"/>
              </a:xfrm>
              <a:custGeom>
                <a:avLst/>
                <a:gdLst>
                  <a:gd name="connsiteX0" fmla="*/ 22072 w 76977"/>
                  <a:gd name="connsiteY0" fmla="*/ 59833 h 62981"/>
                  <a:gd name="connsiteX1" fmla="*/ 7376 w 76977"/>
                  <a:gd name="connsiteY1" fmla="*/ 52135 h 62981"/>
                  <a:gd name="connsiteX2" fmla="*/ 5977 w 76977"/>
                  <a:gd name="connsiteY2" fmla="*/ 40238 h 62981"/>
                  <a:gd name="connsiteX3" fmla="*/ 16474 w 76977"/>
                  <a:gd name="connsiteY3" fmla="*/ 27642 h 62981"/>
                  <a:gd name="connsiteX4" fmla="*/ 47964 w 76977"/>
                  <a:gd name="connsiteY4" fmla="*/ 8747 h 62981"/>
                  <a:gd name="connsiteX5" fmla="*/ 59161 w 76977"/>
                  <a:gd name="connsiteY5" fmla="*/ 5248 h 62981"/>
                  <a:gd name="connsiteX6" fmla="*/ 73857 w 76977"/>
                  <a:gd name="connsiteY6" fmla="*/ 12946 h 62981"/>
                  <a:gd name="connsiteX7" fmla="*/ 75256 w 76977"/>
                  <a:gd name="connsiteY7" fmla="*/ 24843 h 62981"/>
                  <a:gd name="connsiteX8" fmla="*/ 64759 w 76977"/>
                  <a:gd name="connsiteY8" fmla="*/ 37439 h 62981"/>
                  <a:gd name="connsiteX9" fmla="*/ 33269 w 76977"/>
                  <a:gd name="connsiteY9" fmla="*/ 56334 h 62981"/>
                  <a:gd name="connsiteX10" fmla="*/ 22072 w 76977"/>
                  <a:gd name="connsiteY10" fmla="*/ 59833 h 62981"/>
                  <a:gd name="connsiteX11" fmla="*/ 22072 w 76977"/>
                  <a:gd name="connsiteY11" fmla="*/ 59833 h 6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77" h="62981">
                    <a:moveTo>
                      <a:pt x="22072" y="59833"/>
                    </a:moveTo>
                    <a:cubicBezTo>
                      <a:pt x="15774" y="59833"/>
                      <a:pt x="10175" y="57034"/>
                      <a:pt x="7376" y="52135"/>
                    </a:cubicBezTo>
                    <a:cubicBezTo>
                      <a:pt x="5277" y="48636"/>
                      <a:pt x="4577" y="44437"/>
                      <a:pt x="5977" y="40238"/>
                    </a:cubicBezTo>
                    <a:cubicBezTo>
                      <a:pt x="7376" y="35340"/>
                      <a:pt x="10875" y="30441"/>
                      <a:pt x="16474" y="27642"/>
                    </a:cubicBezTo>
                    <a:lnTo>
                      <a:pt x="47964" y="8747"/>
                    </a:lnTo>
                    <a:cubicBezTo>
                      <a:pt x="51463" y="6648"/>
                      <a:pt x="55662" y="5248"/>
                      <a:pt x="59161" y="5248"/>
                    </a:cubicBezTo>
                    <a:cubicBezTo>
                      <a:pt x="65459" y="5248"/>
                      <a:pt x="71058" y="8048"/>
                      <a:pt x="73857" y="12946"/>
                    </a:cubicBezTo>
                    <a:cubicBezTo>
                      <a:pt x="75956" y="16445"/>
                      <a:pt x="76656" y="20644"/>
                      <a:pt x="75256" y="24843"/>
                    </a:cubicBezTo>
                    <a:cubicBezTo>
                      <a:pt x="73857" y="30441"/>
                      <a:pt x="70358" y="34640"/>
                      <a:pt x="64759" y="37439"/>
                    </a:cubicBezTo>
                    <a:lnTo>
                      <a:pt x="33269" y="56334"/>
                    </a:lnTo>
                    <a:cubicBezTo>
                      <a:pt x="29770" y="58433"/>
                      <a:pt x="26271" y="59833"/>
                      <a:pt x="22072" y="59833"/>
                    </a:cubicBezTo>
                    <a:lnTo>
                      <a:pt x="22072" y="59833"/>
                    </a:lnTo>
                    <a:close/>
                  </a:path>
                </a:pathLst>
              </a:custGeom>
              <a:solidFill>
                <a:srgbClr val="444243"/>
              </a:solidFill>
              <a:ln w="9525" cap="flat">
                <a:noFill/>
                <a:prstDash val="solid"/>
                <a:miter/>
              </a:ln>
            </p:spPr>
            <p:txBody>
              <a:bodyPr rtlCol="0" anchor="ctr"/>
              <a:lstStyle/>
              <a:p>
                <a:endParaRPr lang="en-US"/>
              </a:p>
            </p:txBody>
          </p:sp>
          <p:sp>
            <p:nvSpPr>
              <p:cNvPr id="82" name="Freihandform: Form 81">
                <a:extLst>
                  <a:ext uri="{FF2B5EF4-FFF2-40B4-BE49-F238E27FC236}">
                    <a16:creationId xmlns:a16="http://schemas.microsoft.com/office/drawing/2014/main" id="{B2EE0495-D6ED-4C38-A672-22B2A4BD13A0}"/>
                  </a:ext>
                </a:extLst>
              </p:cNvPr>
              <p:cNvSpPr/>
              <p:nvPr/>
            </p:nvSpPr>
            <p:spPr>
              <a:xfrm>
                <a:off x="5948069" y="5461272"/>
                <a:ext cx="70626" cy="54329"/>
              </a:xfrm>
              <a:custGeom>
                <a:avLst/>
                <a:gdLst>
                  <a:gd name="connsiteX0" fmla="*/ 38922 w 90973"/>
                  <a:gd name="connsiteY0" fmla="*/ 8385 h 69979"/>
                  <a:gd name="connsiteX1" fmla="*/ 7432 w 90973"/>
                  <a:gd name="connsiteY1" fmla="*/ 16083 h 69979"/>
                  <a:gd name="connsiteX2" fmla="*/ 19328 w 90973"/>
                  <a:gd name="connsiteY2" fmla="*/ 46874 h 69979"/>
                  <a:gd name="connsiteX3" fmla="*/ 52218 w 90973"/>
                  <a:gd name="connsiteY3" fmla="*/ 64369 h 69979"/>
                  <a:gd name="connsiteX4" fmla="*/ 83709 w 90973"/>
                  <a:gd name="connsiteY4" fmla="*/ 56671 h 69979"/>
                  <a:gd name="connsiteX5" fmla="*/ 71813 w 90973"/>
                  <a:gd name="connsiteY5" fmla="*/ 26580 h 69979"/>
                  <a:gd name="connsiteX6" fmla="*/ 38922 w 90973"/>
                  <a:gd name="connsiteY6" fmla="*/ 8385 h 6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73" h="69979">
                    <a:moveTo>
                      <a:pt x="38922" y="8385"/>
                    </a:moveTo>
                    <a:cubicBezTo>
                      <a:pt x="27026" y="2087"/>
                      <a:pt x="13030" y="5586"/>
                      <a:pt x="7432" y="16083"/>
                    </a:cubicBezTo>
                    <a:cubicBezTo>
                      <a:pt x="1833" y="26580"/>
                      <a:pt x="7432" y="39876"/>
                      <a:pt x="19328" y="46874"/>
                    </a:cubicBezTo>
                    <a:lnTo>
                      <a:pt x="52218" y="64369"/>
                    </a:lnTo>
                    <a:cubicBezTo>
                      <a:pt x="64115" y="70667"/>
                      <a:pt x="78111" y="67168"/>
                      <a:pt x="83709" y="56671"/>
                    </a:cubicBezTo>
                    <a:cubicBezTo>
                      <a:pt x="89307" y="46174"/>
                      <a:pt x="83709" y="32878"/>
                      <a:pt x="71813" y="26580"/>
                    </a:cubicBezTo>
                    <a:lnTo>
                      <a:pt x="38922" y="8385"/>
                    </a:lnTo>
                    <a:close/>
                  </a:path>
                </a:pathLst>
              </a:custGeom>
              <a:solidFill>
                <a:srgbClr val="868686"/>
              </a:solidFill>
              <a:ln w="9525" cap="flat">
                <a:noFill/>
                <a:prstDash val="solid"/>
                <a:miter/>
              </a:ln>
            </p:spPr>
            <p:txBody>
              <a:bodyPr rtlCol="0" anchor="ctr"/>
              <a:lstStyle/>
              <a:p>
                <a:endParaRPr lang="en-US"/>
              </a:p>
            </p:txBody>
          </p:sp>
          <p:sp>
            <p:nvSpPr>
              <p:cNvPr id="83" name="Freihandform: Form 82">
                <a:extLst>
                  <a:ext uri="{FF2B5EF4-FFF2-40B4-BE49-F238E27FC236}">
                    <a16:creationId xmlns:a16="http://schemas.microsoft.com/office/drawing/2014/main" id="{3BEC9283-792A-410F-8335-7F79E72C3A7A}"/>
                  </a:ext>
                </a:extLst>
              </p:cNvPr>
              <p:cNvSpPr/>
              <p:nvPr/>
            </p:nvSpPr>
            <p:spPr>
              <a:xfrm>
                <a:off x="5951220" y="5464251"/>
                <a:ext cx="59761" cy="48896"/>
              </a:xfrm>
              <a:custGeom>
                <a:avLst/>
                <a:gdLst>
                  <a:gd name="connsiteX0" fmla="*/ 60054 w 76977"/>
                  <a:gd name="connsiteY0" fmla="*/ 58433 h 62981"/>
                  <a:gd name="connsiteX1" fmla="*/ 49557 w 76977"/>
                  <a:gd name="connsiteY1" fmla="*/ 55634 h 62981"/>
                  <a:gd name="connsiteX2" fmla="*/ 16667 w 76977"/>
                  <a:gd name="connsiteY2" fmla="*/ 38139 h 62981"/>
                  <a:gd name="connsiteX3" fmla="*/ 6870 w 76977"/>
                  <a:gd name="connsiteY3" fmla="*/ 13646 h 62981"/>
                  <a:gd name="connsiteX4" fmla="*/ 22265 w 76977"/>
                  <a:gd name="connsiteY4" fmla="*/ 5248 h 62981"/>
                  <a:gd name="connsiteX5" fmla="*/ 32762 w 76977"/>
                  <a:gd name="connsiteY5" fmla="*/ 8048 h 62981"/>
                  <a:gd name="connsiteX6" fmla="*/ 64953 w 76977"/>
                  <a:gd name="connsiteY6" fmla="*/ 25543 h 62981"/>
                  <a:gd name="connsiteX7" fmla="*/ 75450 w 76977"/>
                  <a:gd name="connsiteY7" fmla="*/ 38139 h 62981"/>
                  <a:gd name="connsiteX8" fmla="*/ 74750 w 76977"/>
                  <a:gd name="connsiteY8" fmla="*/ 50036 h 62981"/>
                  <a:gd name="connsiteX9" fmla="*/ 60054 w 76977"/>
                  <a:gd name="connsiteY9" fmla="*/ 58433 h 62981"/>
                  <a:gd name="connsiteX10" fmla="*/ 60054 w 76977"/>
                  <a:gd name="connsiteY10" fmla="*/ 58433 h 6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977" h="62981">
                    <a:moveTo>
                      <a:pt x="60054" y="58433"/>
                    </a:moveTo>
                    <a:cubicBezTo>
                      <a:pt x="56555" y="58433"/>
                      <a:pt x="53056" y="57733"/>
                      <a:pt x="49557" y="55634"/>
                    </a:cubicBezTo>
                    <a:lnTo>
                      <a:pt x="16667" y="38139"/>
                    </a:lnTo>
                    <a:cubicBezTo>
                      <a:pt x="6870" y="33240"/>
                      <a:pt x="2671" y="22044"/>
                      <a:pt x="6870" y="13646"/>
                    </a:cubicBezTo>
                    <a:cubicBezTo>
                      <a:pt x="9669" y="8747"/>
                      <a:pt x="15267" y="5248"/>
                      <a:pt x="22265" y="5248"/>
                    </a:cubicBezTo>
                    <a:cubicBezTo>
                      <a:pt x="25764" y="5248"/>
                      <a:pt x="29263" y="5949"/>
                      <a:pt x="32762" y="8048"/>
                    </a:cubicBezTo>
                    <a:lnTo>
                      <a:pt x="64953" y="25543"/>
                    </a:lnTo>
                    <a:cubicBezTo>
                      <a:pt x="69851" y="28342"/>
                      <a:pt x="74050" y="32541"/>
                      <a:pt x="75450" y="38139"/>
                    </a:cubicBezTo>
                    <a:cubicBezTo>
                      <a:pt x="76849" y="42338"/>
                      <a:pt x="76149" y="46537"/>
                      <a:pt x="74750" y="50036"/>
                    </a:cubicBezTo>
                    <a:cubicBezTo>
                      <a:pt x="71951" y="54934"/>
                      <a:pt x="66353" y="58433"/>
                      <a:pt x="60054" y="58433"/>
                    </a:cubicBezTo>
                    <a:lnTo>
                      <a:pt x="60054" y="58433"/>
                    </a:lnTo>
                    <a:close/>
                  </a:path>
                </a:pathLst>
              </a:custGeom>
              <a:solidFill>
                <a:srgbClr val="444243"/>
              </a:solidFill>
              <a:ln w="9525" cap="flat">
                <a:noFill/>
                <a:prstDash val="solid"/>
                <a:miter/>
              </a:ln>
            </p:spPr>
            <p:txBody>
              <a:bodyPr rtlCol="0" anchor="ctr"/>
              <a:lstStyle/>
              <a:p>
                <a:endParaRPr lang="en-US"/>
              </a:p>
            </p:txBody>
          </p:sp>
          <p:sp>
            <p:nvSpPr>
              <p:cNvPr id="84" name="Freihandform: Form 83">
                <a:extLst>
                  <a:ext uri="{FF2B5EF4-FFF2-40B4-BE49-F238E27FC236}">
                    <a16:creationId xmlns:a16="http://schemas.microsoft.com/office/drawing/2014/main" id="{FDFA817F-6D1F-46EB-9F72-A9CC509BEB9F}"/>
                  </a:ext>
                </a:extLst>
              </p:cNvPr>
              <p:cNvSpPr/>
              <p:nvPr/>
            </p:nvSpPr>
            <p:spPr>
              <a:xfrm>
                <a:off x="6046900" y="5581574"/>
                <a:ext cx="38030" cy="70626"/>
              </a:xfrm>
              <a:custGeom>
                <a:avLst/>
                <a:gdLst>
                  <a:gd name="connsiteX0" fmla="*/ 48079 w 48985"/>
                  <a:gd name="connsiteY0" fmla="*/ 28375 h 90973"/>
                  <a:gd name="connsiteX1" fmla="*/ 24985 w 48985"/>
                  <a:gd name="connsiteY1" fmla="*/ 5282 h 90973"/>
                  <a:gd name="connsiteX2" fmla="*/ 5391 w 48985"/>
                  <a:gd name="connsiteY2" fmla="*/ 31174 h 90973"/>
                  <a:gd name="connsiteX3" fmla="*/ 7490 w 48985"/>
                  <a:gd name="connsiteY3" fmla="*/ 68263 h 90973"/>
                  <a:gd name="connsiteX4" fmla="*/ 30584 w 48985"/>
                  <a:gd name="connsiteY4" fmla="*/ 91356 h 90973"/>
                  <a:gd name="connsiteX5" fmla="*/ 50178 w 48985"/>
                  <a:gd name="connsiteY5" fmla="*/ 65464 h 90973"/>
                  <a:gd name="connsiteX6" fmla="*/ 48079 w 48985"/>
                  <a:gd name="connsiteY6" fmla="*/ 28375 h 9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85" h="90973">
                    <a:moveTo>
                      <a:pt x="48079" y="28375"/>
                    </a:moveTo>
                    <a:cubicBezTo>
                      <a:pt x="47379" y="15078"/>
                      <a:pt x="36882" y="4582"/>
                      <a:pt x="24985" y="5282"/>
                    </a:cubicBezTo>
                    <a:cubicBezTo>
                      <a:pt x="13089" y="5981"/>
                      <a:pt x="3991" y="17878"/>
                      <a:pt x="5391" y="31174"/>
                    </a:cubicBezTo>
                    <a:lnTo>
                      <a:pt x="7490" y="68263"/>
                    </a:lnTo>
                    <a:cubicBezTo>
                      <a:pt x="8190" y="81559"/>
                      <a:pt x="18687" y="92056"/>
                      <a:pt x="30584" y="91356"/>
                    </a:cubicBezTo>
                    <a:cubicBezTo>
                      <a:pt x="42480" y="90656"/>
                      <a:pt x="51578" y="78760"/>
                      <a:pt x="50178" y="65464"/>
                    </a:cubicBezTo>
                    <a:lnTo>
                      <a:pt x="48079" y="28375"/>
                    </a:lnTo>
                    <a:close/>
                  </a:path>
                </a:pathLst>
              </a:custGeom>
              <a:solidFill>
                <a:srgbClr val="868686"/>
              </a:solidFill>
              <a:ln w="9525" cap="flat">
                <a:noFill/>
                <a:prstDash val="solid"/>
                <a:miter/>
              </a:ln>
            </p:spPr>
            <p:txBody>
              <a:bodyPr rtlCol="0" anchor="ctr"/>
              <a:lstStyle/>
              <a:p>
                <a:endParaRPr lang="en-US"/>
              </a:p>
            </p:txBody>
          </p:sp>
          <p:sp>
            <p:nvSpPr>
              <p:cNvPr id="85" name="Freihandform: Form 84">
                <a:extLst>
                  <a:ext uri="{FF2B5EF4-FFF2-40B4-BE49-F238E27FC236}">
                    <a16:creationId xmlns:a16="http://schemas.microsoft.com/office/drawing/2014/main" id="{1E56AF3E-423B-4495-A806-4D44B6081A8D}"/>
                  </a:ext>
                </a:extLst>
              </p:cNvPr>
              <p:cNvSpPr/>
              <p:nvPr/>
            </p:nvSpPr>
            <p:spPr>
              <a:xfrm>
                <a:off x="6050233" y="5585402"/>
                <a:ext cx="32597" cy="65194"/>
              </a:xfrm>
              <a:custGeom>
                <a:avLst/>
                <a:gdLst>
                  <a:gd name="connsiteX0" fmla="*/ 24891 w 41987"/>
                  <a:gd name="connsiteY0" fmla="*/ 82226 h 83975"/>
                  <a:gd name="connsiteX1" fmla="*/ 7396 w 41987"/>
                  <a:gd name="connsiteY1" fmla="*/ 62632 h 83975"/>
                  <a:gd name="connsiteX2" fmla="*/ 5297 w 41987"/>
                  <a:gd name="connsiteY2" fmla="*/ 26242 h 83975"/>
                  <a:gd name="connsiteX3" fmla="*/ 20692 w 41987"/>
                  <a:gd name="connsiteY3" fmla="*/ 5248 h 83975"/>
                  <a:gd name="connsiteX4" fmla="*/ 20692 w 41987"/>
                  <a:gd name="connsiteY4" fmla="*/ 5248 h 83975"/>
                  <a:gd name="connsiteX5" fmla="*/ 38887 w 41987"/>
                  <a:gd name="connsiteY5" fmla="*/ 24843 h 83975"/>
                  <a:gd name="connsiteX6" fmla="*/ 40986 w 41987"/>
                  <a:gd name="connsiteY6" fmla="*/ 61232 h 83975"/>
                  <a:gd name="connsiteX7" fmla="*/ 36788 w 41987"/>
                  <a:gd name="connsiteY7" fmla="*/ 75928 h 83975"/>
                  <a:gd name="connsiteX8" fmla="*/ 24891 w 41987"/>
                  <a:gd name="connsiteY8" fmla="*/ 82226 h 83975"/>
                  <a:gd name="connsiteX9" fmla="*/ 24891 w 41987"/>
                  <a:gd name="connsiteY9" fmla="*/ 82226 h 8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7" h="83975">
                    <a:moveTo>
                      <a:pt x="24891" y="82226"/>
                    </a:moveTo>
                    <a:cubicBezTo>
                      <a:pt x="15794" y="82226"/>
                      <a:pt x="8096" y="73829"/>
                      <a:pt x="7396" y="62632"/>
                    </a:cubicBezTo>
                    <a:lnTo>
                      <a:pt x="5297" y="26242"/>
                    </a:lnTo>
                    <a:cubicBezTo>
                      <a:pt x="4597" y="15046"/>
                      <a:pt x="11595" y="5949"/>
                      <a:pt x="20692" y="5248"/>
                    </a:cubicBezTo>
                    <a:lnTo>
                      <a:pt x="20692" y="5248"/>
                    </a:lnTo>
                    <a:cubicBezTo>
                      <a:pt x="30489" y="5248"/>
                      <a:pt x="38187" y="13646"/>
                      <a:pt x="38887" y="24843"/>
                    </a:cubicBezTo>
                    <a:lnTo>
                      <a:pt x="40986" y="61232"/>
                    </a:lnTo>
                    <a:cubicBezTo>
                      <a:pt x="41686" y="66831"/>
                      <a:pt x="39587" y="71729"/>
                      <a:pt x="36788" y="75928"/>
                    </a:cubicBezTo>
                    <a:cubicBezTo>
                      <a:pt x="33988" y="79427"/>
                      <a:pt x="29790" y="82226"/>
                      <a:pt x="24891" y="82226"/>
                    </a:cubicBezTo>
                    <a:lnTo>
                      <a:pt x="24891" y="82226"/>
                    </a:lnTo>
                    <a:close/>
                  </a:path>
                </a:pathLst>
              </a:custGeom>
              <a:solidFill>
                <a:srgbClr val="444243"/>
              </a:solidFill>
              <a:ln w="9525" cap="flat">
                <a:noFill/>
                <a:prstDash val="solid"/>
                <a:miter/>
              </a:ln>
            </p:spPr>
            <p:txBody>
              <a:bodyPr rtlCol="0" anchor="ctr"/>
              <a:lstStyle/>
              <a:p>
                <a:endParaRPr lang="en-US"/>
              </a:p>
            </p:txBody>
          </p:sp>
          <p:sp>
            <p:nvSpPr>
              <p:cNvPr id="86" name="Freihandform: Form 85">
                <a:extLst>
                  <a:ext uri="{FF2B5EF4-FFF2-40B4-BE49-F238E27FC236}">
                    <a16:creationId xmlns:a16="http://schemas.microsoft.com/office/drawing/2014/main" id="{FC1232E6-6D5C-4A68-BDD5-54CC68BE4B48}"/>
                  </a:ext>
                </a:extLst>
              </p:cNvPr>
              <p:cNvSpPr/>
              <p:nvPr/>
            </p:nvSpPr>
            <p:spPr>
              <a:xfrm>
                <a:off x="5968691" y="5729884"/>
                <a:ext cx="65194" cy="54329"/>
              </a:xfrm>
              <a:custGeom>
                <a:avLst/>
                <a:gdLst>
                  <a:gd name="connsiteX0" fmla="*/ 71140 w 83975"/>
                  <a:gd name="connsiteY0" fmla="*/ 45178 h 69979"/>
                  <a:gd name="connsiteX1" fmla="*/ 78838 w 83975"/>
                  <a:gd name="connsiteY1" fmla="*/ 13687 h 69979"/>
                  <a:gd name="connsiteX2" fmla="*/ 46647 w 83975"/>
                  <a:gd name="connsiteY2" fmla="*/ 10188 h 69979"/>
                  <a:gd name="connsiteX3" fmla="*/ 16556 w 83975"/>
                  <a:gd name="connsiteY3" fmla="*/ 31182 h 69979"/>
                  <a:gd name="connsiteX4" fmla="*/ 8859 w 83975"/>
                  <a:gd name="connsiteY4" fmla="*/ 62673 h 69979"/>
                  <a:gd name="connsiteX5" fmla="*/ 41049 w 83975"/>
                  <a:gd name="connsiteY5" fmla="*/ 66172 h 69979"/>
                  <a:gd name="connsiteX6" fmla="*/ 71140 w 83975"/>
                  <a:gd name="connsiteY6" fmla="*/ 45178 h 6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975" h="69979">
                    <a:moveTo>
                      <a:pt x="71140" y="45178"/>
                    </a:moveTo>
                    <a:cubicBezTo>
                      <a:pt x="82337" y="37480"/>
                      <a:pt x="85836" y="22784"/>
                      <a:pt x="78838" y="13687"/>
                    </a:cubicBezTo>
                    <a:cubicBezTo>
                      <a:pt x="71840" y="3890"/>
                      <a:pt x="57844" y="2490"/>
                      <a:pt x="46647" y="10188"/>
                    </a:cubicBezTo>
                    <a:lnTo>
                      <a:pt x="16556" y="31182"/>
                    </a:lnTo>
                    <a:cubicBezTo>
                      <a:pt x="5360" y="38880"/>
                      <a:pt x="1861" y="52875"/>
                      <a:pt x="8859" y="62673"/>
                    </a:cubicBezTo>
                    <a:cubicBezTo>
                      <a:pt x="15857" y="72470"/>
                      <a:pt x="30552" y="73869"/>
                      <a:pt x="41049" y="66172"/>
                    </a:cubicBezTo>
                    <a:lnTo>
                      <a:pt x="71140" y="45178"/>
                    </a:lnTo>
                    <a:close/>
                  </a:path>
                </a:pathLst>
              </a:custGeom>
              <a:solidFill>
                <a:srgbClr val="868686"/>
              </a:solidFill>
              <a:ln w="9525" cap="flat">
                <a:noFill/>
                <a:prstDash val="solid"/>
                <a:miter/>
              </a:ln>
            </p:spPr>
            <p:txBody>
              <a:bodyPr rtlCol="0" anchor="ctr"/>
              <a:lstStyle/>
              <a:p>
                <a:endParaRPr lang="en-US"/>
              </a:p>
            </p:txBody>
          </p:sp>
          <p:sp>
            <p:nvSpPr>
              <p:cNvPr id="87" name="Freihandform: Form 86">
                <a:extLst>
                  <a:ext uri="{FF2B5EF4-FFF2-40B4-BE49-F238E27FC236}">
                    <a16:creationId xmlns:a16="http://schemas.microsoft.com/office/drawing/2014/main" id="{6150DEF6-F737-421D-AF0E-C5013483031D}"/>
                  </a:ext>
                </a:extLst>
              </p:cNvPr>
              <p:cNvSpPr/>
              <p:nvPr/>
            </p:nvSpPr>
            <p:spPr>
              <a:xfrm>
                <a:off x="5972098" y="5733719"/>
                <a:ext cx="59761" cy="48896"/>
              </a:xfrm>
              <a:custGeom>
                <a:avLst/>
                <a:gdLst>
                  <a:gd name="connsiteX0" fmla="*/ 21266 w 76977"/>
                  <a:gd name="connsiteY0" fmla="*/ 62631 h 62981"/>
                  <a:gd name="connsiteX1" fmla="*/ 7970 w 76977"/>
                  <a:gd name="connsiteY1" fmla="*/ 56333 h 62981"/>
                  <a:gd name="connsiteX2" fmla="*/ 14268 w 76977"/>
                  <a:gd name="connsiteY2" fmla="*/ 30441 h 62981"/>
                  <a:gd name="connsiteX3" fmla="*/ 44359 w 76977"/>
                  <a:gd name="connsiteY3" fmla="*/ 9447 h 62981"/>
                  <a:gd name="connsiteX4" fmla="*/ 56956 w 76977"/>
                  <a:gd name="connsiteY4" fmla="*/ 5248 h 62981"/>
                  <a:gd name="connsiteX5" fmla="*/ 70252 w 76977"/>
                  <a:gd name="connsiteY5" fmla="*/ 11546 h 62981"/>
                  <a:gd name="connsiteX6" fmla="*/ 63954 w 76977"/>
                  <a:gd name="connsiteY6" fmla="*/ 37439 h 62981"/>
                  <a:gd name="connsiteX7" fmla="*/ 33862 w 76977"/>
                  <a:gd name="connsiteY7" fmla="*/ 58433 h 62981"/>
                  <a:gd name="connsiteX8" fmla="*/ 21266 w 76977"/>
                  <a:gd name="connsiteY8" fmla="*/ 62631 h 62981"/>
                  <a:gd name="connsiteX9" fmla="*/ 21266 w 76977"/>
                  <a:gd name="connsiteY9" fmla="*/ 62631 h 6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7" h="62981">
                    <a:moveTo>
                      <a:pt x="21266" y="62631"/>
                    </a:moveTo>
                    <a:cubicBezTo>
                      <a:pt x="15668" y="62631"/>
                      <a:pt x="10769" y="59832"/>
                      <a:pt x="7970" y="56333"/>
                    </a:cubicBezTo>
                    <a:cubicBezTo>
                      <a:pt x="2371" y="48635"/>
                      <a:pt x="5870" y="37439"/>
                      <a:pt x="14268" y="30441"/>
                    </a:cubicBezTo>
                    <a:lnTo>
                      <a:pt x="44359" y="9447"/>
                    </a:lnTo>
                    <a:cubicBezTo>
                      <a:pt x="48558" y="6648"/>
                      <a:pt x="52757" y="5248"/>
                      <a:pt x="56956" y="5248"/>
                    </a:cubicBezTo>
                    <a:cubicBezTo>
                      <a:pt x="62554" y="5248"/>
                      <a:pt x="67453" y="8047"/>
                      <a:pt x="70252" y="11546"/>
                    </a:cubicBezTo>
                    <a:cubicBezTo>
                      <a:pt x="75850" y="19244"/>
                      <a:pt x="73051" y="30441"/>
                      <a:pt x="63954" y="37439"/>
                    </a:cubicBezTo>
                    <a:lnTo>
                      <a:pt x="33862" y="58433"/>
                    </a:lnTo>
                    <a:cubicBezTo>
                      <a:pt x="30363" y="61232"/>
                      <a:pt x="25465" y="62631"/>
                      <a:pt x="21266" y="62631"/>
                    </a:cubicBezTo>
                    <a:lnTo>
                      <a:pt x="21266" y="62631"/>
                    </a:lnTo>
                    <a:close/>
                  </a:path>
                </a:pathLst>
              </a:custGeom>
              <a:solidFill>
                <a:srgbClr val="444243"/>
              </a:solidFill>
              <a:ln w="9525" cap="flat">
                <a:noFill/>
                <a:prstDash val="solid"/>
                <a:miter/>
              </a:ln>
            </p:spPr>
            <p:txBody>
              <a:bodyPr rtlCol="0" anchor="ctr"/>
              <a:lstStyle/>
              <a:p>
                <a:endParaRPr lang="en-US"/>
              </a:p>
            </p:txBody>
          </p:sp>
          <p:sp>
            <p:nvSpPr>
              <p:cNvPr id="88" name="Freihandform: Form 87">
                <a:extLst>
                  <a:ext uri="{FF2B5EF4-FFF2-40B4-BE49-F238E27FC236}">
                    <a16:creationId xmlns:a16="http://schemas.microsoft.com/office/drawing/2014/main" id="{B355E810-28B9-4EFD-BFAB-A2A28F533503}"/>
                  </a:ext>
                </a:extLst>
              </p:cNvPr>
              <p:cNvSpPr/>
              <p:nvPr/>
            </p:nvSpPr>
            <p:spPr>
              <a:xfrm>
                <a:off x="5812173" y="5750372"/>
                <a:ext cx="70626" cy="48896"/>
              </a:xfrm>
              <a:custGeom>
                <a:avLst/>
                <a:gdLst>
                  <a:gd name="connsiteX0" fmla="*/ 54415 w 90973"/>
                  <a:gd name="connsiteY0" fmla="*/ 62175 h 62981"/>
                  <a:gd name="connsiteX1" fmla="*/ 85206 w 90973"/>
                  <a:gd name="connsiteY1" fmla="*/ 51678 h 62981"/>
                  <a:gd name="connsiteX2" fmla="*/ 71210 w 90973"/>
                  <a:gd name="connsiteY2" fmla="*/ 22287 h 62981"/>
                  <a:gd name="connsiteX3" fmla="*/ 37620 w 90973"/>
                  <a:gd name="connsiteY3" fmla="*/ 7591 h 62981"/>
                  <a:gd name="connsiteX4" fmla="*/ 6829 w 90973"/>
                  <a:gd name="connsiteY4" fmla="*/ 17388 h 62981"/>
                  <a:gd name="connsiteX5" fmla="*/ 20825 w 90973"/>
                  <a:gd name="connsiteY5" fmla="*/ 46779 h 62981"/>
                  <a:gd name="connsiteX6" fmla="*/ 54415 w 90973"/>
                  <a:gd name="connsiteY6" fmla="*/ 62175 h 6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73" h="62981">
                    <a:moveTo>
                      <a:pt x="54415" y="62175"/>
                    </a:moveTo>
                    <a:cubicBezTo>
                      <a:pt x="67011" y="67773"/>
                      <a:pt x="81007" y="62875"/>
                      <a:pt x="85206" y="51678"/>
                    </a:cubicBezTo>
                    <a:cubicBezTo>
                      <a:pt x="89405" y="41181"/>
                      <a:pt x="83107" y="27885"/>
                      <a:pt x="71210" y="22287"/>
                    </a:cubicBezTo>
                    <a:lnTo>
                      <a:pt x="37620" y="7591"/>
                    </a:lnTo>
                    <a:cubicBezTo>
                      <a:pt x="25024" y="1992"/>
                      <a:pt x="11028" y="6891"/>
                      <a:pt x="6829" y="17388"/>
                    </a:cubicBezTo>
                    <a:cubicBezTo>
                      <a:pt x="1930" y="28584"/>
                      <a:pt x="8928" y="41181"/>
                      <a:pt x="20825" y="46779"/>
                    </a:cubicBezTo>
                    <a:lnTo>
                      <a:pt x="54415" y="62175"/>
                    </a:lnTo>
                    <a:close/>
                  </a:path>
                </a:pathLst>
              </a:custGeom>
              <a:solidFill>
                <a:srgbClr val="868686"/>
              </a:solidFill>
              <a:ln w="9525" cap="flat">
                <a:noFill/>
                <a:prstDash val="solid"/>
                <a:miter/>
              </a:ln>
            </p:spPr>
            <p:txBody>
              <a:bodyPr rtlCol="0" anchor="ctr"/>
              <a:lstStyle/>
              <a:p>
                <a:endParaRPr lang="en-US"/>
              </a:p>
            </p:txBody>
          </p:sp>
          <p:sp>
            <p:nvSpPr>
              <p:cNvPr id="89" name="Freihandform: Form 88">
                <a:extLst>
                  <a:ext uri="{FF2B5EF4-FFF2-40B4-BE49-F238E27FC236}">
                    <a16:creationId xmlns:a16="http://schemas.microsoft.com/office/drawing/2014/main" id="{3EC9A817-C7BA-4DDE-BFA7-99DA5C11CA21}"/>
                  </a:ext>
                </a:extLst>
              </p:cNvPr>
              <p:cNvSpPr/>
              <p:nvPr/>
            </p:nvSpPr>
            <p:spPr>
              <a:xfrm>
                <a:off x="5815790" y="5753820"/>
                <a:ext cx="59761" cy="43463"/>
              </a:xfrm>
              <a:custGeom>
                <a:avLst/>
                <a:gdLst>
                  <a:gd name="connsiteX0" fmla="*/ 60953 w 76977"/>
                  <a:gd name="connsiteY0" fmla="*/ 55634 h 55983"/>
                  <a:gd name="connsiteX1" fmla="*/ 51855 w 76977"/>
                  <a:gd name="connsiteY1" fmla="*/ 53535 h 55983"/>
                  <a:gd name="connsiteX2" fmla="*/ 18265 w 76977"/>
                  <a:gd name="connsiteY2" fmla="*/ 38839 h 55983"/>
                  <a:gd name="connsiteX3" fmla="*/ 6369 w 76977"/>
                  <a:gd name="connsiteY3" fmla="*/ 15046 h 55983"/>
                  <a:gd name="connsiteX4" fmla="*/ 22464 w 76977"/>
                  <a:gd name="connsiteY4" fmla="*/ 5248 h 55983"/>
                  <a:gd name="connsiteX5" fmla="*/ 31561 w 76977"/>
                  <a:gd name="connsiteY5" fmla="*/ 7348 h 55983"/>
                  <a:gd name="connsiteX6" fmla="*/ 65151 w 76977"/>
                  <a:gd name="connsiteY6" fmla="*/ 22044 h 55983"/>
                  <a:gd name="connsiteX7" fmla="*/ 77048 w 76977"/>
                  <a:gd name="connsiteY7" fmla="*/ 45837 h 55983"/>
                  <a:gd name="connsiteX8" fmla="*/ 60953 w 76977"/>
                  <a:gd name="connsiteY8" fmla="*/ 55634 h 55983"/>
                  <a:gd name="connsiteX9" fmla="*/ 60953 w 76977"/>
                  <a:gd name="connsiteY9" fmla="*/ 55634 h 5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7" h="55983">
                    <a:moveTo>
                      <a:pt x="60953" y="55634"/>
                    </a:moveTo>
                    <a:cubicBezTo>
                      <a:pt x="58153" y="55634"/>
                      <a:pt x="54654" y="54934"/>
                      <a:pt x="51855" y="53535"/>
                    </a:cubicBezTo>
                    <a:lnTo>
                      <a:pt x="18265" y="38839"/>
                    </a:lnTo>
                    <a:cubicBezTo>
                      <a:pt x="7768" y="34640"/>
                      <a:pt x="2870" y="24143"/>
                      <a:pt x="6369" y="15046"/>
                    </a:cubicBezTo>
                    <a:cubicBezTo>
                      <a:pt x="9168" y="8747"/>
                      <a:pt x="14766" y="5248"/>
                      <a:pt x="22464" y="5248"/>
                    </a:cubicBezTo>
                    <a:cubicBezTo>
                      <a:pt x="25263" y="5248"/>
                      <a:pt x="28762" y="5949"/>
                      <a:pt x="31561" y="7348"/>
                    </a:cubicBezTo>
                    <a:lnTo>
                      <a:pt x="65151" y="22044"/>
                    </a:lnTo>
                    <a:cubicBezTo>
                      <a:pt x="75648" y="26242"/>
                      <a:pt x="80547" y="36739"/>
                      <a:pt x="77048" y="45837"/>
                    </a:cubicBezTo>
                    <a:cubicBezTo>
                      <a:pt x="74249" y="51435"/>
                      <a:pt x="67951" y="55634"/>
                      <a:pt x="60953" y="55634"/>
                    </a:cubicBezTo>
                    <a:lnTo>
                      <a:pt x="60953" y="55634"/>
                    </a:lnTo>
                    <a:close/>
                  </a:path>
                </a:pathLst>
              </a:custGeom>
              <a:solidFill>
                <a:srgbClr val="444243"/>
              </a:solidFill>
              <a:ln w="9525" cap="flat">
                <a:noFill/>
                <a:prstDash val="solid"/>
                <a:miter/>
              </a:ln>
            </p:spPr>
            <p:txBody>
              <a:bodyPr rtlCol="0" anchor="ctr"/>
              <a:lstStyle/>
              <a:p>
                <a:endParaRPr lang="en-US"/>
              </a:p>
            </p:txBody>
          </p:sp>
          <p:sp>
            <p:nvSpPr>
              <p:cNvPr id="90" name="Freihandform: Form 89">
                <a:extLst>
                  <a:ext uri="{FF2B5EF4-FFF2-40B4-BE49-F238E27FC236}">
                    <a16:creationId xmlns:a16="http://schemas.microsoft.com/office/drawing/2014/main" id="{9C6BAB57-7EE7-4388-8973-6BFAC66891F6}"/>
                  </a:ext>
                </a:extLst>
              </p:cNvPr>
              <p:cNvSpPr/>
              <p:nvPr/>
            </p:nvSpPr>
            <p:spPr>
              <a:xfrm>
                <a:off x="5895435" y="5555470"/>
                <a:ext cx="21731" cy="21731"/>
              </a:xfrm>
              <a:custGeom>
                <a:avLst/>
                <a:gdLst>
                  <a:gd name="connsiteX0" fmla="*/ 5248 w 27991"/>
                  <a:gd name="connsiteY0" fmla="*/ 15812 h 27991"/>
                  <a:gd name="connsiteX1" fmla="*/ 15745 w 27991"/>
                  <a:gd name="connsiteY1" fmla="*/ 26309 h 27991"/>
                  <a:gd name="connsiteX2" fmla="*/ 26242 w 27991"/>
                  <a:gd name="connsiteY2" fmla="*/ 15812 h 27991"/>
                  <a:gd name="connsiteX3" fmla="*/ 15745 w 27991"/>
                  <a:gd name="connsiteY3" fmla="*/ 5315 h 27991"/>
                  <a:gd name="connsiteX4" fmla="*/ 5248 w 27991"/>
                  <a:gd name="connsiteY4" fmla="*/ 15812 h 27991"/>
                  <a:gd name="connsiteX5" fmla="*/ 5248 w 27991"/>
                  <a:gd name="connsiteY5" fmla="*/ 15812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5248" y="15812"/>
                    </a:moveTo>
                    <a:cubicBezTo>
                      <a:pt x="5248" y="21411"/>
                      <a:pt x="10147" y="26309"/>
                      <a:pt x="15745" y="26309"/>
                    </a:cubicBezTo>
                    <a:cubicBezTo>
                      <a:pt x="21344" y="26309"/>
                      <a:pt x="26242" y="21411"/>
                      <a:pt x="26242" y="15812"/>
                    </a:cubicBezTo>
                    <a:cubicBezTo>
                      <a:pt x="26242" y="10214"/>
                      <a:pt x="21344" y="5315"/>
                      <a:pt x="15745" y="5315"/>
                    </a:cubicBezTo>
                    <a:cubicBezTo>
                      <a:pt x="10147" y="4615"/>
                      <a:pt x="5248" y="9514"/>
                      <a:pt x="5248" y="15812"/>
                    </a:cubicBezTo>
                    <a:lnTo>
                      <a:pt x="5248" y="15812"/>
                    </a:lnTo>
                    <a:close/>
                  </a:path>
                </a:pathLst>
              </a:custGeom>
              <a:solidFill>
                <a:srgbClr val="868686"/>
              </a:solidFill>
              <a:ln w="9525" cap="flat">
                <a:noFill/>
                <a:prstDash val="solid"/>
                <a:miter/>
              </a:ln>
            </p:spPr>
            <p:txBody>
              <a:bodyPr rtlCol="0" anchor="ctr"/>
              <a:lstStyle/>
              <a:p>
                <a:endParaRPr lang="en-US"/>
              </a:p>
            </p:txBody>
          </p:sp>
          <p:sp>
            <p:nvSpPr>
              <p:cNvPr id="91" name="Freihandform: Form 90">
                <a:extLst>
                  <a:ext uri="{FF2B5EF4-FFF2-40B4-BE49-F238E27FC236}">
                    <a16:creationId xmlns:a16="http://schemas.microsoft.com/office/drawing/2014/main" id="{FC224BC9-3794-44B6-8B6B-511E1F46BC18}"/>
                  </a:ext>
                </a:extLst>
              </p:cNvPr>
              <p:cNvSpPr/>
              <p:nvPr/>
            </p:nvSpPr>
            <p:spPr>
              <a:xfrm>
                <a:off x="5899237" y="5558782"/>
                <a:ext cx="16299" cy="16299"/>
              </a:xfrm>
              <a:custGeom>
                <a:avLst/>
                <a:gdLst>
                  <a:gd name="connsiteX0" fmla="*/ 11547 w 20993"/>
                  <a:gd name="connsiteY0" fmla="*/ 17845 h 20993"/>
                  <a:gd name="connsiteX1" fmla="*/ 5248 w 20993"/>
                  <a:gd name="connsiteY1" fmla="*/ 11546 h 20993"/>
                  <a:gd name="connsiteX2" fmla="*/ 11547 w 20993"/>
                  <a:gd name="connsiteY2" fmla="*/ 5248 h 20993"/>
                  <a:gd name="connsiteX3" fmla="*/ 17845 w 20993"/>
                  <a:gd name="connsiteY3" fmla="*/ 11546 h 20993"/>
                  <a:gd name="connsiteX4" fmla="*/ 11547 w 20993"/>
                  <a:gd name="connsiteY4" fmla="*/ 17845 h 20993"/>
                  <a:gd name="connsiteX5" fmla="*/ 11547 w 20993"/>
                  <a:gd name="connsiteY5" fmla="*/ 17845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93" h="20993">
                    <a:moveTo>
                      <a:pt x="11547" y="17845"/>
                    </a:moveTo>
                    <a:cubicBezTo>
                      <a:pt x="8048" y="17845"/>
                      <a:pt x="5248" y="15045"/>
                      <a:pt x="5248" y="11546"/>
                    </a:cubicBezTo>
                    <a:cubicBezTo>
                      <a:pt x="5248" y="8047"/>
                      <a:pt x="8048" y="5248"/>
                      <a:pt x="11547" y="5248"/>
                    </a:cubicBezTo>
                    <a:cubicBezTo>
                      <a:pt x="15046" y="5248"/>
                      <a:pt x="17845" y="8047"/>
                      <a:pt x="17845" y="11546"/>
                    </a:cubicBezTo>
                    <a:cubicBezTo>
                      <a:pt x="17845" y="14346"/>
                      <a:pt x="15046" y="17845"/>
                      <a:pt x="11547" y="17845"/>
                    </a:cubicBezTo>
                    <a:lnTo>
                      <a:pt x="11547" y="17845"/>
                    </a:lnTo>
                    <a:close/>
                  </a:path>
                </a:pathLst>
              </a:custGeom>
              <a:solidFill>
                <a:srgbClr val="090506"/>
              </a:solidFill>
              <a:ln w="9525" cap="flat">
                <a:noFill/>
                <a:prstDash val="solid"/>
                <a:miter/>
              </a:ln>
            </p:spPr>
            <p:txBody>
              <a:bodyPr rtlCol="0" anchor="ctr"/>
              <a:lstStyle/>
              <a:p>
                <a:endParaRPr lang="en-US"/>
              </a:p>
            </p:txBody>
          </p:sp>
          <p:sp>
            <p:nvSpPr>
              <p:cNvPr id="92" name="Freihandform: Form 91">
                <a:extLst>
                  <a:ext uri="{FF2B5EF4-FFF2-40B4-BE49-F238E27FC236}">
                    <a16:creationId xmlns:a16="http://schemas.microsoft.com/office/drawing/2014/main" id="{08FB564C-BAFA-48AD-991A-13F44F4340EC}"/>
                  </a:ext>
                </a:extLst>
              </p:cNvPr>
              <p:cNvSpPr/>
              <p:nvPr/>
            </p:nvSpPr>
            <p:spPr>
              <a:xfrm>
                <a:off x="5895435" y="5684777"/>
                <a:ext cx="21731" cy="21731"/>
              </a:xfrm>
              <a:custGeom>
                <a:avLst/>
                <a:gdLst>
                  <a:gd name="connsiteX0" fmla="*/ 5248 w 27991"/>
                  <a:gd name="connsiteY0" fmla="*/ 15805 h 27991"/>
                  <a:gd name="connsiteX1" fmla="*/ 15745 w 27991"/>
                  <a:gd name="connsiteY1" fmla="*/ 26302 h 27991"/>
                  <a:gd name="connsiteX2" fmla="*/ 26242 w 27991"/>
                  <a:gd name="connsiteY2" fmla="*/ 15805 h 27991"/>
                  <a:gd name="connsiteX3" fmla="*/ 15745 w 27991"/>
                  <a:gd name="connsiteY3" fmla="*/ 5308 h 27991"/>
                  <a:gd name="connsiteX4" fmla="*/ 5248 w 27991"/>
                  <a:gd name="connsiteY4" fmla="*/ 15805 h 27991"/>
                  <a:gd name="connsiteX5" fmla="*/ 5248 w 27991"/>
                  <a:gd name="connsiteY5" fmla="*/ 15805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5248" y="15805"/>
                    </a:moveTo>
                    <a:cubicBezTo>
                      <a:pt x="5248" y="21403"/>
                      <a:pt x="10147" y="26302"/>
                      <a:pt x="15745" y="26302"/>
                    </a:cubicBezTo>
                    <a:cubicBezTo>
                      <a:pt x="21344" y="26302"/>
                      <a:pt x="26242" y="21403"/>
                      <a:pt x="26242" y="15805"/>
                    </a:cubicBezTo>
                    <a:cubicBezTo>
                      <a:pt x="26242" y="10206"/>
                      <a:pt x="21344" y="5308"/>
                      <a:pt x="15745" y="5308"/>
                    </a:cubicBezTo>
                    <a:cubicBezTo>
                      <a:pt x="10147" y="4608"/>
                      <a:pt x="5248" y="10206"/>
                      <a:pt x="5248" y="15805"/>
                    </a:cubicBezTo>
                    <a:lnTo>
                      <a:pt x="5248" y="15805"/>
                    </a:lnTo>
                    <a:close/>
                  </a:path>
                </a:pathLst>
              </a:custGeom>
              <a:solidFill>
                <a:srgbClr val="868686"/>
              </a:solidFill>
              <a:ln w="9525" cap="flat">
                <a:noFill/>
                <a:prstDash val="solid"/>
                <a:miter/>
              </a:ln>
            </p:spPr>
            <p:txBody>
              <a:bodyPr rtlCol="0" anchor="ctr"/>
              <a:lstStyle/>
              <a:p>
                <a:endParaRPr lang="en-US"/>
              </a:p>
            </p:txBody>
          </p:sp>
          <p:sp>
            <p:nvSpPr>
              <p:cNvPr id="93" name="Freihandform: Form 92">
                <a:extLst>
                  <a:ext uri="{FF2B5EF4-FFF2-40B4-BE49-F238E27FC236}">
                    <a16:creationId xmlns:a16="http://schemas.microsoft.com/office/drawing/2014/main" id="{F186EDF5-70AE-442E-A49F-36CBBB69D1D2}"/>
                  </a:ext>
                </a:extLst>
              </p:cNvPr>
              <p:cNvSpPr/>
              <p:nvPr/>
            </p:nvSpPr>
            <p:spPr>
              <a:xfrm>
                <a:off x="5899237" y="5688083"/>
                <a:ext cx="16299" cy="16299"/>
              </a:xfrm>
              <a:custGeom>
                <a:avLst/>
                <a:gdLst>
                  <a:gd name="connsiteX0" fmla="*/ 11547 w 20993"/>
                  <a:gd name="connsiteY0" fmla="*/ 17845 h 20993"/>
                  <a:gd name="connsiteX1" fmla="*/ 5248 w 20993"/>
                  <a:gd name="connsiteY1" fmla="*/ 11547 h 20993"/>
                  <a:gd name="connsiteX2" fmla="*/ 11547 w 20993"/>
                  <a:gd name="connsiteY2" fmla="*/ 5248 h 20993"/>
                  <a:gd name="connsiteX3" fmla="*/ 17845 w 20993"/>
                  <a:gd name="connsiteY3" fmla="*/ 11547 h 20993"/>
                  <a:gd name="connsiteX4" fmla="*/ 11547 w 20993"/>
                  <a:gd name="connsiteY4" fmla="*/ 17845 h 20993"/>
                  <a:gd name="connsiteX5" fmla="*/ 11547 w 20993"/>
                  <a:gd name="connsiteY5" fmla="*/ 17845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93" h="20993">
                    <a:moveTo>
                      <a:pt x="11547" y="17845"/>
                    </a:moveTo>
                    <a:cubicBezTo>
                      <a:pt x="8048" y="17845"/>
                      <a:pt x="5248" y="15046"/>
                      <a:pt x="5248" y="11547"/>
                    </a:cubicBezTo>
                    <a:cubicBezTo>
                      <a:pt x="5248" y="8048"/>
                      <a:pt x="8048" y="5248"/>
                      <a:pt x="11547" y="5248"/>
                    </a:cubicBezTo>
                    <a:cubicBezTo>
                      <a:pt x="15046" y="5248"/>
                      <a:pt x="17845" y="8048"/>
                      <a:pt x="17845" y="11547"/>
                    </a:cubicBezTo>
                    <a:cubicBezTo>
                      <a:pt x="17845" y="15046"/>
                      <a:pt x="15046" y="17845"/>
                      <a:pt x="11547" y="17845"/>
                    </a:cubicBezTo>
                    <a:lnTo>
                      <a:pt x="11547" y="17845"/>
                    </a:lnTo>
                    <a:close/>
                  </a:path>
                </a:pathLst>
              </a:custGeom>
              <a:solidFill>
                <a:srgbClr val="090506"/>
              </a:solidFill>
              <a:ln w="9525" cap="flat">
                <a:noFill/>
                <a:prstDash val="solid"/>
                <a:miter/>
              </a:ln>
            </p:spPr>
            <p:txBody>
              <a:bodyPr rtlCol="0" anchor="ctr"/>
              <a:lstStyle/>
              <a:p>
                <a:endParaRPr lang="en-US"/>
              </a:p>
            </p:txBody>
          </p:sp>
          <p:sp>
            <p:nvSpPr>
              <p:cNvPr id="94" name="Freihandform: Form 93">
                <a:extLst>
                  <a:ext uri="{FF2B5EF4-FFF2-40B4-BE49-F238E27FC236}">
                    <a16:creationId xmlns:a16="http://schemas.microsoft.com/office/drawing/2014/main" id="{CD24A03C-23BD-41A9-8DC7-6C660D77EADD}"/>
                  </a:ext>
                </a:extLst>
              </p:cNvPr>
              <p:cNvSpPr/>
              <p:nvPr/>
            </p:nvSpPr>
            <p:spPr>
              <a:xfrm>
                <a:off x="5960629" y="5619086"/>
                <a:ext cx="21731" cy="21731"/>
              </a:xfrm>
              <a:custGeom>
                <a:avLst/>
                <a:gdLst>
                  <a:gd name="connsiteX0" fmla="*/ 15745 w 27991"/>
                  <a:gd name="connsiteY0" fmla="*/ 5248 h 27991"/>
                  <a:gd name="connsiteX1" fmla="*/ 5248 w 27991"/>
                  <a:gd name="connsiteY1" fmla="*/ 16445 h 27991"/>
                  <a:gd name="connsiteX2" fmla="*/ 16445 w 27991"/>
                  <a:gd name="connsiteY2" fmla="*/ 26942 h 27991"/>
                  <a:gd name="connsiteX3" fmla="*/ 26942 w 27991"/>
                  <a:gd name="connsiteY3" fmla="*/ 15745 h 27991"/>
                  <a:gd name="connsiteX4" fmla="*/ 15745 w 27991"/>
                  <a:gd name="connsiteY4" fmla="*/ 5248 h 27991"/>
                  <a:gd name="connsiteX5" fmla="*/ 15745 w 27991"/>
                  <a:gd name="connsiteY5" fmla="*/ 5248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15745" y="5248"/>
                    </a:moveTo>
                    <a:cubicBezTo>
                      <a:pt x="10147" y="5248"/>
                      <a:pt x="5248" y="10147"/>
                      <a:pt x="5248" y="16445"/>
                    </a:cubicBezTo>
                    <a:cubicBezTo>
                      <a:pt x="5248" y="22743"/>
                      <a:pt x="10147" y="26942"/>
                      <a:pt x="16445" y="26942"/>
                    </a:cubicBezTo>
                    <a:cubicBezTo>
                      <a:pt x="22043" y="26942"/>
                      <a:pt x="26942" y="22044"/>
                      <a:pt x="26942" y="15745"/>
                    </a:cubicBezTo>
                    <a:cubicBezTo>
                      <a:pt x="26242" y="10147"/>
                      <a:pt x="21344" y="5248"/>
                      <a:pt x="15745" y="5248"/>
                    </a:cubicBezTo>
                    <a:lnTo>
                      <a:pt x="15745" y="5248"/>
                    </a:lnTo>
                    <a:close/>
                  </a:path>
                </a:pathLst>
              </a:custGeom>
              <a:solidFill>
                <a:srgbClr val="868686"/>
              </a:solidFill>
              <a:ln w="9525" cap="flat">
                <a:noFill/>
                <a:prstDash val="solid"/>
                <a:miter/>
              </a:ln>
            </p:spPr>
            <p:txBody>
              <a:bodyPr rtlCol="0" anchor="ctr"/>
              <a:lstStyle/>
              <a:p>
                <a:endParaRPr lang="en-US"/>
              </a:p>
            </p:txBody>
          </p:sp>
          <p:sp>
            <p:nvSpPr>
              <p:cNvPr id="95" name="Freihandform: Form 94">
                <a:extLst>
                  <a:ext uri="{FF2B5EF4-FFF2-40B4-BE49-F238E27FC236}">
                    <a16:creationId xmlns:a16="http://schemas.microsoft.com/office/drawing/2014/main" id="{5EA08501-8C33-416D-B7AE-2BACA3ECE3EA}"/>
                  </a:ext>
                </a:extLst>
              </p:cNvPr>
              <p:cNvSpPr/>
              <p:nvPr/>
            </p:nvSpPr>
            <p:spPr>
              <a:xfrm>
                <a:off x="5963888" y="5622345"/>
                <a:ext cx="16299" cy="16299"/>
              </a:xfrm>
              <a:custGeom>
                <a:avLst/>
                <a:gdLst>
                  <a:gd name="connsiteX0" fmla="*/ 11547 w 20993"/>
                  <a:gd name="connsiteY0" fmla="*/ 17845 h 20993"/>
                  <a:gd name="connsiteX1" fmla="*/ 5248 w 20993"/>
                  <a:gd name="connsiteY1" fmla="*/ 11546 h 20993"/>
                  <a:gd name="connsiteX2" fmla="*/ 11547 w 20993"/>
                  <a:gd name="connsiteY2" fmla="*/ 5248 h 20993"/>
                  <a:gd name="connsiteX3" fmla="*/ 17845 w 20993"/>
                  <a:gd name="connsiteY3" fmla="*/ 11546 h 20993"/>
                  <a:gd name="connsiteX4" fmla="*/ 11547 w 20993"/>
                  <a:gd name="connsiteY4" fmla="*/ 17845 h 20993"/>
                  <a:gd name="connsiteX5" fmla="*/ 11547 w 20993"/>
                  <a:gd name="connsiteY5" fmla="*/ 17845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93" h="20993">
                    <a:moveTo>
                      <a:pt x="11547" y="17845"/>
                    </a:moveTo>
                    <a:cubicBezTo>
                      <a:pt x="8048" y="17845"/>
                      <a:pt x="5248" y="15045"/>
                      <a:pt x="5248" y="11546"/>
                    </a:cubicBezTo>
                    <a:cubicBezTo>
                      <a:pt x="5248" y="8047"/>
                      <a:pt x="8048" y="5248"/>
                      <a:pt x="11547" y="5248"/>
                    </a:cubicBezTo>
                    <a:cubicBezTo>
                      <a:pt x="15046" y="5248"/>
                      <a:pt x="17845" y="8047"/>
                      <a:pt x="17845" y="11546"/>
                    </a:cubicBezTo>
                    <a:cubicBezTo>
                      <a:pt x="17845" y="15045"/>
                      <a:pt x="15046" y="17845"/>
                      <a:pt x="11547" y="17845"/>
                    </a:cubicBezTo>
                    <a:lnTo>
                      <a:pt x="11547" y="17845"/>
                    </a:lnTo>
                    <a:close/>
                  </a:path>
                </a:pathLst>
              </a:custGeom>
              <a:solidFill>
                <a:srgbClr val="090506"/>
              </a:solidFill>
              <a:ln w="9525" cap="flat">
                <a:noFill/>
                <a:prstDash val="solid"/>
                <a:miter/>
              </a:ln>
            </p:spPr>
            <p:txBody>
              <a:bodyPr rtlCol="0" anchor="ctr"/>
              <a:lstStyle/>
              <a:p>
                <a:endParaRPr lang="en-US"/>
              </a:p>
            </p:txBody>
          </p:sp>
          <p:sp>
            <p:nvSpPr>
              <p:cNvPr id="96" name="Freihandform: Form 95">
                <a:extLst>
                  <a:ext uri="{FF2B5EF4-FFF2-40B4-BE49-F238E27FC236}">
                    <a16:creationId xmlns:a16="http://schemas.microsoft.com/office/drawing/2014/main" id="{E00EF70F-6F6E-4B82-90F2-F532117AA6B5}"/>
                  </a:ext>
                </a:extLst>
              </p:cNvPr>
              <p:cNvSpPr/>
              <p:nvPr/>
            </p:nvSpPr>
            <p:spPr>
              <a:xfrm>
                <a:off x="5830784" y="5620716"/>
                <a:ext cx="21731" cy="21731"/>
              </a:xfrm>
              <a:custGeom>
                <a:avLst/>
                <a:gdLst>
                  <a:gd name="connsiteX0" fmla="*/ 15745 w 27991"/>
                  <a:gd name="connsiteY0" fmla="*/ 5248 h 27991"/>
                  <a:gd name="connsiteX1" fmla="*/ 5248 w 27991"/>
                  <a:gd name="connsiteY1" fmla="*/ 15745 h 27991"/>
                  <a:gd name="connsiteX2" fmla="*/ 16445 w 27991"/>
                  <a:gd name="connsiteY2" fmla="*/ 26242 h 27991"/>
                  <a:gd name="connsiteX3" fmla="*/ 26942 w 27991"/>
                  <a:gd name="connsiteY3" fmla="*/ 15745 h 27991"/>
                  <a:gd name="connsiteX4" fmla="*/ 15745 w 27991"/>
                  <a:gd name="connsiteY4" fmla="*/ 5248 h 27991"/>
                  <a:gd name="connsiteX5" fmla="*/ 15745 w 27991"/>
                  <a:gd name="connsiteY5" fmla="*/ 5248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15745" y="5248"/>
                    </a:moveTo>
                    <a:cubicBezTo>
                      <a:pt x="10147" y="5248"/>
                      <a:pt x="5248" y="10147"/>
                      <a:pt x="5248" y="15745"/>
                    </a:cubicBezTo>
                    <a:cubicBezTo>
                      <a:pt x="5248" y="22044"/>
                      <a:pt x="10147" y="26242"/>
                      <a:pt x="16445" y="26242"/>
                    </a:cubicBezTo>
                    <a:cubicBezTo>
                      <a:pt x="22743" y="26242"/>
                      <a:pt x="26942" y="21344"/>
                      <a:pt x="26942" y="15745"/>
                    </a:cubicBezTo>
                    <a:cubicBezTo>
                      <a:pt x="26942" y="9448"/>
                      <a:pt x="22044" y="5248"/>
                      <a:pt x="15745" y="5248"/>
                    </a:cubicBezTo>
                    <a:lnTo>
                      <a:pt x="15745" y="5248"/>
                    </a:lnTo>
                    <a:close/>
                  </a:path>
                </a:pathLst>
              </a:custGeom>
              <a:solidFill>
                <a:srgbClr val="868686"/>
              </a:solidFill>
              <a:ln w="9525" cap="flat">
                <a:noFill/>
                <a:prstDash val="solid"/>
                <a:miter/>
              </a:ln>
            </p:spPr>
            <p:txBody>
              <a:bodyPr rtlCol="0" anchor="ctr"/>
              <a:lstStyle/>
              <a:p>
                <a:endParaRPr lang="en-US"/>
              </a:p>
            </p:txBody>
          </p:sp>
          <p:sp>
            <p:nvSpPr>
              <p:cNvPr id="97" name="Freihandform: Form 96">
                <a:extLst>
                  <a:ext uri="{FF2B5EF4-FFF2-40B4-BE49-F238E27FC236}">
                    <a16:creationId xmlns:a16="http://schemas.microsoft.com/office/drawing/2014/main" id="{05CA89C8-D86D-424F-AD49-EA978BC4D2ED}"/>
                  </a:ext>
                </a:extLst>
              </p:cNvPr>
              <p:cNvSpPr/>
              <p:nvPr/>
            </p:nvSpPr>
            <p:spPr>
              <a:xfrm>
                <a:off x="5834587" y="5623976"/>
                <a:ext cx="16299" cy="16299"/>
              </a:xfrm>
              <a:custGeom>
                <a:avLst/>
                <a:gdLst>
                  <a:gd name="connsiteX0" fmla="*/ 11546 w 20993"/>
                  <a:gd name="connsiteY0" fmla="*/ 17845 h 20993"/>
                  <a:gd name="connsiteX1" fmla="*/ 5248 w 20993"/>
                  <a:gd name="connsiteY1" fmla="*/ 11546 h 20993"/>
                  <a:gd name="connsiteX2" fmla="*/ 11546 w 20993"/>
                  <a:gd name="connsiteY2" fmla="*/ 5248 h 20993"/>
                  <a:gd name="connsiteX3" fmla="*/ 17845 w 20993"/>
                  <a:gd name="connsiteY3" fmla="*/ 11546 h 20993"/>
                  <a:gd name="connsiteX4" fmla="*/ 11546 w 20993"/>
                  <a:gd name="connsiteY4" fmla="*/ 17845 h 20993"/>
                  <a:gd name="connsiteX5" fmla="*/ 11546 w 20993"/>
                  <a:gd name="connsiteY5" fmla="*/ 17845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93" h="20993">
                    <a:moveTo>
                      <a:pt x="11546" y="17845"/>
                    </a:moveTo>
                    <a:cubicBezTo>
                      <a:pt x="8047" y="17845"/>
                      <a:pt x="5248" y="15045"/>
                      <a:pt x="5248" y="11546"/>
                    </a:cubicBezTo>
                    <a:cubicBezTo>
                      <a:pt x="5248" y="8047"/>
                      <a:pt x="8047" y="5248"/>
                      <a:pt x="11546" y="5248"/>
                    </a:cubicBezTo>
                    <a:cubicBezTo>
                      <a:pt x="15045" y="5248"/>
                      <a:pt x="17845" y="8047"/>
                      <a:pt x="17845" y="11546"/>
                    </a:cubicBezTo>
                    <a:cubicBezTo>
                      <a:pt x="17845" y="15045"/>
                      <a:pt x="15045" y="17845"/>
                      <a:pt x="11546" y="17845"/>
                    </a:cubicBezTo>
                    <a:lnTo>
                      <a:pt x="11546" y="17845"/>
                    </a:lnTo>
                    <a:close/>
                  </a:path>
                </a:pathLst>
              </a:custGeom>
              <a:solidFill>
                <a:srgbClr val="090506"/>
              </a:solidFill>
              <a:ln w="9525" cap="flat">
                <a:noFill/>
                <a:prstDash val="solid"/>
                <a:miter/>
              </a:ln>
            </p:spPr>
            <p:txBody>
              <a:bodyPr rtlCol="0" anchor="ctr"/>
              <a:lstStyle/>
              <a:p>
                <a:endParaRPr lang="en-US"/>
              </a:p>
            </p:txBody>
          </p:sp>
          <p:sp>
            <p:nvSpPr>
              <p:cNvPr id="98" name="Freihandform: Form 97">
                <a:extLst>
                  <a:ext uri="{FF2B5EF4-FFF2-40B4-BE49-F238E27FC236}">
                    <a16:creationId xmlns:a16="http://schemas.microsoft.com/office/drawing/2014/main" id="{81FABA8E-2D5A-43F4-B662-1BFD72DD23AA}"/>
                  </a:ext>
                </a:extLst>
              </p:cNvPr>
              <p:cNvSpPr/>
              <p:nvPr/>
            </p:nvSpPr>
            <p:spPr>
              <a:xfrm>
                <a:off x="5939640" y="5667422"/>
                <a:ext cx="21731" cy="21731"/>
              </a:xfrm>
              <a:custGeom>
                <a:avLst/>
                <a:gdLst>
                  <a:gd name="connsiteX0" fmla="*/ 23886 w 27991"/>
                  <a:gd name="connsiteY0" fmla="*/ 8769 h 27991"/>
                  <a:gd name="connsiteX1" fmla="*/ 8491 w 27991"/>
                  <a:gd name="connsiteY1" fmla="*/ 8069 h 27991"/>
                  <a:gd name="connsiteX2" fmla="*/ 7791 w 27991"/>
                  <a:gd name="connsiteY2" fmla="*/ 23465 h 27991"/>
                  <a:gd name="connsiteX3" fmla="*/ 23186 w 27991"/>
                  <a:gd name="connsiteY3" fmla="*/ 24165 h 27991"/>
                  <a:gd name="connsiteX4" fmla="*/ 23886 w 27991"/>
                  <a:gd name="connsiteY4" fmla="*/ 8769 h 27991"/>
                  <a:gd name="connsiteX5" fmla="*/ 23886 w 27991"/>
                  <a:gd name="connsiteY5" fmla="*/ 8769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23886" y="8769"/>
                    </a:moveTo>
                    <a:cubicBezTo>
                      <a:pt x="19687" y="4570"/>
                      <a:pt x="13390" y="3871"/>
                      <a:pt x="8491" y="8069"/>
                    </a:cubicBezTo>
                    <a:cubicBezTo>
                      <a:pt x="4292" y="12268"/>
                      <a:pt x="4292" y="18566"/>
                      <a:pt x="7791" y="23465"/>
                    </a:cubicBezTo>
                    <a:cubicBezTo>
                      <a:pt x="11990" y="27664"/>
                      <a:pt x="18988" y="27664"/>
                      <a:pt x="23186" y="24165"/>
                    </a:cubicBezTo>
                    <a:cubicBezTo>
                      <a:pt x="27385" y="19966"/>
                      <a:pt x="27385" y="12968"/>
                      <a:pt x="23886" y="8769"/>
                    </a:cubicBezTo>
                    <a:lnTo>
                      <a:pt x="23886" y="8769"/>
                    </a:lnTo>
                    <a:close/>
                  </a:path>
                </a:pathLst>
              </a:custGeom>
              <a:solidFill>
                <a:srgbClr val="868686"/>
              </a:solidFill>
              <a:ln w="9525" cap="flat">
                <a:noFill/>
                <a:prstDash val="solid"/>
                <a:miter/>
              </a:ln>
            </p:spPr>
            <p:txBody>
              <a:bodyPr rtlCol="0" anchor="ctr"/>
              <a:lstStyle/>
              <a:p>
                <a:endParaRPr lang="en-US"/>
              </a:p>
            </p:txBody>
          </p:sp>
          <p:sp>
            <p:nvSpPr>
              <p:cNvPr id="99" name="Freihandform: Form 98">
                <a:extLst>
                  <a:ext uri="{FF2B5EF4-FFF2-40B4-BE49-F238E27FC236}">
                    <a16:creationId xmlns:a16="http://schemas.microsoft.com/office/drawing/2014/main" id="{AC62F06B-7C73-4C38-B9A4-8456CD37AE7C}"/>
                  </a:ext>
                </a:extLst>
              </p:cNvPr>
              <p:cNvSpPr/>
              <p:nvPr/>
            </p:nvSpPr>
            <p:spPr>
              <a:xfrm>
                <a:off x="5943168" y="5670698"/>
                <a:ext cx="16299" cy="16299"/>
              </a:xfrm>
              <a:custGeom>
                <a:avLst/>
                <a:gdLst>
                  <a:gd name="connsiteX0" fmla="*/ 11643 w 20993"/>
                  <a:gd name="connsiteY0" fmla="*/ 18545 h 20993"/>
                  <a:gd name="connsiteX1" fmla="*/ 6745 w 20993"/>
                  <a:gd name="connsiteY1" fmla="*/ 16445 h 20993"/>
                  <a:gd name="connsiteX2" fmla="*/ 7445 w 20993"/>
                  <a:gd name="connsiteY2" fmla="*/ 7348 h 20993"/>
                  <a:gd name="connsiteX3" fmla="*/ 11643 w 20993"/>
                  <a:gd name="connsiteY3" fmla="*/ 5248 h 20993"/>
                  <a:gd name="connsiteX4" fmla="*/ 16542 w 20993"/>
                  <a:gd name="connsiteY4" fmla="*/ 7348 h 20993"/>
                  <a:gd name="connsiteX5" fmla="*/ 17942 w 20993"/>
                  <a:gd name="connsiteY5" fmla="*/ 12246 h 20993"/>
                  <a:gd name="connsiteX6" fmla="*/ 15842 w 20993"/>
                  <a:gd name="connsiteY6" fmla="*/ 16445 h 20993"/>
                  <a:gd name="connsiteX7" fmla="*/ 11643 w 20993"/>
                  <a:gd name="connsiteY7" fmla="*/ 18545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93" h="20993">
                    <a:moveTo>
                      <a:pt x="11643" y="18545"/>
                    </a:moveTo>
                    <a:cubicBezTo>
                      <a:pt x="9544" y="18545"/>
                      <a:pt x="8144" y="17845"/>
                      <a:pt x="6745" y="16445"/>
                    </a:cubicBezTo>
                    <a:cubicBezTo>
                      <a:pt x="4645" y="13646"/>
                      <a:pt x="4645" y="10147"/>
                      <a:pt x="7445" y="7348"/>
                    </a:cubicBezTo>
                    <a:lnTo>
                      <a:pt x="11643" y="5248"/>
                    </a:lnTo>
                    <a:cubicBezTo>
                      <a:pt x="13043" y="5248"/>
                      <a:pt x="15142" y="5949"/>
                      <a:pt x="16542" y="7348"/>
                    </a:cubicBezTo>
                    <a:cubicBezTo>
                      <a:pt x="17942" y="8747"/>
                      <a:pt x="18641" y="10147"/>
                      <a:pt x="17942" y="12246"/>
                    </a:cubicBezTo>
                    <a:cubicBezTo>
                      <a:pt x="17942" y="14346"/>
                      <a:pt x="17242" y="15745"/>
                      <a:pt x="15842" y="16445"/>
                    </a:cubicBezTo>
                    <a:lnTo>
                      <a:pt x="11643" y="18545"/>
                    </a:lnTo>
                    <a:close/>
                  </a:path>
                </a:pathLst>
              </a:custGeom>
              <a:solidFill>
                <a:srgbClr val="090506"/>
              </a:solidFill>
              <a:ln w="9525" cap="flat">
                <a:noFill/>
                <a:prstDash val="solid"/>
                <a:miter/>
              </a:ln>
            </p:spPr>
            <p:txBody>
              <a:bodyPr rtlCol="0" anchor="ctr"/>
              <a:lstStyle/>
              <a:p>
                <a:endParaRPr lang="en-US"/>
              </a:p>
            </p:txBody>
          </p:sp>
          <p:sp>
            <p:nvSpPr>
              <p:cNvPr id="100" name="Freihandform: Form 99">
                <a:extLst>
                  <a:ext uri="{FF2B5EF4-FFF2-40B4-BE49-F238E27FC236}">
                    <a16:creationId xmlns:a16="http://schemas.microsoft.com/office/drawing/2014/main" id="{020628AC-16C3-4AB0-A7AB-EC98FCFCC25F}"/>
                  </a:ext>
                </a:extLst>
              </p:cNvPr>
              <p:cNvSpPr/>
              <p:nvPr/>
            </p:nvSpPr>
            <p:spPr>
              <a:xfrm>
                <a:off x="5851628" y="5572347"/>
                <a:ext cx="21731" cy="21731"/>
              </a:xfrm>
              <a:custGeom>
                <a:avLst/>
                <a:gdLst>
                  <a:gd name="connsiteX0" fmla="*/ 23886 w 27991"/>
                  <a:gd name="connsiteY0" fmla="*/ 8769 h 27991"/>
                  <a:gd name="connsiteX1" fmla="*/ 8491 w 27991"/>
                  <a:gd name="connsiteY1" fmla="*/ 8069 h 27991"/>
                  <a:gd name="connsiteX2" fmla="*/ 7791 w 27991"/>
                  <a:gd name="connsiteY2" fmla="*/ 23465 h 27991"/>
                  <a:gd name="connsiteX3" fmla="*/ 23187 w 27991"/>
                  <a:gd name="connsiteY3" fmla="*/ 24165 h 27991"/>
                  <a:gd name="connsiteX4" fmla="*/ 23886 w 27991"/>
                  <a:gd name="connsiteY4" fmla="*/ 8769 h 27991"/>
                  <a:gd name="connsiteX5" fmla="*/ 23886 w 27991"/>
                  <a:gd name="connsiteY5" fmla="*/ 8769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23886" y="8769"/>
                    </a:moveTo>
                    <a:cubicBezTo>
                      <a:pt x="19688" y="4570"/>
                      <a:pt x="13390" y="3871"/>
                      <a:pt x="8491" y="8069"/>
                    </a:cubicBezTo>
                    <a:cubicBezTo>
                      <a:pt x="4292" y="12268"/>
                      <a:pt x="4292" y="18566"/>
                      <a:pt x="7791" y="23465"/>
                    </a:cubicBezTo>
                    <a:cubicBezTo>
                      <a:pt x="11290" y="28364"/>
                      <a:pt x="18288" y="28364"/>
                      <a:pt x="23187" y="24165"/>
                    </a:cubicBezTo>
                    <a:cubicBezTo>
                      <a:pt x="28085" y="19966"/>
                      <a:pt x="28085" y="12968"/>
                      <a:pt x="23886" y="8769"/>
                    </a:cubicBezTo>
                    <a:lnTo>
                      <a:pt x="23886" y="8769"/>
                    </a:lnTo>
                    <a:close/>
                  </a:path>
                </a:pathLst>
              </a:custGeom>
              <a:solidFill>
                <a:srgbClr val="868686"/>
              </a:solidFill>
              <a:ln w="9525" cap="flat">
                <a:noFill/>
                <a:prstDash val="solid"/>
                <a:miter/>
              </a:ln>
            </p:spPr>
            <p:txBody>
              <a:bodyPr rtlCol="0" anchor="ctr"/>
              <a:lstStyle/>
              <a:p>
                <a:endParaRPr lang="en-US"/>
              </a:p>
            </p:txBody>
          </p:sp>
          <p:sp>
            <p:nvSpPr>
              <p:cNvPr id="101" name="Freihandform: Form 100">
                <a:extLst>
                  <a:ext uri="{FF2B5EF4-FFF2-40B4-BE49-F238E27FC236}">
                    <a16:creationId xmlns:a16="http://schemas.microsoft.com/office/drawing/2014/main" id="{39B69A67-B82B-4EA2-A3BF-76F2F32CBE37}"/>
                  </a:ext>
                </a:extLst>
              </p:cNvPr>
              <p:cNvSpPr/>
              <p:nvPr/>
            </p:nvSpPr>
            <p:spPr>
              <a:xfrm>
                <a:off x="5855156" y="5575624"/>
                <a:ext cx="16299" cy="16299"/>
              </a:xfrm>
              <a:custGeom>
                <a:avLst/>
                <a:gdLst>
                  <a:gd name="connsiteX0" fmla="*/ 11644 w 20993"/>
                  <a:gd name="connsiteY0" fmla="*/ 17845 h 20993"/>
                  <a:gd name="connsiteX1" fmla="*/ 6745 w 20993"/>
                  <a:gd name="connsiteY1" fmla="*/ 15745 h 20993"/>
                  <a:gd name="connsiteX2" fmla="*/ 7445 w 20993"/>
                  <a:gd name="connsiteY2" fmla="*/ 6648 h 20993"/>
                  <a:gd name="connsiteX3" fmla="*/ 11644 w 20993"/>
                  <a:gd name="connsiteY3" fmla="*/ 5248 h 20993"/>
                  <a:gd name="connsiteX4" fmla="*/ 16542 w 20993"/>
                  <a:gd name="connsiteY4" fmla="*/ 7348 h 20993"/>
                  <a:gd name="connsiteX5" fmla="*/ 15842 w 20993"/>
                  <a:gd name="connsiteY5" fmla="*/ 16445 h 20993"/>
                  <a:gd name="connsiteX6" fmla="*/ 11644 w 20993"/>
                  <a:gd name="connsiteY6" fmla="*/ 17845 h 20993"/>
                  <a:gd name="connsiteX7" fmla="*/ 11644 w 20993"/>
                  <a:gd name="connsiteY7" fmla="*/ 17845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93" h="20993">
                    <a:moveTo>
                      <a:pt x="11644" y="17845"/>
                    </a:moveTo>
                    <a:cubicBezTo>
                      <a:pt x="9544" y="17845"/>
                      <a:pt x="8145" y="17145"/>
                      <a:pt x="6745" y="15745"/>
                    </a:cubicBezTo>
                    <a:cubicBezTo>
                      <a:pt x="4646" y="12946"/>
                      <a:pt x="4646" y="9448"/>
                      <a:pt x="7445" y="6648"/>
                    </a:cubicBezTo>
                    <a:lnTo>
                      <a:pt x="11644" y="5248"/>
                    </a:lnTo>
                    <a:cubicBezTo>
                      <a:pt x="13043" y="5248"/>
                      <a:pt x="15143" y="5949"/>
                      <a:pt x="16542" y="7348"/>
                    </a:cubicBezTo>
                    <a:cubicBezTo>
                      <a:pt x="18642" y="10147"/>
                      <a:pt x="18642" y="13646"/>
                      <a:pt x="15842" y="16445"/>
                    </a:cubicBezTo>
                    <a:cubicBezTo>
                      <a:pt x="15143" y="17145"/>
                      <a:pt x="13743" y="17845"/>
                      <a:pt x="11644" y="17845"/>
                    </a:cubicBezTo>
                    <a:lnTo>
                      <a:pt x="11644" y="17845"/>
                    </a:lnTo>
                    <a:close/>
                  </a:path>
                </a:pathLst>
              </a:custGeom>
              <a:solidFill>
                <a:srgbClr val="090506"/>
              </a:solidFill>
              <a:ln w="9525" cap="flat">
                <a:noFill/>
                <a:prstDash val="solid"/>
                <a:miter/>
              </a:ln>
            </p:spPr>
            <p:txBody>
              <a:bodyPr rtlCol="0" anchor="ctr"/>
              <a:lstStyle/>
              <a:p>
                <a:endParaRPr lang="en-US"/>
              </a:p>
            </p:txBody>
          </p:sp>
          <p:sp>
            <p:nvSpPr>
              <p:cNvPr id="102" name="Freihandform: Form 101">
                <a:extLst>
                  <a:ext uri="{FF2B5EF4-FFF2-40B4-BE49-F238E27FC236}">
                    <a16:creationId xmlns:a16="http://schemas.microsoft.com/office/drawing/2014/main" id="{E63F0CD8-381C-4B5A-980C-22E27E3F0095}"/>
                  </a:ext>
                </a:extLst>
              </p:cNvPr>
              <p:cNvSpPr/>
              <p:nvPr/>
            </p:nvSpPr>
            <p:spPr>
              <a:xfrm>
                <a:off x="5850071" y="5665537"/>
                <a:ext cx="21731" cy="21731"/>
              </a:xfrm>
              <a:custGeom>
                <a:avLst/>
                <a:gdLst>
                  <a:gd name="connsiteX0" fmla="*/ 23793 w 27991"/>
                  <a:gd name="connsiteY0" fmla="*/ 23793 h 27991"/>
                  <a:gd name="connsiteX1" fmla="*/ 23793 w 27991"/>
                  <a:gd name="connsiteY1" fmla="*/ 8397 h 27991"/>
                  <a:gd name="connsiteX2" fmla="*/ 8397 w 27991"/>
                  <a:gd name="connsiteY2" fmla="*/ 8397 h 27991"/>
                  <a:gd name="connsiteX3" fmla="*/ 8397 w 27991"/>
                  <a:gd name="connsiteY3" fmla="*/ 23793 h 27991"/>
                  <a:gd name="connsiteX4" fmla="*/ 23793 w 27991"/>
                  <a:gd name="connsiteY4" fmla="*/ 23793 h 27991"/>
                  <a:gd name="connsiteX5" fmla="*/ 23793 w 27991"/>
                  <a:gd name="connsiteY5" fmla="*/ 23793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23793" y="23793"/>
                    </a:moveTo>
                    <a:cubicBezTo>
                      <a:pt x="27992" y="19594"/>
                      <a:pt x="27992" y="12596"/>
                      <a:pt x="23793" y="8397"/>
                    </a:cubicBezTo>
                    <a:cubicBezTo>
                      <a:pt x="19594" y="4199"/>
                      <a:pt x="12596" y="4199"/>
                      <a:pt x="8397" y="8397"/>
                    </a:cubicBezTo>
                    <a:cubicBezTo>
                      <a:pt x="4199" y="12596"/>
                      <a:pt x="4199" y="19594"/>
                      <a:pt x="8397" y="23793"/>
                    </a:cubicBezTo>
                    <a:cubicBezTo>
                      <a:pt x="12596" y="27992"/>
                      <a:pt x="19594" y="27992"/>
                      <a:pt x="23793" y="23793"/>
                    </a:cubicBezTo>
                    <a:lnTo>
                      <a:pt x="23793" y="23793"/>
                    </a:lnTo>
                    <a:close/>
                  </a:path>
                </a:pathLst>
              </a:custGeom>
              <a:solidFill>
                <a:srgbClr val="868686"/>
              </a:solidFill>
              <a:ln w="9525" cap="flat">
                <a:noFill/>
                <a:prstDash val="solid"/>
                <a:miter/>
              </a:ln>
            </p:spPr>
            <p:txBody>
              <a:bodyPr rtlCol="0" anchor="ctr"/>
              <a:lstStyle/>
              <a:p>
                <a:endParaRPr lang="en-US"/>
              </a:p>
            </p:txBody>
          </p:sp>
          <p:sp>
            <p:nvSpPr>
              <p:cNvPr id="103" name="Freihandform: Form 102">
                <a:extLst>
                  <a:ext uri="{FF2B5EF4-FFF2-40B4-BE49-F238E27FC236}">
                    <a16:creationId xmlns:a16="http://schemas.microsoft.com/office/drawing/2014/main" id="{8CDCAA73-4DEC-4D0A-9EE5-5D72E37D8EFF}"/>
                  </a:ext>
                </a:extLst>
              </p:cNvPr>
              <p:cNvSpPr/>
              <p:nvPr/>
            </p:nvSpPr>
            <p:spPr>
              <a:xfrm>
                <a:off x="5853602" y="5668525"/>
                <a:ext cx="16299" cy="16299"/>
              </a:xfrm>
              <a:custGeom>
                <a:avLst/>
                <a:gdLst>
                  <a:gd name="connsiteX0" fmla="*/ 11546 w 20993"/>
                  <a:gd name="connsiteY0" fmla="*/ 18544 h 20993"/>
                  <a:gd name="connsiteX1" fmla="*/ 7348 w 20993"/>
                  <a:gd name="connsiteY1" fmla="*/ 16445 h 20993"/>
                  <a:gd name="connsiteX2" fmla="*/ 5248 w 20993"/>
                  <a:gd name="connsiteY2" fmla="*/ 12246 h 20993"/>
                  <a:gd name="connsiteX3" fmla="*/ 7348 w 20993"/>
                  <a:gd name="connsiteY3" fmla="*/ 7348 h 20993"/>
                  <a:gd name="connsiteX4" fmla="*/ 12246 w 20993"/>
                  <a:gd name="connsiteY4" fmla="*/ 5248 h 20993"/>
                  <a:gd name="connsiteX5" fmla="*/ 16445 w 20993"/>
                  <a:gd name="connsiteY5" fmla="*/ 7348 h 20993"/>
                  <a:gd name="connsiteX6" fmla="*/ 16445 w 20993"/>
                  <a:gd name="connsiteY6" fmla="*/ 16445 h 20993"/>
                  <a:gd name="connsiteX7" fmla="*/ 11546 w 20993"/>
                  <a:gd name="connsiteY7" fmla="*/ 18544 h 20993"/>
                  <a:gd name="connsiteX8" fmla="*/ 11546 w 20993"/>
                  <a:gd name="connsiteY8" fmla="*/ 18544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93" h="20993">
                    <a:moveTo>
                      <a:pt x="11546" y="18544"/>
                    </a:moveTo>
                    <a:cubicBezTo>
                      <a:pt x="10147" y="18544"/>
                      <a:pt x="8047" y="17845"/>
                      <a:pt x="7348" y="16445"/>
                    </a:cubicBezTo>
                    <a:lnTo>
                      <a:pt x="5248" y="12246"/>
                    </a:lnTo>
                    <a:cubicBezTo>
                      <a:pt x="5248" y="10147"/>
                      <a:pt x="5948" y="8747"/>
                      <a:pt x="7348" y="7348"/>
                    </a:cubicBezTo>
                    <a:cubicBezTo>
                      <a:pt x="8747" y="5948"/>
                      <a:pt x="10147" y="5248"/>
                      <a:pt x="12246" y="5248"/>
                    </a:cubicBezTo>
                    <a:cubicBezTo>
                      <a:pt x="13646" y="5248"/>
                      <a:pt x="15745" y="5948"/>
                      <a:pt x="16445" y="7348"/>
                    </a:cubicBezTo>
                    <a:cubicBezTo>
                      <a:pt x="19244" y="10147"/>
                      <a:pt x="19244" y="13646"/>
                      <a:pt x="16445" y="16445"/>
                    </a:cubicBezTo>
                    <a:cubicBezTo>
                      <a:pt x="15045" y="17845"/>
                      <a:pt x="12946" y="18544"/>
                      <a:pt x="11546" y="18544"/>
                    </a:cubicBezTo>
                    <a:lnTo>
                      <a:pt x="11546" y="18544"/>
                    </a:lnTo>
                    <a:close/>
                  </a:path>
                </a:pathLst>
              </a:custGeom>
              <a:solidFill>
                <a:srgbClr val="090506"/>
              </a:solidFill>
              <a:ln w="9525" cap="flat">
                <a:noFill/>
                <a:prstDash val="solid"/>
                <a:miter/>
              </a:ln>
            </p:spPr>
            <p:txBody>
              <a:bodyPr rtlCol="0" anchor="ctr"/>
              <a:lstStyle/>
              <a:p>
                <a:endParaRPr lang="en-US"/>
              </a:p>
            </p:txBody>
          </p:sp>
          <p:sp>
            <p:nvSpPr>
              <p:cNvPr id="104" name="Freihandform: Form 103">
                <a:extLst>
                  <a:ext uri="{FF2B5EF4-FFF2-40B4-BE49-F238E27FC236}">
                    <a16:creationId xmlns:a16="http://schemas.microsoft.com/office/drawing/2014/main" id="{6297D263-8337-4722-8A47-8776C33B539A}"/>
                  </a:ext>
                </a:extLst>
              </p:cNvPr>
              <p:cNvSpPr/>
              <p:nvPr/>
            </p:nvSpPr>
            <p:spPr>
              <a:xfrm>
                <a:off x="5940799" y="5573722"/>
                <a:ext cx="21731" cy="21731"/>
              </a:xfrm>
              <a:custGeom>
                <a:avLst/>
                <a:gdLst>
                  <a:gd name="connsiteX0" fmla="*/ 23793 w 27991"/>
                  <a:gd name="connsiteY0" fmla="*/ 23793 h 27991"/>
                  <a:gd name="connsiteX1" fmla="*/ 23793 w 27991"/>
                  <a:gd name="connsiteY1" fmla="*/ 8398 h 27991"/>
                  <a:gd name="connsiteX2" fmla="*/ 8398 w 27991"/>
                  <a:gd name="connsiteY2" fmla="*/ 8398 h 27991"/>
                  <a:gd name="connsiteX3" fmla="*/ 8398 w 27991"/>
                  <a:gd name="connsiteY3" fmla="*/ 23793 h 27991"/>
                  <a:gd name="connsiteX4" fmla="*/ 23793 w 27991"/>
                  <a:gd name="connsiteY4" fmla="*/ 23793 h 27991"/>
                  <a:gd name="connsiteX5" fmla="*/ 23793 w 27991"/>
                  <a:gd name="connsiteY5" fmla="*/ 23793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23793" y="23793"/>
                    </a:moveTo>
                    <a:cubicBezTo>
                      <a:pt x="27992" y="19594"/>
                      <a:pt x="27992" y="12596"/>
                      <a:pt x="23793" y="8398"/>
                    </a:cubicBezTo>
                    <a:cubicBezTo>
                      <a:pt x="19594" y="4199"/>
                      <a:pt x="12596" y="4199"/>
                      <a:pt x="8398" y="8398"/>
                    </a:cubicBezTo>
                    <a:cubicBezTo>
                      <a:pt x="4199" y="12596"/>
                      <a:pt x="4199" y="19594"/>
                      <a:pt x="8398" y="23793"/>
                    </a:cubicBezTo>
                    <a:cubicBezTo>
                      <a:pt x="13296" y="27992"/>
                      <a:pt x="20294" y="27992"/>
                      <a:pt x="23793" y="23793"/>
                    </a:cubicBezTo>
                    <a:lnTo>
                      <a:pt x="23793" y="23793"/>
                    </a:lnTo>
                    <a:close/>
                  </a:path>
                </a:pathLst>
              </a:custGeom>
              <a:solidFill>
                <a:srgbClr val="868686"/>
              </a:solidFill>
              <a:ln w="9525" cap="flat">
                <a:noFill/>
                <a:prstDash val="solid"/>
                <a:miter/>
              </a:ln>
            </p:spPr>
            <p:txBody>
              <a:bodyPr rtlCol="0" anchor="ctr"/>
              <a:lstStyle/>
              <a:p>
                <a:endParaRPr lang="en-US"/>
              </a:p>
            </p:txBody>
          </p:sp>
          <p:sp>
            <p:nvSpPr>
              <p:cNvPr id="105" name="Freihandform: Form 104">
                <a:extLst>
                  <a:ext uri="{FF2B5EF4-FFF2-40B4-BE49-F238E27FC236}">
                    <a16:creationId xmlns:a16="http://schemas.microsoft.com/office/drawing/2014/main" id="{5A7C4348-24F8-4702-909C-81E8060ACB76}"/>
                  </a:ext>
                </a:extLst>
              </p:cNvPr>
              <p:cNvSpPr/>
              <p:nvPr/>
            </p:nvSpPr>
            <p:spPr>
              <a:xfrm>
                <a:off x="5944330" y="5577253"/>
                <a:ext cx="16299" cy="16299"/>
              </a:xfrm>
              <a:custGeom>
                <a:avLst/>
                <a:gdLst>
                  <a:gd name="connsiteX0" fmla="*/ 12246 w 20993"/>
                  <a:gd name="connsiteY0" fmla="*/ 17845 h 20993"/>
                  <a:gd name="connsiteX1" fmla="*/ 7348 w 20993"/>
                  <a:gd name="connsiteY1" fmla="*/ 15745 h 20993"/>
                  <a:gd name="connsiteX2" fmla="*/ 5248 w 20993"/>
                  <a:gd name="connsiteY2" fmla="*/ 11547 h 20993"/>
                  <a:gd name="connsiteX3" fmla="*/ 7348 w 20993"/>
                  <a:gd name="connsiteY3" fmla="*/ 7348 h 20993"/>
                  <a:gd name="connsiteX4" fmla="*/ 11546 w 20993"/>
                  <a:gd name="connsiteY4" fmla="*/ 5248 h 20993"/>
                  <a:gd name="connsiteX5" fmla="*/ 15745 w 20993"/>
                  <a:gd name="connsiteY5" fmla="*/ 7348 h 20993"/>
                  <a:gd name="connsiteX6" fmla="*/ 15745 w 20993"/>
                  <a:gd name="connsiteY6" fmla="*/ 16445 h 20993"/>
                  <a:gd name="connsiteX7" fmla="*/ 12246 w 20993"/>
                  <a:gd name="connsiteY7" fmla="*/ 17845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93" h="20993">
                    <a:moveTo>
                      <a:pt x="12246" y="17845"/>
                    </a:moveTo>
                    <a:cubicBezTo>
                      <a:pt x="10847" y="17845"/>
                      <a:pt x="8747" y="17145"/>
                      <a:pt x="7348" y="15745"/>
                    </a:cubicBezTo>
                    <a:cubicBezTo>
                      <a:pt x="5948" y="14346"/>
                      <a:pt x="5248" y="12946"/>
                      <a:pt x="5248" y="11547"/>
                    </a:cubicBezTo>
                    <a:cubicBezTo>
                      <a:pt x="5248" y="10147"/>
                      <a:pt x="5948" y="8048"/>
                      <a:pt x="7348" y="7348"/>
                    </a:cubicBezTo>
                    <a:cubicBezTo>
                      <a:pt x="8747" y="5949"/>
                      <a:pt x="10147" y="5248"/>
                      <a:pt x="11546" y="5248"/>
                    </a:cubicBezTo>
                    <a:lnTo>
                      <a:pt x="15745" y="7348"/>
                    </a:lnTo>
                    <a:cubicBezTo>
                      <a:pt x="17845" y="10147"/>
                      <a:pt x="17845" y="13646"/>
                      <a:pt x="15745" y="16445"/>
                    </a:cubicBezTo>
                    <a:lnTo>
                      <a:pt x="12246" y="17845"/>
                    </a:lnTo>
                    <a:close/>
                  </a:path>
                </a:pathLst>
              </a:custGeom>
              <a:solidFill>
                <a:srgbClr val="090506"/>
              </a:solidFill>
              <a:ln w="9525" cap="flat">
                <a:noFill/>
                <a:prstDash val="solid"/>
                <a:miter/>
              </a:ln>
            </p:spPr>
            <p:txBody>
              <a:bodyPr rtlCol="0" anchor="ctr"/>
              <a:lstStyle/>
              <a:p>
                <a:endParaRPr lang="en-US"/>
              </a:p>
            </p:txBody>
          </p:sp>
          <p:sp>
            <p:nvSpPr>
              <p:cNvPr id="106" name="Freihandform: Form 105">
                <a:extLst>
                  <a:ext uri="{FF2B5EF4-FFF2-40B4-BE49-F238E27FC236}">
                    <a16:creationId xmlns:a16="http://schemas.microsoft.com/office/drawing/2014/main" id="{59CCEF4E-25F7-4E63-BDF4-D15752038B49}"/>
                  </a:ext>
                </a:extLst>
              </p:cNvPr>
              <p:cNvSpPr/>
              <p:nvPr/>
            </p:nvSpPr>
            <p:spPr>
              <a:xfrm>
                <a:off x="5492862" y="5231182"/>
                <a:ext cx="825789" cy="402029"/>
              </a:xfrm>
              <a:custGeom>
                <a:avLst/>
                <a:gdLst>
                  <a:gd name="connsiteX0" fmla="*/ 532895 w 1063689"/>
                  <a:gd name="connsiteY0" fmla="*/ 5248 h 517848"/>
                  <a:gd name="connsiteX1" fmla="*/ 5248 w 1063689"/>
                  <a:gd name="connsiteY1" fmla="*/ 515399 h 517848"/>
                  <a:gd name="connsiteX2" fmla="*/ 94123 w 1063689"/>
                  <a:gd name="connsiteY2" fmla="*/ 515399 h 517848"/>
                  <a:gd name="connsiteX3" fmla="*/ 532895 w 1063689"/>
                  <a:gd name="connsiteY3" fmla="*/ 93423 h 517848"/>
                  <a:gd name="connsiteX4" fmla="*/ 971667 w 1063689"/>
                  <a:gd name="connsiteY4" fmla="*/ 515399 h 517848"/>
                  <a:gd name="connsiteX5" fmla="*/ 1060541 w 1063689"/>
                  <a:gd name="connsiteY5" fmla="*/ 515399 h 517848"/>
                  <a:gd name="connsiteX6" fmla="*/ 532895 w 1063689"/>
                  <a:gd name="connsiteY6" fmla="*/ 5248 h 517848"/>
                  <a:gd name="connsiteX7" fmla="*/ 532895 w 1063689"/>
                  <a:gd name="connsiteY7" fmla="*/ 5248 h 5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689" h="517848">
                    <a:moveTo>
                      <a:pt x="532895" y="5248"/>
                    </a:moveTo>
                    <a:cubicBezTo>
                      <a:pt x="248078" y="5248"/>
                      <a:pt x="15046" y="232682"/>
                      <a:pt x="5248" y="515399"/>
                    </a:cubicBezTo>
                    <a:lnTo>
                      <a:pt x="94123" y="515399"/>
                    </a:lnTo>
                    <a:cubicBezTo>
                      <a:pt x="103220" y="280968"/>
                      <a:pt x="296364" y="93423"/>
                      <a:pt x="532895" y="93423"/>
                    </a:cubicBezTo>
                    <a:cubicBezTo>
                      <a:pt x="769426" y="93423"/>
                      <a:pt x="962569" y="281668"/>
                      <a:pt x="971667" y="515399"/>
                    </a:cubicBezTo>
                    <a:lnTo>
                      <a:pt x="1060541" y="515399"/>
                    </a:lnTo>
                    <a:cubicBezTo>
                      <a:pt x="1051443" y="232682"/>
                      <a:pt x="818411" y="5248"/>
                      <a:pt x="532895" y="5248"/>
                    </a:cubicBezTo>
                    <a:lnTo>
                      <a:pt x="532895" y="5248"/>
                    </a:lnTo>
                    <a:close/>
                  </a:path>
                </a:pathLst>
              </a:custGeom>
              <a:solidFill>
                <a:srgbClr val="433F48"/>
              </a:solidFill>
              <a:ln w="9525" cap="flat">
                <a:noFill/>
                <a:prstDash val="solid"/>
                <a:miter/>
              </a:ln>
            </p:spPr>
            <p:txBody>
              <a:bodyPr rtlCol="0" anchor="ctr"/>
              <a:lstStyle/>
              <a:p>
                <a:endParaRPr lang="en-US"/>
              </a:p>
            </p:txBody>
          </p:sp>
          <p:sp>
            <p:nvSpPr>
              <p:cNvPr id="107" name="Freihandform: Form 106">
                <a:extLst>
                  <a:ext uri="{FF2B5EF4-FFF2-40B4-BE49-F238E27FC236}">
                    <a16:creationId xmlns:a16="http://schemas.microsoft.com/office/drawing/2014/main" id="{D3DD874C-9CF1-4FC1-ADF4-5B03669D3AC1}"/>
                  </a:ext>
                </a:extLst>
              </p:cNvPr>
              <p:cNvSpPr/>
              <p:nvPr/>
            </p:nvSpPr>
            <p:spPr>
              <a:xfrm>
                <a:off x="2946499" y="5284967"/>
                <a:ext cx="689969" cy="689969"/>
              </a:xfrm>
              <a:custGeom>
                <a:avLst/>
                <a:gdLst>
                  <a:gd name="connsiteX0" fmla="*/ 5248 w 888740"/>
                  <a:gd name="connsiteY0" fmla="*/ 446820 h 888740"/>
                  <a:gd name="connsiteX1" fmla="*/ 446820 w 888740"/>
                  <a:gd name="connsiteY1" fmla="*/ 888391 h 888740"/>
                  <a:gd name="connsiteX2" fmla="*/ 888391 w 888740"/>
                  <a:gd name="connsiteY2" fmla="*/ 446820 h 888740"/>
                  <a:gd name="connsiteX3" fmla="*/ 446820 w 888740"/>
                  <a:gd name="connsiteY3" fmla="*/ 5248 h 888740"/>
                  <a:gd name="connsiteX4" fmla="*/ 5248 w 888740"/>
                  <a:gd name="connsiteY4" fmla="*/ 446820 h 888740"/>
                  <a:gd name="connsiteX5" fmla="*/ 5248 w 888740"/>
                  <a:gd name="connsiteY5" fmla="*/ 446820 h 88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740" h="888740">
                    <a:moveTo>
                      <a:pt x="5248" y="446820"/>
                    </a:moveTo>
                    <a:cubicBezTo>
                      <a:pt x="5248" y="691049"/>
                      <a:pt x="203291" y="888391"/>
                      <a:pt x="446820" y="888391"/>
                    </a:cubicBezTo>
                    <a:cubicBezTo>
                      <a:pt x="690349" y="888391"/>
                      <a:pt x="888391" y="690349"/>
                      <a:pt x="888391" y="446820"/>
                    </a:cubicBezTo>
                    <a:cubicBezTo>
                      <a:pt x="888391" y="203291"/>
                      <a:pt x="690349" y="5248"/>
                      <a:pt x="446820" y="5248"/>
                    </a:cubicBezTo>
                    <a:cubicBezTo>
                      <a:pt x="203291" y="5248"/>
                      <a:pt x="5248" y="202591"/>
                      <a:pt x="5248" y="446820"/>
                    </a:cubicBezTo>
                    <a:lnTo>
                      <a:pt x="5248" y="446820"/>
                    </a:lnTo>
                    <a:close/>
                  </a:path>
                </a:pathLst>
              </a:custGeom>
              <a:solidFill>
                <a:srgbClr val="303234"/>
              </a:solidFill>
              <a:ln w="9525" cap="flat">
                <a:noFill/>
                <a:prstDash val="solid"/>
                <a:miter/>
              </a:ln>
            </p:spPr>
            <p:txBody>
              <a:bodyPr rtlCol="0" anchor="ctr"/>
              <a:lstStyle/>
              <a:p>
                <a:endParaRPr lang="en-US"/>
              </a:p>
            </p:txBody>
          </p:sp>
          <p:sp>
            <p:nvSpPr>
              <p:cNvPr id="108" name="Freihandform: Form 107">
                <a:extLst>
                  <a:ext uri="{FF2B5EF4-FFF2-40B4-BE49-F238E27FC236}">
                    <a16:creationId xmlns:a16="http://schemas.microsoft.com/office/drawing/2014/main" id="{798337FB-AAD8-4894-8177-04F9D7D6DCA4}"/>
                  </a:ext>
                </a:extLst>
              </p:cNvPr>
              <p:cNvSpPr/>
              <p:nvPr/>
            </p:nvSpPr>
            <p:spPr>
              <a:xfrm>
                <a:off x="3073084" y="5411009"/>
                <a:ext cx="440059" cy="440059"/>
              </a:xfrm>
              <a:custGeom>
                <a:avLst/>
                <a:gdLst>
                  <a:gd name="connsiteX0" fmla="*/ 284467 w 566834"/>
                  <a:gd name="connsiteY0" fmla="*/ 562986 h 566834"/>
                  <a:gd name="connsiteX1" fmla="*/ 563686 w 566834"/>
                  <a:gd name="connsiteY1" fmla="*/ 283767 h 566834"/>
                  <a:gd name="connsiteX2" fmla="*/ 284467 w 566834"/>
                  <a:gd name="connsiteY2" fmla="*/ 5248 h 566834"/>
                  <a:gd name="connsiteX3" fmla="*/ 5248 w 566834"/>
                  <a:gd name="connsiteY3" fmla="*/ 284467 h 566834"/>
                  <a:gd name="connsiteX4" fmla="*/ 284467 w 566834"/>
                  <a:gd name="connsiteY4" fmla="*/ 562986 h 566834"/>
                  <a:gd name="connsiteX5" fmla="*/ 284467 w 566834"/>
                  <a:gd name="connsiteY5" fmla="*/ 562986 h 56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6834" h="566834">
                    <a:moveTo>
                      <a:pt x="284467" y="562986"/>
                    </a:moveTo>
                    <a:cubicBezTo>
                      <a:pt x="438422" y="562986"/>
                      <a:pt x="563686" y="437722"/>
                      <a:pt x="563686" y="283767"/>
                    </a:cubicBezTo>
                    <a:cubicBezTo>
                      <a:pt x="563686" y="129812"/>
                      <a:pt x="437722" y="5248"/>
                      <a:pt x="284467" y="5248"/>
                    </a:cubicBezTo>
                    <a:cubicBezTo>
                      <a:pt x="130512" y="5248"/>
                      <a:pt x="5248" y="130512"/>
                      <a:pt x="5248" y="284467"/>
                    </a:cubicBezTo>
                    <a:cubicBezTo>
                      <a:pt x="5248" y="438422"/>
                      <a:pt x="129812" y="562986"/>
                      <a:pt x="284467" y="562986"/>
                    </a:cubicBezTo>
                    <a:lnTo>
                      <a:pt x="284467" y="562986"/>
                    </a:lnTo>
                    <a:close/>
                  </a:path>
                </a:pathLst>
              </a:custGeom>
              <a:solidFill>
                <a:srgbClr val="9A9B9A"/>
              </a:solidFill>
              <a:ln w="9525" cap="flat">
                <a:noFill/>
                <a:prstDash val="solid"/>
                <a:miter/>
              </a:ln>
            </p:spPr>
            <p:txBody>
              <a:bodyPr rtlCol="0" anchor="ctr"/>
              <a:lstStyle/>
              <a:p>
                <a:endParaRPr lang="en-US"/>
              </a:p>
            </p:txBody>
          </p:sp>
          <p:sp>
            <p:nvSpPr>
              <p:cNvPr id="109" name="Freihandform: Form 108">
                <a:extLst>
                  <a:ext uri="{FF2B5EF4-FFF2-40B4-BE49-F238E27FC236}">
                    <a16:creationId xmlns:a16="http://schemas.microsoft.com/office/drawing/2014/main" id="{1A984CCC-8005-4E44-A4FE-634CE3A5845E}"/>
                  </a:ext>
                </a:extLst>
              </p:cNvPr>
              <p:cNvSpPr/>
              <p:nvPr/>
            </p:nvSpPr>
            <p:spPr>
              <a:xfrm>
                <a:off x="3083406" y="5421875"/>
                <a:ext cx="418327" cy="418327"/>
              </a:xfrm>
              <a:custGeom>
                <a:avLst/>
                <a:gdLst>
                  <a:gd name="connsiteX0" fmla="*/ 271171 w 538842"/>
                  <a:gd name="connsiteY0" fmla="*/ 535694 h 538842"/>
                  <a:gd name="connsiteX1" fmla="*/ 536394 w 538842"/>
                  <a:gd name="connsiteY1" fmla="*/ 270471 h 538842"/>
                  <a:gd name="connsiteX2" fmla="*/ 271171 w 538842"/>
                  <a:gd name="connsiteY2" fmla="*/ 5248 h 538842"/>
                  <a:gd name="connsiteX3" fmla="*/ 5248 w 538842"/>
                  <a:gd name="connsiteY3" fmla="*/ 270471 h 538842"/>
                  <a:gd name="connsiteX4" fmla="*/ 271171 w 538842"/>
                  <a:gd name="connsiteY4" fmla="*/ 535694 h 538842"/>
                  <a:gd name="connsiteX5" fmla="*/ 271171 w 538842"/>
                  <a:gd name="connsiteY5" fmla="*/ 535694 h 5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842" h="538842">
                    <a:moveTo>
                      <a:pt x="271171" y="535694"/>
                    </a:moveTo>
                    <a:cubicBezTo>
                      <a:pt x="417428" y="535694"/>
                      <a:pt x="536394" y="416728"/>
                      <a:pt x="536394" y="270471"/>
                    </a:cubicBezTo>
                    <a:cubicBezTo>
                      <a:pt x="536394" y="124214"/>
                      <a:pt x="417428" y="5248"/>
                      <a:pt x="271171" y="5248"/>
                    </a:cubicBezTo>
                    <a:cubicBezTo>
                      <a:pt x="124914" y="5248"/>
                      <a:pt x="5248" y="124214"/>
                      <a:pt x="5248" y="270471"/>
                    </a:cubicBezTo>
                    <a:cubicBezTo>
                      <a:pt x="5248" y="416728"/>
                      <a:pt x="124214" y="535694"/>
                      <a:pt x="271171" y="535694"/>
                    </a:cubicBezTo>
                    <a:lnTo>
                      <a:pt x="271171" y="535694"/>
                    </a:lnTo>
                    <a:close/>
                  </a:path>
                </a:pathLst>
              </a:custGeom>
              <a:solidFill>
                <a:srgbClr val="C6C6C5"/>
              </a:solidFill>
              <a:ln w="9525" cap="flat">
                <a:noFill/>
                <a:prstDash val="solid"/>
                <a:miter/>
              </a:ln>
            </p:spPr>
            <p:txBody>
              <a:bodyPr rtlCol="0" anchor="ctr"/>
              <a:lstStyle/>
              <a:p>
                <a:endParaRPr lang="en-US"/>
              </a:p>
            </p:txBody>
          </p:sp>
          <p:sp>
            <p:nvSpPr>
              <p:cNvPr id="110" name="Freihandform: Form 109">
                <a:extLst>
                  <a:ext uri="{FF2B5EF4-FFF2-40B4-BE49-F238E27FC236}">
                    <a16:creationId xmlns:a16="http://schemas.microsoft.com/office/drawing/2014/main" id="{81003DCD-CF3B-4420-A230-6BDC79AF1879}"/>
                  </a:ext>
                </a:extLst>
              </p:cNvPr>
              <p:cNvSpPr/>
              <p:nvPr/>
            </p:nvSpPr>
            <p:spPr>
              <a:xfrm>
                <a:off x="3143711" y="5481635"/>
                <a:ext cx="298805" cy="298805"/>
              </a:xfrm>
              <a:custGeom>
                <a:avLst/>
                <a:gdLst>
                  <a:gd name="connsiteX0" fmla="*/ 193494 w 384887"/>
                  <a:gd name="connsiteY0" fmla="*/ 381739 h 384887"/>
                  <a:gd name="connsiteX1" fmla="*/ 5248 w 384887"/>
                  <a:gd name="connsiteY1" fmla="*/ 193494 h 384887"/>
                  <a:gd name="connsiteX2" fmla="*/ 193494 w 384887"/>
                  <a:gd name="connsiteY2" fmla="*/ 5248 h 384887"/>
                  <a:gd name="connsiteX3" fmla="*/ 381739 w 384887"/>
                  <a:gd name="connsiteY3" fmla="*/ 193494 h 384887"/>
                  <a:gd name="connsiteX4" fmla="*/ 193494 w 384887"/>
                  <a:gd name="connsiteY4" fmla="*/ 381739 h 384887"/>
                  <a:gd name="connsiteX5" fmla="*/ 193494 w 384887"/>
                  <a:gd name="connsiteY5" fmla="*/ 381739 h 38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887" h="384887">
                    <a:moveTo>
                      <a:pt x="193494" y="381739"/>
                    </a:moveTo>
                    <a:cubicBezTo>
                      <a:pt x="89924" y="381739"/>
                      <a:pt x="5248" y="297063"/>
                      <a:pt x="5248" y="193494"/>
                    </a:cubicBezTo>
                    <a:cubicBezTo>
                      <a:pt x="5248" y="89924"/>
                      <a:pt x="89924" y="5248"/>
                      <a:pt x="193494" y="5248"/>
                    </a:cubicBezTo>
                    <a:cubicBezTo>
                      <a:pt x="297063" y="5248"/>
                      <a:pt x="381739" y="89924"/>
                      <a:pt x="381739" y="193494"/>
                    </a:cubicBezTo>
                    <a:cubicBezTo>
                      <a:pt x="381739" y="297063"/>
                      <a:pt x="297063" y="381739"/>
                      <a:pt x="193494" y="381739"/>
                    </a:cubicBezTo>
                    <a:lnTo>
                      <a:pt x="193494" y="381739"/>
                    </a:lnTo>
                    <a:close/>
                  </a:path>
                </a:pathLst>
              </a:custGeom>
              <a:solidFill>
                <a:srgbClr val="DBDBDA"/>
              </a:solidFill>
              <a:ln w="9525" cap="flat">
                <a:noFill/>
                <a:prstDash val="solid"/>
                <a:miter/>
              </a:ln>
            </p:spPr>
            <p:txBody>
              <a:bodyPr rtlCol="0" anchor="ctr"/>
              <a:lstStyle/>
              <a:p>
                <a:endParaRPr lang="en-US"/>
              </a:p>
            </p:txBody>
          </p:sp>
          <p:sp>
            <p:nvSpPr>
              <p:cNvPr id="111" name="Freihandform: Form 110">
                <a:extLst>
                  <a:ext uri="{FF2B5EF4-FFF2-40B4-BE49-F238E27FC236}">
                    <a16:creationId xmlns:a16="http://schemas.microsoft.com/office/drawing/2014/main" id="{F4BC8D48-D0F5-4894-9E9D-B32997FD4CA9}"/>
                  </a:ext>
                </a:extLst>
              </p:cNvPr>
              <p:cNvSpPr/>
              <p:nvPr/>
            </p:nvSpPr>
            <p:spPr>
              <a:xfrm>
                <a:off x="3195317" y="5533248"/>
                <a:ext cx="195582" cy="195582"/>
              </a:xfrm>
              <a:custGeom>
                <a:avLst/>
                <a:gdLst>
                  <a:gd name="connsiteX0" fmla="*/ 127020 w 251926"/>
                  <a:gd name="connsiteY0" fmla="*/ 248777 h 251926"/>
                  <a:gd name="connsiteX1" fmla="*/ 248784 w 251926"/>
                  <a:gd name="connsiteY1" fmla="*/ 127013 h 251926"/>
                  <a:gd name="connsiteX2" fmla="*/ 127020 w 251926"/>
                  <a:gd name="connsiteY2" fmla="*/ 5248 h 251926"/>
                  <a:gd name="connsiteX3" fmla="*/ 5255 w 251926"/>
                  <a:gd name="connsiteY3" fmla="*/ 127013 h 251926"/>
                  <a:gd name="connsiteX4" fmla="*/ 127020 w 251926"/>
                  <a:gd name="connsiteY4" fmla="*/ 248777 h 251926"/>
                  <a:gd name="connsiteX5" fmla="*/ 127020 w 251926"/>
                  <a:gd name="connsiteY5" fmla="*/ 248777 h 25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926" h="251926">
                    <a:moveTo>
                      <a:pt x="127020" y="248777"/>
                    </a:moveTo>
                    <a:cubicBezTo>
                      <a:pt x="194200" y="248777"/>
                      <a:pt x="248784" y="194193"/>
                      <a:pt x="248784" y="127013"/>
                    </a:cubicBezTo>
                    <a:cubicBezTo>
                      <a:pt x="248784" y="59832"/>
                      <a:pt x="194200" y="5248"/>
                      <a:pt x="127020" y="5248"/>
                    </a:cubicBezTo>
                    <a:cubicBezTo>
                      <a:pt x="59839" y="5248"/>
                      <a:pt x="5255" y="59832"/>
                      <a:pt x="5255" y="127013"/>
                    </a:cubicBezTo>
                    <a:cubicBezTo>
                      <a:pt x="4555" y="194193"/>
                      <a:pt x="59839" y="248777"/>
                      <a:pt x="127020" y="248777"/>
                    </a:cubicBezTo>
                    <a:lnTo>
                      <a:pt x="127020" y="248777"/>
                    </a:lnTo>
                    <a:close/>
                  </a:path>
                </a:pathLst>
              </a:custGeom>
              <a:solidFill>
                <a:srgbClr val="C6C6C5"/>
              </a:solidFill>
              <a:ln w="9525" cap="flat">
                <a:noFill/>
                <a:prstDash val="solid"/>
                <a:miter/>
              </a:ln>
            </p:spPr>
            <p:txBody>
              <a:bodyPr rtlCol="0" anchor="ctr"/>
              <a:lstStyle/>
              <a:p>
                <a:endParaRPr lang="en-US"/>
              </a:p>
            </p:txBody>
          </p:sp>
          <p:sp>
            <p:nvSpPr>
              <p:cNvPr id="112" name="Freihandform: Form 111">
                <a:extLst>
                  <a:ext uri="{FF2B5EF4-FFF2-40B4-BE49-F238E27FC236}">
                    <a16:creationId xmlns:a16="http://schemas.microsoft.com/office/drawing/2014/main" id="{268C6F0C-8B39-41B2-AF28-04FFEACBDBCB}"/>
                  </a:ext>
                </a:extLst>
              </p:cNvPr>
              <p:cNvSpPr/>
              <p:nvPr/>
            </p:nvSpPr>
            <p:spPr>
              <a:xfrm>
                <a:off x="3193692" y="5531074"/>
                <a:ext cx="195582" cy="195582"/>
              </a:xfrm>
              <a:custGeom>
                <a:avLst/>
                <a:gdLst>
                  <a:gd name="connsiteX0" fmla="*/ 129112 w 251926"/>
                  <a:gd name="connsiteY0" fmla="*/ 9448 h 251926"/>
                  <a:gd name="connsiteX1" fmla="*/ 248777 w 251926"/>
                  <a:gd name="connsiteY1" fmla="*/ 129112 h 251926"/>
                  <a:gd name="connsiteX2" fmla="*/ 129112 w 251926"/>
                  <a:gd name="connsiteY2" fmla="*/ 248778 h 251926"/>
                  <a:gd name="connsiteX3" fmla="*/ 9447 w 251926"/>
                  <a:gd name="connsiteY3" fmla="*/ 129112 h 251926"/>
                  <a:gd name="connsiteX4" fmla="*/ 129112 w 251926"/>
                  <a:gd name="connsiteY4" fmla="*/ 9448 h 251926"/>
                  <a:gd name="connsiteX5" fmla="*/ 129112 w 251926"/>
                  <a:gd name="connsiteY5" fmla="*/ 9448 h 251926"/>
                  <a:gd name="connsiteX6" fmla="*/ 129112 w 251926"/>
                  <a:gd name="connsiteY6" fmla="*/ 252976 h 251926"/>
                  <a:gd name="connsiteX7" fmla="*/ 252976 w 251926"/>
                  <a:gd name="connsiteY7" fmla="*/ 129112 h 251926"/>
                  <a:gd name="connsiteX8" fmla="*/ 129112 w 251926"/>
                  <a:gd name="connsiteY8" fmla="*/ 5248 h 251926"/>
                  <a:gd name="connsiteX9" fmla="*/ 5248 w 251926"/>
                  <a:gd name="connsiteY9" fmla="*/ 129112 h 251926"/>
                  <a:gd name="connsiteX10" fmla="*/ 129112 w 251926"/>
                  <a:gd name="connsiteY10" fmla="*/ 252976 h 251926"/>
                  <a:gd name="connsiteX11" fmla="*/ 129112 w 251926"/>
                  <a:gd name="connsiteY11" fmla="*/ 252976 h 25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926" h="251926">
                    <a:moveTo>
                      <a:pt x="129112" y="9448"/>
                    </a:moveTo>
                    <a:cubicBezTo>
                      <a:pt x="194893" y="9448"/>
                      <a:pt x="248777" y="63332"/>
                      <a:pt x="248777" y="129112"/>
                    </a:cubicBezTo>
                    <a:cubicBezTo>
                      <a:pt x="248777" y="194893"/>
                      <a:pt x="194893" y="248778"/>
                      <a:pt x="129112" y="248778"/>
                    </a:cubicBezTo>
                    <a:cubicBezTo>
                      <a:pt x="63331" y="248778"/>
                      <a:pt x="9447" y="194893"/>
                      <a:pt x="9447" y="129112"/>
                    </a:cubicBezTo>
                    <a:cubicBezTo>
                      <a:pt x="8747" y="63332"/>
                      <a:pt x="62632" y="9448"/>
                      <a:pt x="129112" y="9448"/>
                    </a:cubicBezTo>
                    <a:lnTo>
                      <a:pt x="129112" y="9448"/>
                    </a:lnTo>
                    <a:close/>
                    <a:moveTo>
                      <a:pt x="129112" y="252976"/>
                    </a:moveTo>
                    <a:cubicBezTo>
                      <a:pt x="197692" y="252976"/>
                      <a:pt x="252976" y="197692"/>
                      <a:pt x="252976" y="129112"/>
                    </a:cubicBezTo>
                    <a:cubicBezTo>
                      <a:pt x="252976" y="61232"/>
                      <a:pt x="197692" y="5248"/>
                      <a:pt x="129112" y="5248"/>
                    </a:cubicBezTo>
                    <a:cubicBezTo>
                      <a:pt x="61232" y="5248"/>
                      <a:pt x="5248" y="60533"/>
                      <a:pt x="5248" y="129112"/>
                    </a:cubicBezTo>
                    <a:cubicBezTo>
                      <a:pt x="5248" y="197692"/>
                      <a:pt x="60532" y="252976"/>
                      <a:pt x="129112" y="252976"/>
                    </a:cubicBezTo>
                    <a:lnTo>
                      <a:pt x="129112" y="252976"/>
                    </a:lnTo>
                    <a:close/>
                  </a:path>
                </a:pathLst>
              </a:custGeom>
              <a:solidFill>
                <a:srgbClr val="5B5C5C"/>
              </a:solidFill>
              <a:ln w="9525" cap="flat">
                <a:noFill/>
                <a:prstDash val="solid"/>
                <a:miter/>
              </a:ln>
            </p:spPr>
            <p:txBody>
              <a:bodyPr rtlCol="0" anchor="ctr"/>
              <a:lstStyle/>
              <a:p>
                <a:endParaRPr lang="en-US"/>
              </a:p>
            </p:txBody>
          </p:sp>
          <p:sp>
            <p:nvSpPr>
              <p:cNvPr id="113" name="Freihandform: Form 112">
                <a:extLst>
                  <a:ext uri="{FF2B5EF4-FFF2-40B4-BE49-F238E27FC236}">
                    <a16:creationId xmlns:a16="http://schemas.microsoft.com/office/drawing/2014/main" id="{FD70EFDE-51A6-47BF-A2E8-8BA8B891A8BA}"/>
                  </a:ext>
                </a:extLst>
              </p:cNvPr>
              <p:cNvSpPr/>
              <p:nvPr/>
            </p:nvSpPr>
            <p:spPr>
              <a:xfrm>
                <a:off x="3199125" y="5536507"/>
                <a:ext cx="184716" cy="184716"/>
              </a:xfrm>
              <a:custGeom>
                <a:avLst/>
                <a:gdLst>
                  <a:gd name="connsiteX0" fmla="*/ 122114 w 237930"/>
                  <a:gd name="connsiteY0" fmla="*/ 238980 h 237930"/>
                  <a:gd name="connsiteX1" fmla="*/ 238980 w 237930"/>
                  <a:gd name="connsiteY1" fmla="*/ 122114 h 237930"/>
                  <a:gd name="connsiteX2" fmla="*/ 122114 w 237930"/>
                  <a:gd name="connsiteY2" fmla="*/ 5248 h 237930"/>
                  <a:gd name="connsiteX3" fmla="*/ 5248 w 237930"/>
                  <a:gd name="connsiteY3" fmla="*/ 122114 h 237930"/>
                  <a:gd name="connsiteX4" fmla="*/ 122114 w 237930"/>
                  <a:gd name="connsiteY4" fmla="*/ 238980 h 237930"/>
                  <a:gd name="connsiteX5" fmla="*/ 122114 w 237930"/>
                  <a:gd name="connsiteY5" fmla="*/ 238980 h 23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930" h="237930">
                    <a:moveTo>
                      <a:pt x="122114" y="238980"/>
                    </a:moveTo>
                    <a:cubicBezTo>
                      <a:pt x="186496" y="238980"/>
                      <a:pt x="238980" y="186496"/>
                      <a:pt x="238980" y="122114"/>
                    </a:cubicBezTo>
                    <a:cubicBezTo>
                      <a:pt x="238980" y="57733"/>
                      <a:pt x="186496" y="5248"/>
                      <a:pt x="122114" y="5248"/>
                    </a:cubicBezTo>
                    <a:cubicBezTo>
                      <a:pt x="57733" y="5248"/>
                      <a:pt x="5248" y="57733"/>
                      <a:pt x="5248" y="122114"/>
                    </a:cubicBezTo>
                    <a:cubicBezTo>
                      <a:pt x="5248" y="186496"/>
                      <a:pt x="57733" y="238980"/>
                      <a:pt x="122114" y="238980"/>
                    </a:cubicBezTo>
                    <a:lnTo>
                      <a:pt x="122114" y="238980"/>
                    </a:lnTo>
                    <a:close/>
                  </a:path>
                </a:pathLst>
              </a:custGeom>
              <a:solidFill>
                <a:srgbClr val="F7F9F8"/>
              </a:solidFill>
              <a:ln w="9525" cap="flat">
                <a:noFill/>
                <a:prstDash val="solid"/>
                <a:miter/>
              </a:ln>
            </p:spPr>
            <p:txBody>
              <a:bodyPr rtlCol="0" anchor="ctr"/>
              <a:lstStyle/>
              <a:p>
                <a:endParaRPr lang="en-US"/>
              </a:p>
            </p:txBody>
          </p:sp>
          <p:sp>
            <p:nvSpPr>
              <p:cNvPr id="114" name="Freihandform: Form 113">
                <a:extLst>
                  <a:ext uri="{FF2B5EF4-FFF2-40B4-BE49-F238E27FC236}">
                    <a16:creationId xmlns:a16="http://schemas.microsoft.com/office/drawing/2014/main" id="{3F38DF9E-10A2-4525-9E7B-C6B0ACF313C6}"/>
                  </a:ext>
                </a:extLst>
              </p:cNvPr>
              <p:cNvSpPr/>
              <p:nvPr/>
            </p:nvSpPr>
            <p:spPr>
              <a:xfrm>
                <a:off x="3242577" y="5580513"/>
                <a:ext cx="97791" cy="97791"/>
              </a:xfrm>
              <a:custGeom>
                <a:avLst/>
                <a:gdLst>
                  <a:gd name="connsiteX0" fmla="*/ 66144 w 125963"/>
                  <a:gd name="connsiteY0" fmla="*/ 127013 h 125963"/>
                  <a:gd name="connsiteX1" fmla="*/ 127026 w 125963"/>
                  <a:gd name="connsiteY1" fmla="*/ 66131 h 125963"/>
                  <a:gd name="connsiteX2" fmla="*/ 66144 w 125963"/>
                  <a:gd name="connsiteY2" fmla="*/ 5248 h 125963"/>
                  <a:gd name="connsiteX3" fmla="*/ 5262 w 125963"/>
                  <a:gd name="connsiteY3" fmla="*/ 66131 h 125963"/>
                  <a:gd name="connsiteX4" fmla="*/ 66144 w 125963"/>
                  <a:gd name="connsiteY4" fmla="*/ 127013 h 125963"/>
                  <a:gd name="connsiteX5" fmla="*/ 66144 w 125963"/>
                  <a:gd name="connsiteY5" fmla="*/ 127013 h 12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63" h="125963">
                    <a:moveTo>
                      <a:pt x="66144" y="127013"/>
                    </a:moveTo>
                    <a:cubicBezTo>
                      <a:pt x="99734" y="127013"/>
                      <a:pt x="127026" y="99721"/>
                      <a:pt x="127026" y="66131"/>
                    </a:cubicBezTo>
                    <a:cubicBezTo>
                      <a:pt x="127026" y="32540"/>
                      <a:pt x="99734" y="5248"/>
                      <a:pt x="66144" y="5248"/>
                    </a:cubicBezTo>
                    <a:cubicBezTo>
                      <a:pt x="32554" y="5248"/>
                      <a:pt x="5262" y="32540"/>
                      <a:pt x="5262" y="66131"/>
                    </a:cubicBezTo>
                    <a:cubicBezTo>
                      <a:pt x="4562" y="99721"/>
                      <a:pt x="31854" y="127013"/>
                      <a:pt x="66144" y="127013"/>
                    </a:cubicBezTo>
                    <a:lnTo>
                      <a:pt x="66144" y="127013"/>
                    </a:lnTo>
                    <a:close/>
                  </a:path>
                </a:pathLst>
              </a:custGeom>
              <a:solidFill>
                <a:srgbClr val="C6C6C5"/>
              </a:solidFill>
              <a:ln w="9525" cap="flat">
                <a:noFill/>
                <a:prstDash val="solid"/>
                <a:miter/>
              </a:ln>
            </p:spPr>
            <p:txBody>
              <a:bodyPr rtlCol="0" anchor="ctr"/>
              <a:lstStyle/>
              <a:p>
                <a:endParaRPr lang="en-US"/>
              </a:p>
            </p:txBody>
          </p:sp>
          <p:sp>
            <p:nvSpPr>
              <p:cNvPr id="115" name="Freihandform: Form 114">
                <a:extLst>
                  <a:ext uri="{FF2B5EF4-FFF2-40B4-BE49-F238E27FC236}">
                    <a16:creationId xmlns:a16="http://schemas.microsoft.com/office/drawing/2014/main" id="{907EFF64-C68C-4112-BB95-1198FEF1324F}"/>
                  </a:ext>
                </a:extLst>
              </p:cNvPr>
              <p:cNvSpPr/>
              <p:nvPr/>
            </p:nvSpPr>
            <p:spPr>
              <a:xfrm>
                <a:off x="3240958" y="5578340"/>
                <a:ext cx="103223" cy="103223"/>
              </a:xfrm>
              <a:custGeom>
                <a:avLst/>
                <a:gdLst>
                  <a:gd name="connsiteX0" fmla="*/ 68230 w 132961"/>
                  <a:gd name="connsiteY0" fmla="*/ 9448 h 132961"/>
                  <a:gd name="connsiteX1" fmla="*/ 127013 w 132961"/>
                  <a:gd name="connsiteY1" fmla="*/ 68230 h 132961"/>
                  <a:gd name="connsiteX2" fmla="*/ 68230 w 132961"/>
                  <a:gd name="connsiteY2" fmla="*/ 127013 h 132961"/>
                  <a:gd name="connsiteX3" fmla="*/ 9447 w 132961"/>
                  <a:gd name="connsiteY3" fmla="*/ 68230 h 132961"/>
                  <a:gd name="connsiteX4" fmla="*/ 68230 w 132961"/>
                  <a:gd name="connsiteY4" fmla="*/ 9448 h 132961"/>
                  <a:gd name="connsiteX5" fmla="*/ 68230 w 132961"/>
                  <a:gd name="connsiteY5" fmla="*/ 9448 h 132961"/>
                  <a:gd name="connsiteX6" fmla="*/ 68230 w 132961"/>
                  <a:gd name="connsiteY6" fmla="*/ 131212 h 132961"/>
                  <a:gd name="connsiteX7" fmla="*/ 131212 w 132961"/>
                  <a:gd name="connsiteY7" fmla="*/ 68230 h 132961"/>
                  <a:gd name="connsiteX8" fmla="*/ 68230 w 132961"/>
                  <a:gd name="connsiteY8" fmla="*/ 5248 h 132961"/>
                  <a:gd name="connsiteX9" fmla="*/ 5248 w 132961"/>
                  <a:gd name="connsiteY9" fmla="*/ 68230 h 132961"/>
                  <a:gd name="connsiteX10" fmla="*/ 68230 w 132961"/>
                  <a:gd name="connsiteY10" fmla="*/ 131212 h 132961"/>
                  <a:gd name="connsiteX11" fmla="*/ 68230 w 132961"/>
                  <a:gd name="connsiteY11" fmla="*/ 131212 h 13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961" h="132961">
                    <a:moveTo>
                      <a:pt x="68230" y="9448"/>
                    </a:moveTo>
                    <a:cubicBezTo>
                      <a:pt x="100421" y="9448"/>
                      <a:pt x="127013" y="36040"/>
                      <a:pt x="127013" y="68230"/>
                    </a:cubicBezTo>
                    <a:cubicBezTo>
                      <a:pt x="127013" y="101121"/>
                      <a:pt x="100421" y="127013"/>
                      <a:pt x="68230" y="127013"/>
                    </a:cubicBezTo>
                    <a:cubicBezTo>
                      <a:pt x="36039" y="127013"/>
                      <a:pt x="9447" y="100421"/>
                      <a:pt x="9447" y="68230"/>
                    </a:cubicBezTo>
                    <a:cubicBezTo>
                      <a:pt x="8747" y="36040"/>
                      <a:pt x="35340" y="9448"/>
                      <a:pt x="68230" y="9448"/>
                    </a:cubicBezTo>
                    <a:lnTo>
                      <a:pt x="68230" y="9448"/>
                    </a:lnTo>
                    <a:close/>
                    <a:moveTo>
                      <a:pt x="68230" y="131212"/>
                    </a:moveTo>
                    <a:cubicBezTo>
                      <a:pt x="103220" y="131212"/>
                      <a:pt x="131212" y="103220"/>
                      <a:pt x="131212" y="68230"/>
                    </a:cubicBezTo>
                    <a:cubicBezTo>
                      <a:pt x="131212" y="33240"/>
                      <a:pt x="103220" y="5248"/>
                      <a:pt x="68230" y="5248"/>
                    </a:cubicBezTo>
                    <a:cubicBezTo>
                      <a:pt x="33240" y="5248"/>
                      <a:pt x="5248" y="33240"/>
                      <a:pt x="5248" y="68230"/>
                    </a:cubicBezTo>
                    <a:cubicBezTo>
                      <a:pt x="5248" y="103220"/>
                      <a:pt x="33240" y="131212"/>
                      <a:pt x="68230" y="131212"/>
                    </a:cubicBezTo>
                    <a:lnTo>
                      <a:pt x="68230" y="131212"/>
                    </a:lnTo>
                    <a:close/>
                  </a:path>
                </a:pathLst>
              </a:custGeom>
              <a:solidFill>
                <a:srgbClr val="5B5C5C"/>
              </a:solidFill>
              <a:ln w="9525" cap="flat">
                <a:noFill/>
                <a:prstDash val="solid"/>
                <a:miter/>
              </a:ln>
            </p:spPr>
            <p:txBody>
              <a:bodyPr rtlCol="0" anchor="ctr"/>
              <a:lstStyle/>
              <a:p>
                <a:endParaRPr lang="en-US"/>
              </a:p>
            </p:txBody>
          </p:sp>
          <p:sp>
            <p:nvSpPr>
              <p:cNvPr id="116" name="Freihandform: Form 115">
                <a:extLst>
                  <a:ext uri="{FF2B5EF4-FFF2-40B4-BE49-F238E27FC236}">
                    <a16:creationId xmlns:a16="http://schemas.microsoft.com/office/drawing/2014/main" id="{8F8D29A6-20A2-4568-9412-08013C007432}"/>
                  </a:ext>
                </a:extLst>
              </p:cNvPr>
              <p:cNvSpPr/>
              <p:nvPr/>
            </p:nvSpPr>
            <p:spPr>
              <a:xfrm>
                <a:off x="3250194" y="5588662"/>
                <a:ext cx="86925" cy="81492"/>
              </a:xfrm>
              <a:custGeom>
                <a:avLst/>
                <a:gdLst>
                  <a:gd name="connsiteX0" fmla="*/ 56334 w 111967"/>
                  <a:gd name="connsiteY0" fmla="*/ 106019 h 104969"/>
                  <a:gd name="connsiteX1" fmla="*/ 107419 w 111967"/>
                  <a:gd name="connsiteY1" fmla="*/ 55634 h 104969"/>
                  <a:gd name="connsiteX2" fmla="*/ 56334 w 111967"/>
                  <a:gd name="connsiteY2" fmla="*/ 5248 h 104969"/>
                  <a:gd name="connsiteX3" fmla="*/ 5248 w 111967"/>
                  <a:gd name="connsiteY3" fmla="*/ 55634 h 104969"/>
                  <a:gd name="connsiteX4" fmla="*/ 56334 w 111967"/>
                  <a:gd name="connsiteY4" fmla="*/ 106019 h 104969"/>
                  <a:gd name="connsiteX5" fmla="*/ 56334 w 111967"/>
                  <a:gd name="connsiteY5" fmla="*/ 106019 h 104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967" h="104969">
                    <a:moveTo>
                      <a:pt x="56334" y="106019"/>
                    </a:moveTo>
                    <a:cubicBezTo>
                      <a:pt x="84325" y="106019"/>
                      <a:pt x="107419" y="82926"/>
                      <a:pt x="107419" y="55634"/>
                    </a:cubicBezTo>
                    <a:cubicBezTo>
                      <a:pt x="107419" y="27642"/>
                      <a:pt x="84325" y="5248"/>
                      <a:pt x="56334" y="5248"/>
                    </a:cubicBezTo>
                    <a:cubicBezTo>
                      <a:pt x="28342" y="5248"/>
                      <a:pt x="5248" y="27642"/>
                      <a:pt x="5248" y="55634"/>
                    </a:cubicBezTo>
                    <a:cubicBezTo>
                      <a:pt x="5248" y="83626"/>
                      <a:pt x="27642" y="106019"/>
                      <a:pt x="56334" y="106019"/>
                    </a:cubicBezTo>
                    <a:lnTo>
                      <a:pt x="56334" y="106019"/>
                    </a:lnTo>
                    <a:close/>
                  </a:path>
                </a:pathLst>
              </a:custGeom>
              <a:solidFill>
                <a:srgbClr val="DBDBDA"/>
              </a:solidFill>
              <a:ln w="9525" cap="flat">
                <a:noFill/>
                <a:prstDash val="solid"/>
                <a:miter/>
              </a:ln>
            </p:spPr>
            <p:txBody>
              <a:bodyPr rtlCol="0" anchor="ctr"/>
              <a:lstStyle/>
              <a:p>
                <a:endParaRPr lang="en-US"/>
              </a:p>
            </p:txBody>
          </p:sp>
          <p:sp>
            <p:nvSpPr>
              <p:cNvPr id="117" name="Freihandform: Form 116">
                <a:extLst>
                  <a:ext uri="{FF2B5EF4-FFF2-40B4-BE49-F238E27FC236}">
                    <a16:creationId xmlns:a16="http://schemas.microsoft.com/office/drawing/2014/main" id="{18FF64F2-AE02-4818-B908-4B5283C8A906}"/>
                  </a:ext>
                </a:extLst>
              </p:cNvPr>
              <p:cNvSpPr/>
              <p:nvPr/>
            </p:nvSpPr>
            <p:spPr>
              <a:xfrm>
                <a:off x="3261586" y="5599528"/>
                <a:ext cx="59761" cy="59761"/>
              </a:xfrm>
              <a:custGeom>
                <a:avLst/>
                <a:gdLst>
                  <a:gd name="connsiteX0" fmla="*/ 41659 w 76977"/>
                  <a:gd name="connsiteY0" fmla="*/ 78027 h 76977"/>
                  <a:gd name="connsiteX1" fmla="*/ 78048 w 76977"/>
                  <a:gd name="connsiteY1" fmla="*/ 41638 h 76977"/>
                  <a:gd name="connsiteX2" fmla="*/ 41659 w 76977"/>
                  <a:gd name="connsiteY2" fmla="*/ 5248 h 76977"/>
                  <a:gd name="connsiteX3" fmla="*/ 5270 w 76977"/>
                  <a:gd name="connsiteY3" fmla="*/ 41638 h 76977"/>
                  <a:gd name="connsiteX4" fmla="*/ 41659 w 76977"/>
                  <a:gd name="connsiteY4" fmla="*/ 78027 h 76977"/>
                  <a:gd name="connsiteX5" fmla="*/ 41659 w 76977"/>
                  <a:gd name="connsiteY5" fmla="*/ 78027 h 7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77" h="76977">
                    <a:moveTo>
                      <a:pt x="41659" y="78027"/>
                    </a:moveTo>
                    <a:cubicBezTo>
                      <a:pt x="61953" y="78027"/>
                      <a:pt x="78048" y="61932"/>
                      <a:pt x="78048" y="41638"/>
                    </a:cubicBezTo>
                    <a:cubicBezTo>
                      <a:pt x="78048" y="21344"/>
                      <a:pt x="61253" y="5248"/>
                      <a:pt x="41659" y="5248"/>
                    </a:cubicBezTo>
                    <a:cubicBezTo>
                      <a:pt x="21365" y="5248"/>
                      <a:pt x="5270" y="21344"/>
                      <a:pt x="5270" y="41638"/>
                    </a:cubicBezTo>
                    <a:cubicBezTo>
                      <a:pt x="4570" y="61232"/>
                      <a:pt x="21365" y="78027"/>
                      <a:pt x="41659" y="78027"/>
                    </a:cubicBezTo>
                    <a:lnTo>
                      <a:pt x="41659" y="78027"/>
                    </a:lnTo>
                    <a:close/>
                  </a:path>
                </a:pathLst>
              </a:custGeom>
              <a:solidFill>
                <a:srgbClr val="FFFFFF"/>
              </a:solidFill>
              <a:ln w="9525" cap="flat">
                <a:noFill/>
                <a:prstDash val="solid"/>
                <a:miter/>
              </a:ln>
            </p:spPr>
            <p:txBody>
              <a:bodyPr rtlCol="0" anchor="ctr"/>
              <a:lstStyle/>
              <a:p>
                <a:endParaRPr lang="en-US"/>
              </a:p>
            </p:txBody>
          </p:sp>
          <p:sp>
            <p:nvSpPr>
              <p:cNvPr id="118" name="Freihandform: Form 117">
                <a:extLst>
                  <a:ext uri="{FF2B5EF4-FFF2-40B4-BE49-F238E27FC236}">
                    <a16:creationId xmlns:a16="http://schemas.microsoft.com/office/drawing/2014/main" id="{33DFF77D-CA7B-4447-B281-C854B78D2517}"/>
                  </a:ext>
                </a:extLst>
              </p:cNvPr>
              <p:cNvSpPr/>
              <p:nvPr/>
            </p:nvSpPr>
            <p:spPr>
              <a:xfrm>
                <a:off x="3104594" y="5588640"/>
                <a:ext cx="43463" cy="76059"/>
              </a:xfrm>
              <a:custGeom>
                <a:avLst/>
                <a:gdLst>
                  <a:gd name="connsiteX0" fmla="*/ 5248 w 55983"/>
                  <a:gd name="connsiteY0" fmla="*/ 70359 h 97971"/>
                  <a:gd name="connsiteX1" fmla="*/ 27642 w 55983"/>
                  <a:gd name="connsiteY1" fmla="*/ 96951 h 97971"/>
                  <a:gd name="connsiteX2" fmla="*/ 50735 w 55983"/>
                  <a:gd name="connsiteY2" fmla="*/ 71058 h 97971"/>
                  <a:gd name="connsiteX3" fmla="*/ 51435 w 55983"/>
                  <a:gd name="connsiteY3" fmla="*/ 31870 h 97971"/>
                  <a:gd name="connsiteX4" fmla="*/ 29042 w 55983"/>
                  <a:gd name="connsiteY4" fmla="*/ 5278 h 97971"/>
                  <a:gd name="connsiteX5" fmla="*/ 5948 w 55983"/>
                  <a:gd name="connsiteY5" fmla="*/ 30470 h 97971"/>
                  <a:gd name="connsiteX6" fmla="*/ 5248 w 55983"/>
                  <a:gd name="connsiteY6" fmla="*/ 70359 h 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83" h="97971">
                    <a:moveTo>
                      <a:pt x="5248" y="70359"/>
                    </a:moveTo>
                    <a:cubicBezTo>
                      <a:pt x="5248" y="84355"/>
                      <a:pt x="15046" y="96251"/>
                      <a:pt x="27642" y="96951"/>
                    </a:cubicBezTo>
                    <a:cubicBezTo>
                      <a:pt x="40238" y="96951"/>
                      <a:pt x="50735" y="85754"/>
                      <a:pt x="50735" y="71058"/>
                    </a:cubicBezTo>
                    <a:lnTo>
                      <a:pt x="51435" y="31870"/>
                    </a:lnTo>
                    <a:cubicBezTo>
                      <a:pt x="51435" y="17174"/>
                      <a:pt x="41638" y="5278"/>
                      <a:pt x="29042" y="5278"/>
                    </a:cubicBezTo>
                    <a:cubicBezTo>
                      <a:pt x="16445" y="4578"/>
                      <a:pt x="5948" y="16474"/>
                      <a:pt x="5948" y="30470"/>
                    </a:cubicBezTo>
                    <a:lnTo>
                      <a:pt x="5248" y="70359"/>
                    </a:lnTo>
                    <a:close/>
                  </a:path>
                </a:pathLst>
              </a:custGeom>
              <a:solidFill>
                <a:srgbClr val="868686"/>
              </a:solidFill>
              <a:ln w="9525" cap="flat">
                <a:noFill/>
                <a:prstDash val="solid"/>
                <a:miter/>
              </a:ln>
            </p:spPr>
            <p:txBody>
              <a:bodyPr rtlCol="0" anchor="ctr"/>
              <a:lstStyle/>
              <a:p>
                <a:endParaRPr lang="en-US"/>
              </a:p>
            </p:txBody>
          </p:sp>
          <p:sp>
            <p:nvSpPr>
              <p:cNvPr id="119" name="Freihandform: Form 118">
                <a:extLst>
                  <a:ext uri="{FF2B5EF4-FFF2-40B4-BE49-F238E27FC236}">
                    <a16:creationId xmlns:a16="http://schemas.microsoft.com/office/drawing/2014/main" id="{140382D2-2228-4238-9054-E815ADF8C7E2}"/>
                  </a:ext>
                </a:extLst>
              </p:cNvPr>
              <p:cNvSpPr/>
              <p:nvPr/>
            </p:nvSpPr>
            <p:spPr>
              <a:xfrm>
                <a:off x="3108365" y="5592466"/>
                <a:ext cx="32597" cy="70626"/>
              </a:xfrm>
              <a:custGeom>
                <a:avLst/>
                <a:gdLst>
                  <a:gd name="connsiteX0" fmla="*/ 22784 w 41987"/>
                  <a:gd name="connsiteY0" fmla="*/ 87124 h 90973"/>
                  <a:gd name="connsiteX1" fmla="*/ 5289 w 41987"/>
                  <a:gd name="connsiteY1" fmla="*/ 65431 h 90973"/>
                  <a:gd name="connsiteX2" fmla="*/ 5989 w 41987"/>
                  <a:gd name="connsiteY2" fmla="*/ 26242 h 90973"/>
                  <a:gd name="connsiteX3" fmla="*/ 24184 w 41987"/>
                  <a:gd name="connsiteY3" fmla="*/ 5248 h 90973"/>
                  <a:gd name="connsiteX4" fmla="*/ 42378 w 41987"/>
                  <a:gd name="connsiteY4" fmla="*/ 26942 h 90973"/>
                  <a:gd name="connsiteX5" fmla="*/ 40979 w 41987"/>
                  <a:gd name="connsiteY5" fmla="*/ 65431 h 90973"/>
                  <a:gd name="connsiteX6" fmla="*/ 22784 w 41987"/>
                  <a:gd name="connsiteY6" fmla="*/ 87124 h 90973"/>
                  <a:gd name="connsiteX7" fmla="*/ 22784 w 41987"/>
                  <a:gd name="connsiteY7" fmla="*/ 87124 h 9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87" h="90973">
                    <a:moveTo>
                      <a:pt x="22784" y="87124"/>
                    </a:moveTo>
                    <a:cubicBezTo>
                      <a:pt x="12987" y="87124"/>
                      <a:pt x="4590" y="77327"/>
                      <a:pt x="5289" y="65431"/>
                    </a:cubicBezTo>
                    <a:lnTo>
                      <a:pt x="5989" y="26242"/>
                    </a:lnTo>
                    <a:cubicBezTo>
                      <a:pt x="5989" y="14346"/>
                      <a:pt x="14387" y="5248"/>
                      <a:pt x="24184" y="5248"/>
                    </a:cubicBezTo>
                    <a:cubicBezTo>
                      <a:pt x="34681" y="5248"/>
                      <a:pt x="42378" y="15045"/>
                      <a:pt x="42378" y="26942"/>
                    </a:cubicBezTo>
                    <a:lnTo>
                      <a:pt x="40979" y="65431"/>
                    </a:lnTo>
                    <a:cubicBezTo>
                      <a:pt x="40979" y="77327"/>
                      <a:pt x="32581" y="87124"/>
                      <a:pt x="22784" y="87124"/>
                    </a:cubicBezTo>
                    <a:lnTo>
                      <a:pt x="22784" y="87124"/>
                    </a:lnTo>
                    <a:close/>
                  </a:path>
                </a:pathLst>
              </a:custGeom>
              <a:solidFill>
                <a:srgbClr val="444243"/>
              </a:solidFill>
              <a:ln w="9525" cap="flat">
                <a:noFill/>
                <a:prstDash val="solid"/>
                <a:miter/>
              </a:ln>
            </p:spPr>
            <p:txBody>
              <a:bodyPr rtlCol="0" anchor="ctr"/>
              <a:lstStyle/>
              <a:p>
                <a:endParaRPr lang="en-US"/>
              </a:p>
            </p:txBody>
          </p:sp>
          <p:sp>
            <p:nvSpPr>
              <p:cNvPr id="120" name="Freihandform: Form 119">
                <a:extLst>
                  <a:ext uri="{FF2B5EF4-FFF2-40B4-BE49-F238E27FC236}">
                    <a16:creationId xmlns:a16="http://schemas.microsoft.com/office/drawing/2014/main" id="{3CF20FC8-AAE9-4910-BCD1-47BEDA1E2EDE}"/>
                  </a:ext>
                </a:extLst>
              </p:cNvPr>
              <p:cNvSpPr/>
              <p:nvPr/>
            </p:nvSpPr>
            <p:spPr>
              <a:xfrm>
                <a:off x="3172007" y="5453816"/>
                <a:ext cx="70626" cy="59761"/>
              </a:xfrm>
              <a:custGeom>
                <a:avLst/>
                <a:gdLst>
                  <a:gd name="connsiteX0" fmla="*/ 19186 w 90973"/>
                  <a:gd name="connsiteY0" fmla="*/ 29886 h 76977"/>
                  <a:gd name="connsiteX1" fmla="*/ 7989 w 90973"/>
                  <a:gd name="connsiteY1" fmla="*/ 62776 h 76977"/>
                  <a:gd name="connsiteX2" fmla="*/ 42279 w 90973"/>
                  <a:gd name="connsiteY2" fmla="*/ 69074 h 76977"/>
                  <a:gd name="connsiteX3" fmla="*/ 75869 w 90973"/>
                  <a:gd name="connsiteY3" fmla="*/ 48780 h 76977"/>
                  <a:gd name="connsiteX4" fmla="*/ 87066 w 90973"/>
                  <a:gd name="connsiteY4" fmla="*/ 15890 h 76977"/>
                  <a:gd name="connsiteX5" fmla="*/ 52776 w 90973"/>
                  <a:gd name="connsiteY5" fmla="*/ 9592 h 76977"/>
                  <a:gd name="connsiteX6" fmla="*/ 19186 w 90973"/>
                  <a:gd name="connsiteY6" fmla="*/ 29886 h 7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73" h="76977">
                    <a:moveTo>
                      <a:pt x="19186" y="29886"/>
                    </a:moveTo>
                    <a:cubicBezTo>
                      <a:pt x="6589" y="37584"/>
                      <a:pt x="1691" y="52279"/>
                      <a:pt x="7989" y="62776"/>
                    </a:cubicBezTo>
                    <a:cubicBezTo>
                      <a:pt x="14287" y="73973"/>
                      <a:pt x="29683" y="76772"/>
                      <a:pt x="42279" y="69074"/>
                    </a:cubicBezTo>
                    <a:lnTo>
                      <a:pt x="75869" y="48780"/>
                    </a:lnTo>
                    <a:cubicBezTo>
                      <a:pt x="88465" y="41782"/>
                      <a:pt x="93364" y="27087"/>
                      <a:pt x="87066" y="15890"/>
                    </a:cubicBezTo>
                    <a:cubicBezTo>
                      <a:pt x="80768" y="4693"/>
                      <a:pt x="65372" y="1894"/>
                      <a:pt x="52776" y="9592"/>
                    </a:cubicBezTo>
                    <a:lnTo>
                      <a:pt x="19186" y="29886"/>
                    </a:lnTo>
                    <a:close/>
                  </a:path>
                </a:pathLst>
              </a:custGeom>
              <a:solidFill>
                <a:srgbClr val="868686"/>
              </a:solidFill>
              <a:ln w="9525" cap="flat">
                <a:noFill/>
                <a:prstDash val="solid"/>
                <a:miter/>
              </a:ln>
            </p:spPr>
            <p:txBody>
              <a:bodyPr rtlCol="0" anchor="ctr"/>
              <a:lstStyle/>
              <a:p>
                <a:endParaRPr lang="en-US"/>
              </a:p>
            </p:txBody>
          </p:sp>
          <p:sp>
            <p:nvSpPr>
              <p:cNvPr id="121" name="Freihandform: Form 120">
                <a:extLst>
                  <a:ext uri="{FF2B5EF4-FFF2-40B4-BE49-F238E27FC236}">
                    <a16:creationId xmlns:a16="http://schemas.microsoft.com/office/drawing/2014/main" id="{4E0A6753-052C-4921-B7AE-F4533E7D672A}"/>
                  </a:ext>
                </a:extLst>
              </p:cNvPr>
              <p:cNvSpPr/>
              <p:nvPr/>
            </p:nvSpPr>
            <p:spPr>
              <a:xfrm>
                <a:off x="3176285" y="5458275"/>
                <a:ext cx="65194" cy="48896"/>
              </a:xfrm>
              <a:custGeom>
                <a:avLst/>
                <a:gdLst>
                  <a:gd name="connsiteX0" fmla="*/ 22772 w 83975"/>
                  <a:gd name="connsiteY0" fmla="*/ 63331 h 62981"/>
                  <a:gd name="connsiteX1" fmla="*/ 7376 w 83975"/>
                  <a:gd name="connsiteY1" fmla="*/ 54934 h 62981"/>
                  <a:gd name="connsiteX2" fmla="*/ 5977 w 83975"/>
                  <a:gd name="connsiteY2" fmla="*/ 42338 h 62981"/>
                  <a:gd name="connsiteX3" fmla="*/ 17173 w 83975"/>
                  <a:gd name="connsiteY3" fmla="*/ 28342 h 62981"/>
                  <a:gd name="connsiteX4" fmla="*/ 50764 w 83975"/>
                  <a:gd name="connsiteY4" fmla="*/ 8747 h 62981"/>
                  <a:gd name="connsiteX5" fmla="*/ 62660 w 83975"/>
                  <a:gd name="connsiteY5" fmla="*/ 5248 h 62981"/>
                  <a:gd name="connsiteX6" fmla="*/ 78056 w 83975"/>
                  <a:gd name="connsiteY6" fmla="*/ 13646 h 62981"/>
                  <a:gd name="connsiteX7" fmla="*/ 79455 w 83975"/>
                  <a:gd name="connsiteY7" fmla="*/ 26242 h 62981"/>
                  <a:gd name="connsiteX8" fmla="*/ 68958 w 83975"/>
                  <a:gd name="connsiteY8" fmla="*/ 40238 h 62981"/>
                  <a:gd name="connsiteX9" fmla="*/ 35368 w 83975"/>
                  <a:gd name="connsiteY9" fmla="*/ 59832 h 62981"/>
                  <a:gd name="connsiteX10" fmla="*/ 22772 w 83975"/>
                  <a:gd name="connsiteY10" fmla="*/ 63331 h 62981"/>
                  <a:gd name="connsiteX11" fmla="*/ 22772 w 83975"/>
                  <a:gd name="connsiteY11" fmla="*/ 63331 h 6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975" h="62981">
                    <a:moveTo>
                      <a:pt x="22772" y="63331"/>
                    </a:moveTo>
                    <a:cubicBezTo>
                      <a:pt x="15774" y="63331"/>
                      <a:pt x="10175" y="60532"/>
                      <a:pt x="7376" y="54934"/>
                    </a:cubicBezTo>
                    <a:cubicBezTo>
                      <a:pt x="5277" y="51435"/>
                      <a:pt x="4577" y="46536"/>
                      <a:pt x="5977" y="42338"/>
                    </a:cubicBezTo>
                    <a:cubicBezTo>
                      <a:pt x="7376" y="36739"/>
                      <a:pt x="11575" y="31841"/>
                      <a:pt x="17173" y="28342"/>
                    </a:cubicBezTo>
                    <a:lnTo>
                      <a:pt x="50764" y="8747"/>
                    </a:lnTo>
                    <a:cubicBezTo>
                      <a:pt x="54263" y="6648"/>
                      <a:pt x="58461" y="5248"/>
                      <a:pt x="62660" y="5248"/>
                    </a:cubicBezTo>
                    <a:cubicBezTo>
                      <a:pt x="69658" y="5248"/>
                      <a:pt x="75256" y="8047"/>
                      <a:pt x="78056" y="13646"/>
                    </a:cubicBezTo>
                    <a:cubicBezTo>
                      <a:pt x="80155" y="17145"/>
                      <a:pt x="80855" y="22043"/>
                      <a:pt x="79455" y="26242"/>
                    </a:cubicBezTo>
                    <a:cubicBezTo>
                      <a:pt x="78056" y="31841"/>
                      <a:pt x="73857" y="36739"/>
                      <a:pt x="68958" y="40238"/>
                    </a:cubicBezTo>
                    <a:lnTo>
                      <a:pt x="35368" y="59832"/>
                    </a:lnTo>
                    <a:cubicBezTo>
                      <a:pt x="31169" y="61932"/>
                      <a:pt x="26971" y="63331"/>
                      <a:pt x="22772" y="63331"/>
                    </a:cubicBezTo>
                    <a:lnTo>
                      <a:pt x="22772" y="63331"/>
                    </a:lnTo>
                    <a:close/>
                  </a:path>
                </a:pathLst>
              </a:custGeom>
              <a:solidFill>
                <a:srgbClr val="444243"/>
              </a:solidFill>
              <a:ln w="9525" cap="flat">
                <a:noFill/>
                <a:prstDash val="solid"/>
                <a:miter/>
              </a:ln>
            </p:spPr>
            <p:txBody>
              <a:bodyPr rtlCol="0" anchor="ctr"/>
              <a:lstStyle/>
              <a:p>
                <a:endParaRPr lang="en-US"/>
              </a:p>
            </p:txBody>
          </p:sp>
          <p:sp>
            <p:nvSpPr>
              <p:cNvPr id="122" name="Freihandform: Form 121">
                <a:extLst>
                  <a:ext uri="{FF2B5EF4-FFF2-40B4-BE49-F238E27FC236}">
                    <a16:creationId xmlns:a16="http://schemas.microsoft.com/office/drawing/2014/main" id="{C72BAB44-CE36-46EC-887A-44FF7A86971F}"/>
                  </a:ext>
                </a:extLst>
              </p:cNvPr>
              <p:cNvSpPr/>
              <p:nvPr/>
            </p:nvSpPr>
            <p:spPr>
              <a:xfrm>
                <a:off x="3337607" y="5450062"/>
                <a:ext cx="70626" cy="54329"/>
              </a:xfrm>
              <a:custGeom>
                <a:avLst/>
                <a:gdLst>
                  <a:gd name="connsiteX0" fmla="*/ 41009 w 90973"/>
                  <a:gd name="connsiteY0" fmla="*/ 8829 h 69979"/>
                  <a:gd name="connsiteX1" fmla="*/ 7419 w 90973"/>
                  <a:gd name="connsiteY1" fmla="*/ 17227 h 69979"/>
                  <a:gd name="connsiteX2" fmla="*/ 20015 w 90973"/>
                  <a:gd name="connsiteY2" fmla="*/ 49417 h 69979"/>
                  <a:gd name="connsiteX3" fmla="*/ 55005 w 90973"/>
                  <a:gd name="connsiteY3" fmla="*/ 67612 h 69979"/>
                  <a:gd name="connsiteX4" fmla="*/ 88595 w 90973"/>
                  <a:gd name="connsiteY4" fmla="*/ 59914 h 69979"/>
                  <a:gd name="connsiteX5" fmla="*/ 75999 w 90973"/>
                  <a:gd name="connsiteY5" fmla="*/ 27724 h 69979"/>
                  <a:gd name="connsiteX6" fmla="*/ 41009 w 90973"/>
                  <a:gd name="connsiteY6" fmla="*/ 8829 h 6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73" h="69979">
                    <a:moveTo>
                      <a:pt x="41009" y="8829"/>
                    </a:moveTo>
                    <a:cubicBezTo>
                      <a:pt x="28412" y="1831"/>
                      <a:pt x="13017" y="5330"/>
                      <a:pt x="7419" y="17227"/>
                    </a:cubicBezTo>
                    <a:cubicBezTo>
                      <a:pt x="1820" y="28424"/>
                      <a:pt x="7419" y="43119"/>
                      <a:pt x="20015" y="49417"/>
                    </a:cubicBezTo>
                    <a:lnTo>
                      <a:pt x="55005" y="67612"/>
                    </a:lnTo>
                    <a:cubicBezTo>
                      <a:pt x="67601" y="74610"/>
                      <a:pt x="82997" y="70411"/>
                      <a:pt x="88595" y="59914"/>
                    </a:cubicBezTo>
                    <a:cubicBezTo>
                      <a:pt x="94193" y="48718"/>
                      <a:pt x="88595" y="34022"/>
                      <a:pt x="75999" y="27724"/>
                    </a:cubicBezTo>
                    <a:lnTo>
                      <a:pt x="41009" y="8829"/>
                    </a:lnTo>
                    <a:close/>
                  </a:path>
                </a:pathLst>
              </a:custGeom>
              <a:solidFill>
                <a:srgbClr val="868686"/>
              </a:solidFill>
              <a:ln w="9525" cap="flat">
                <a:noFill/>
                <a:prstDash val="solid"/>
                <a:miter/>
              </a:ln>
            </p:spPr>
            <p:txBody>
              <a:bodyPr rtlCol="0" anchor="ctr"/>
              <a:lstStyle/>
              <a:p>
                <a:endParaRPr lang="en-US"/>
              </a:p>
            </p:txBody>
          </p:sp>
          <p:sp>
            <p:nvSpPr>
              <p:cNvPr id="123" name="Freihandform: Form 122">
                <a:extLst>
                  <a:ext uri="{FF2B5EF4-FFF2-40B4-BE49-F238E27FC236}">
                    <a16:creationId xmlns:a16="http://schemas.microsoft.com/office/drawing/2014/main" id="{2B7F1371-83D1-48AB-9D0D-3C29A4555269}"/>
                  </a:ext>
                </a:extLst>
              </p:cNvPr>
              <p:cNvSpPr/>
              <p:nvPr/>
            </p:nvSpPr>
            <p:spPr>
              <a:xfrm>
                <a:off x="3340527" y="5453929"/>
                <a:ext cx="65194" cy="48896"/>
              </a:xfrm>
              <a:custGeom>
                <a:avLst/>
                <a:gdLst>
                  <a:gd name="connsiteX0" fmla="*/ 63840 w 83975"/>
                  <a:gd name="connsiteY0" fmla="*/ 61232 h 62981"/>
                  <a:gd name="connsiteX1" fmla="*/ 52644 w 83975"/>
                  <a:gd name="connsiteY1" fmla="*/ 58433 h 62981"/>
                  <a:gd name="connsiteX2" fmla="*/ 17654 w 83975"/>
                  <a:gd name="connsiteY2" fmla="*/ 40238 h 62981"/>
                  <a:gd name="connsiteX3" fmla="*/ 7157 w 83975"/>
                  <a:gd name="connsiteY3" fmla="*/ 14346 h 62981"/>
                  <a:gd name="connsiteX4" fmla="*/ 23252 w 83975"/>
                  <a:gd name="connsiteY4" fmla="*/ 5248 h 62981"/>
                  <a:gd name="connsiteX5" fmla="*/ 34449 w 83975"/>
                  <a:gd name="connsiteY5" fmla="*/ 8047 h 62981"/>
                  <a:gd name="connsiteX6" fmla="*/ 68739 w 83975"/>
                  <a:gd name="connsiteY6" fmla="*/ 26242 h 62981"/>
                  <a:gd name="connsiteX7" fmla="*/ 79936 w 83975"/>
                  <a:gd name="connsiteY7" fmla="*/ 39538 h 62981"/>
                  <a:gd name="connsiteX8" fmla="*/ 79236 w 83975"/>
                  <a:gd name="connsiteY8" fmla="*/ 52134 h 62981"/>
                  <a:gd name="connsiteX9" fmla="*/ 63840 w 83975"/>
                  <a:gd name="connsiteY9" fmla="*/ 61232 h 62981"/>
                  <a:gd name="connsiteX10" fmla="*/ 63840 w 83975"/>
                  <a:gd name="connsiteY10" fmla="*/ 61232 h 6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975" h="62981">
                    <a:moveTo>
                      <a:pt x="63840" y="61232"/>
                    </a:moveTo>
                    <a:cubicBezTo>
                      <a:pt x="59642" y="61232"/>
                      <a:pt x="56143" y="59832"/>
                      <a:pt x="52644" y="58433"/>
                    </a:cubicBezTo>
                    <a:lnTo>
                      <a:pt x="17654" y="40238"/>
                    </a:lnTo>
                    <a:cubicBezTo>
                      <a:pt x="7157" y="34640"/>
                      <a:pt x="2258" y="22743"/>
                      <a:pt x="7157" y="14346"/>
                    </a:cubicBezTo>
                    <a:cubicBezTo>
                      <a:pt x="9956" y="8747"/>
                      <a:pt x="16254" y="5248"/>
                      <a:pt x="23252" y="5248"/>
                    </a:cubicBezTo>
                    <a:cubicBezTo>
                      <a:pt x="27451" y="5248"/>
                      <a:pt x="30950" y="5948"/>
                      <a:pt x="34449" y="8047"/>
                    </a:cubicBezTo>
                    <a:lnTo>
                      <a:pt x="68739" y="26242"/>
                    </a:lnTo>
                    <a:cubicBezTo>
                      <a:pt x="74337" y="29041"/>
                      <a:pt x="78536" y="33940"/>
                      <a:pt x="79936" y="39538"/>
                    </a:cubicBezTo>
                    <a:cubicBezTo>
                      <a:pt x="81335" y="43737"/>
                      <a:pt x="80636" y="48635"/>
                      <a:pt x="79236" y="52134"/>
                    </a:cubicBezTo>
                    <a:cubicBezTo>
                      <a:pt x="77137" y="57733"/>
                      <a:pt x="71538" y="61232"/>
                      <a:pt x="63840" y="61232"/>
                    </a:cubicBezTo>
                    <a:lnTo>
                      <a:pt x="63840" y="61232"/>
                    </a:lnTo>
                    <a:close/>
                  </a:path>
                </a:pathLst>
              </a:custGeom>
              <a:solidFill>
                <a:srgbClr val="444243"/>
              </a:solidFill>
              <a:ln w="9525" cap="flat">
                <a:noFill/>
                <a:prstDash val="solid"/>
                <a:miter/>
              </a:ln>
            </p:spPr>
            <p:txBody>
              <a:bodyPr rtlCol="0" anchor="ctr"/>
              <a:lstStyle/>
              <a:p>
                <a:endParaRPr lang="en-US"/>
              </a:p>
            </p:txBody>
          </p:sp>
          <p:sp>
            <p:nvSpPr>
              <p:cNvPr id="124" name="Freihandform: Form 123">
                <a:extLst>
                  <a:ext uri="{FF2B5EF4-FFF2-40B4-BE49-F238E27FC236}">
                    <a16:creationId xmlns:a16="http://schemas.microsoft.com/office/drawing/2014/main" id="{BDFF7348-18CA-47A7-A5EA-434043753E63}"/>
                  </a:ext>
                </a:extLst>
              </p:cNvPr>
              <p:cNvSpPr/>
              <p:nvPr/>
            </p:nvSpPr>
            <p:spPr>
              <a:xfrm>
                <a:off x="3442955" y="5578858"/>
                <a:ext cx="43463" cy="76059"/>
              </a:xfrm>
              <a:custGeom>
                <a:avLst/>
                <a:gdLst>
                  <a:gd name="connsiteX0" fmla="*/ 50869 w 55983"/>
                  <a:gd name="connsiteY0" fmla="*/ 29774 h 97971"/>
                  <a:gd name="connsiteX1" fmla="*/ 26376 w 55983"/>
                  <a:gd name="connsiteY1" fmla="*/ 5282 h 97971"/>
                  <a:gd name="connsiteX2" fmla="*/ 5382 w 55983"/>
                  <a:gd name="connsiteY2" fmla="*/ 32573 h 97971"/>
                  <a:gd name="connsiteX3" fmla="*/ 8181 w 55983"/>
                  <a:gd name="connsiteY3" fmla="*/ 71762 h 97971"/>
                  <a:gd name="connsiteX4" fmla="*/ 32674 w 55983"/>
                  <a:gd name="connsiteY4" fmla="*/ 96255 h 97971"/>
                  <a:gd name="connsiteX5" fmla="*/ 53668 w 55983"/>
                  <a:gd name="connsiteY5" fmla="*/ 68963 h 97971"/>
                  <a:gd name="connsiteX6" fmla="*/ 50869 w 55983"/>
                  <a:gd name="connsiteY6" fmla="*/ 29774 h 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83" h="97971">
                    <a:moveTo>
                      <a:pt x="50869" y="29774"/>
                    </a:moveTo>
                    <a:cubicBezTo>
                      <a:pt x="50169" y="15078"/>
                      <a:pt x="38972" y="4581"/>
                      <a:pt x="26376" y="5282"/>
                    </a:cubicBezTo>
                    <a:cubicBezTo>
                      <a:pt x="13779" y="5981"/>
                      <a:pt x="3982" y="18577"/>
                      <a:pt x="5382" y="32573"/>
                    </a:cubicBezTo>
                    <a:lnTo>
                      <a:pt x="8181" y="71762"/>
                    </a:lnTo>
                    <a:cubicBezTo>
                      <a:pt x="8881" y="86458"/>
                      <a:pt x="20078" y="96955"/>
                      <a:pt x="32674" y="96255"/>
                    </a:cubicBezTo>
                    <a:cubicBezTo>
                      <a:pt x="45270" y="95555"/>
                      <a:pt x="55067" y="82959"/>
                      <a:pt x="53668" y="68963"/>
                    </a:cubicBezTo>
                    <a:lnTo>
                      <a:pt x="50869" y="29774"/>
                    </a:lnTo>
                    <a:close/>
                  </a:path>
                </a:pathLst>
              </a:custGeom>
              <a:solidFill>
                <a:srgbClr val="868686"/>
              </a:solidFill>
              <a:ln w="9525" cap="flat">
                <a:noFill/>
                <a:prstDash val="solid"/>
                <a:miter/>
              </a:ln>
            </p:spPr>
            <p:txBody>
              <a:bodyPr rtlCol="0" anchor="ctr"/>
              <a:lstStyle/>
              <a:p>
                <a:endParaRPr lang="en-US"/>
              </a:p>
            </p:txBody>
          </p:sp>
          <p:sp>
            <p:nvSpPr>
              <p:cNvPr id="125" name="Freihandform: Form 124">
                <a:extLst>
                  <a:ext uri="{FF2B5EF4-FFF2-40B4-BE49-F238E27FC236}">
                    <a16:creationId xmlns:a16="http://schemas.microsoft.com/office/drawing/2014/main" id="{20E60E14-265E-4186-B1D6-713E4B73CD86}"/>
                  </a:ext>
                </a:extLst>
              </p:cNvPr>
              <p:cNvSpPr/>
              <p:nvPr/>
            </p:nvSpPr>
            <p:spPr>
              <a:xfrm>
                <a:off x="3445741" y="5581600"/>
                <a:ext cx="38030" cy="70626"/>
              </a:xfrm>
              <a:custGeom>
                <a:avLst/>
                <a:gdLst>
                  <a:gd name="connsiteX0" fmla="*/ 26986 w 48985"/>
                  <a:gd name="connsiteY0" fmla="*/ 87824 h 90973"/>
                  <a:gd name="connsiteX1" fmla="*/ 8092 w 48985"/>
                  <a:gd name="connsiteY1" fmla="*/ 67530 h 90973"/>
                  <a:gd name="connsiteX2" fmla="*/ 5293 w 48985"/>
                  <a:gd name="connsiteY2" fmla="*/ 28342 h 90973"/>
                  <a:gd name="connsiteX3" fmla="*/ 22088 w 48985"/>
                  <a:gd name="connsiteY3" fmla="*/ 5248 h 90973"/>
                  <a:gd name="connsiteX4" fmla="*/ 22088 w 48985"/>
                  <a:gd name="connsiteY4" fmla="*/ 5248 h 90973"/>
                  <a:gd name="connsiteX5" fmla="*/ 41682 w 48985"/>
                  <a:gd name="connsiteY5" fmla="*/ 25542 h 90973"/>
                  <a:gd name="connsiteX6" fmla="*/ 43781 w 48985"/>
                  <a:gd name="connsiteY6" fmla="*/ 64731 h 90973"/>
                  <a:gd name="connsiteX7" fmla="*/ 39583 w 48985"/>
                  <a:gd name="connsiteY7" fmla="*/ 80126 h 90973"/>
                  <a:gd name="connsiteX8" fmla="*/ 26986 w 48985"/>
                  <a:gd name="connsiteY8" fmla="*/ 87124 h 90973"/>
                  <a:gd name="connsiteX9" fmla="*/ 26986 w 48985"/>
                  <a:gd name="connsiteY9" fmla="*/ 87124 h 9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85" h="90973">
                    <a:moveTo>
                      <a:pt x="26986" y="87824"/>
                    </a:moveTo>
                    <a:cubicBezTo>
                      <a:pt x="17189" y="87824"/>
                      <a:pt x="8792" y="78727"/>
                      <a:pt x="8092" y="67530"/>
                    </a:cubicBezTo>
                    <a:lnTo>
                      <a:pt x="5293" y="28342"/>
                    </a:lnTo>
                    <a:cubicBezTo>
                      <a:pt x="4593" y="16445"/>
                      <a:pt x="12291" y="5948"/>
                      <a:pt x="22088" y="5248"/>
                    </a:cubicBezTo>
                    <a:lnTo>
                      <a:pt x="22088" y="5248"/>
                    </a:lnTo>
                    <a:cubicBezTo>
                      <a:pt x="32585" y="5248"/>
                      <a:pt x="40982" y="14346"/>
                      <a:pt x="41682" y="25542"/>
                    </a:cubicBezTo>
                    <a:lnTo>
                      <a:pt x="43781" y="64731"/>
                    </a:lnTo>
                    <a:cubicBezTo>
                      <a:pt x="44481" y="70329"/>
                      <a:pt x="42382" y="75928"/>
                      <a:pt x="39583" y="80126"/>
                    </a:cubicBezTo>
                    <a:cubicBezTo>
                      <a:pt x="36084" y="84325"/>
                      <a:pt x="31885" y="86425"/>
                      <a:pt x="26986" y="87124"/>
                    </a:cubicBezTo>
                    <a:lnTo>
                      <a:pt x="26986" y="87124"/>
                    </a:lnTo>
                    <a:close/>
                  </a:path>
                </a:pathLst>
              </a:custGeom>
              <a:solidFill>
                <a:srgbClr val="444243"/>
              </a:solidFill>
              <a:ln w="9525" cap="flat">
                <a:noFill/>
                <a:prstDash val="solid"/>
                <a:miter/>
              </a:ln>
            </p:spPr>
            <p:txBody>
              <a:bodyPr rtlCol="0" anchor="ctr"/>
              <a:lstStyle/>
              <a:p>
                <a:endParaRPr lang="en-US"/>
              </a:p>
            </p:txBody>
          </p:sp>
          <p:sp>
            <p:nvSpPr>
              <p:cNvPr id="126" name="Freihandform: Form 125">
                <a:extLst>
                  <a:ext uri="{FF2B5EF4-FFF2-40B4-BE49-F238E27FC236}">
                    <a16:creationId xmlns:a16="http://schemas.microsoft.com/office/drawing/2014/main" id="{0FDE19A8-D262-4042-B693-3EF4FEDEA89F}"/>
                  </a:ext>
                </a:extLst>
              </p:cNvPr>
              <p:cNvSpPr/>
              <p:nvPr/>
            </p:nvSpPr>
            <p:spPr>
              <a:xfrm>
                <a:off x="3359330" y="5737090"/>
                <a:ext cx="70626" cy="59761"/>
              </a:xfrm>
              <a:custGeom>
                <a:avLst/>
                <a:gdLst>
                  <a:gd name="connsiteX0" fmla="*/ 76010 w 90973"/>
                  <a:gd name="connsiteY0" fmla="*/ 47792 h 76977"/>
                  <a:gd name="connsiteX1" fmla="*/ 83708 w 90973"/>
                  <a:gd name="connsiteY1" fmla="*/ 14202 h 76977"/>
                  <a:gd name="connsiteX2" fmla="*/ 49417 w 90973"/>
                  <a:gd name="connsiteY2" fmla="*/ 10703 h 76977"/>
                  <a:gd name="connsiteX3" fmla="*/ 17227 w 90973"/>
                  <a:gd name="connsiteY3" fmla="*/ 33097 h 76977"/>
                  <a:gd name="connsiteX4" fmla="*/ 8829 w 90973"/>
                  <a:gd name="connsiteY4" fmla="*/ 66687 h 76977"/>
                  <a:gd name="connsiteX5" fmla="*/ 43119 w 90973"/>
                  <a:gd name="connsiteY5" fmla="*/ 70186 h 76977"/>
                  <a:gd name="connsiteX6" fmla="*/ 76010 w 90973"/>
                  <a:gd name="connsiteY6" fmla="*/ 47792 h 7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73" h="76977">
                    <a:moveTo>
                      <a:pt x="76010" y="47792"/>
                    </a:moveTo>
                    <a:cubicBezTo>
                      <a:pt x="87906" y="39395"/>
                      <a:pt x="91405" y="24000"/>
                      <a:pt x="83708" y="14202"/>
                    </a:cubicBezTo>
                    <a:cubicBezTo>
                      <a:pt x="76710" y="3705"/>
                      <a:pt x="61314" y="2306"/>
                      <a:pt x="49417" y="10703"/>
                    </a:cubicBezTo>
                    <a:lnTo>
                      <a:pt x="17227" y="33097"/>
                    </a:lnTo>
                    <a:cubicBezTo>
                      <a:pt x="5330" y="41495"/>
                      <a:pt x="1831" y="56190"/>
                      <a:pt x="8829" y="66687"/>
                    </a:cubicBezTo>
                    <a:cubicBezTo>
                      <a:pt x="16527" y="77184"/>
                      <a:pt x="31923" y="78584"/>
                      <a:pt x="43119" y="70186"/>
                    </a:cubicBezTo>
                    <a:lnTo>
                      <a:pt x="76010" y="47792"/>
                    </a:lnTo>
                    <a:close/>
                  </a:path>
                </a:pathLst>
              </a:custGeom>
              <a:solidFill>
                <a:srgbClr val="868686"/>
              </a:solidFill>
              <a:ln w="9525" cap="flat">
                <a:noFill/>
                <a:prstDash val="solid"/>
                <a:miter/>
              </a:ln>
            </p:spPr>
            <p:txBody>
              <a:bodyPr rtlCol="0" anchor="ctr"/>
              <a:lstStyle/>
              <a:p>
                <a:endParaRPr lang="en-US"/>
              </a:p>
            </p:txBody>
          </p:sp>
          <p:sp>
            <p:nvSpPr>
              <p:cNvPr id="127" name="Freihandform: Form 126">
                <a:extLst>
                  <a:ext uri="{FF2B5EF4-FFF2-40B4-BE49-F238E27FC236}">
                    <a16:creationId xmlns:a16="http://schemas.microsoft.com/office/drawing/2014/main" id="{EECD0E37-18B8-46DE-9279-1AA8A35F1B71}"/>
                  </a:ext>
                </a:extLst>
              </p:cNvPr>
              <p:cNvSpPr/>
              <p:nvPr/>
            </p:nvSpPr>
            <p:spPr>
              <a:xfrm>
                <a:off x="3363154" y="5740781"/>
                <a:ext cx="59761" cy="54329"/>
              </a:xfrm>
              <a:custGeom>
                <a:avLst/>
                <a:gdLst>
                  <a:gd name="connsiteX0" fmla="*/ 22798 w 76977"/>
                  <a:gd name="connsiteY0" fmla="*/ 66131 h 69979"/>
                  <a:gd name="connsiteX1" fmla="*/ 8102 w 76977"/>
                  <a:gd name="connsiteY1" fmla="*/ 59133 h 69979"/>
                  <a:gd name="connsiteX2" fmla="*/ 15100 w 76977"/>
                  <a:gd name="connsiteY2" fmla="*/ 31841 h 69979"/>
                  <a:gd name="connsiteX3" fmla="*/ 47290 w 76977"/>
                  <a:gd name="connsiteY3" fmla="*/ 9447 h 69979"/>
                  <a:gd name="connsiteX4" fmla="*/ 61286 w 76977"/>
                  <a:gd name="connsiteY4" fmla="*/ 5248 h 69979"/>
                  <a:gd name="connsiteX5" fmla="*/ 75282 w 76977"/>
                  <a:gd name="connsiteY5" fmla="*/ 12246 h 69979"/>
                  <a:gd name="connsiteX6" fmla="*/ 68284 w 76977"/>
                  <a:gd name="connsiteY6" fmla="*/ 39538 h 69979"/>
                  <a:gd name="connsiteX7" fmla="*/ 36094 w 76977"/>
                  <a:gd name="connsiteY7" fmla="*/ 61932 h 69979"/>
                  <a:gd name="connsiteX8" fmla="*/ 22798 w 76977"/>
                  <a:gd name="connsiteY8" fmla="*/ 66131 h 69979"/>
                  <a:gd name="connsiteX9" fmla="*/ 22798 w 76977"/>
                  <a:gd name="connsiteY9" fmla="*/ 66131 h 6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7" h="69979">
                    <a:moveTo>
                      <a:pt x="22798" y="66131"/>
                    </a:moveTo>
                    <a:cubicBezTo>
                      <a:pt x="16499" y="66131"/>
                      <a:pt x="11601" y="63331"/>
                      <a:pt x="8102" y="59133"/>
                    </a:cubicBezTo>
                    <a:cubicBezTo>
                      <a:pt x="2503" y="50735"/>
                      <a:pt x="5303" y="38839"/>
                      <a:pt x="15100" y="31841"/>
                    </a:cubicBezTo>
                    <a:lnTo>
                      <a:pt x="47290" y="9447"/>
                    </a:lnTo>
                    <a:cubicBezTo>
                      <a:pt x="51489" y="6648"/>
                      <a:pt x="56388" y="5248"/>
                      <a:pt x="61286" y="5248"/>
                    </a:cubicBezTo>
                    <a:cubicBezTo>
                      <a:pt x="66885" y="5248"/>
                      <a:pt x="72483" y="8047"/>
                      <a:pt x="75282" y="12246"/>
                    </a:cubicBezTo>
                    <a:cubicBezTo>
                      <a:pt x="80881" y="20644"/>
                      <a:pt x="78081" y="32540"/>
                      <a:pt x="68284" y="39538"/>
                    </a:cubicBezTo>
                    <a:lnTo>
                      <a:pt x="36094" y="61932"/>
                    </a:lnTo>
                    <a:cubicBezTo>
                      <a:pt x="31895" y="64031"/>
                      <a:pt x="26996" y="66131"/>
                      <a:pt x="22798" y="66131"/>
                    </a:cubicBezTo>
                    <a:lnTo>
                      <a:pt x="22798" y="66131"/>
                    </a:lnTo>
                    <a:close/>
                  </a:path>
                </a:pathLst>
              </a:custGeom>
              <a:solidFill>
                <a:srgbClr val="444243"/>
              </a:solidFill>
              <a:ln w="9525" cap="flat">
                <a:noFill/>
                <a:prstDash val="solid"/>
                <a:miter/>
              </a:ln>
            </p:spPr>
            <p:txBody>
              <a:bodyPr rtlCol="0" anchor="ctr"/>
              <a:lstStyle/>
              <a:p>
                <a:endParaRPr lang="en-US"/>
              </a:p>
            </p:txBody>
          </p:sp>
          <p:sp>
            <p:nvSpPr>
              <p:cNvPr id="128" name="Freihandform: Form 127">
                <a:extLst>
                  <a:ext uri="{FF2B5EF4-FFF2-40B4-BE49-F238E27FC236}">
                    <a16:creationId xmlns:a16="http://schemas.microsoft.com/office/drawing/2014/main" id="{40A68554-F398-42E9-B901-CB0FFCCD2B10}"/>
                  </a:ext>
                </a:extLst>
              </p:cNvPr>
              <p:cNvSpPr/>
              <p:nvPr/>
            </p:nvSpPr>
            <p:spPr>
              <a:xfrm>
                <a:off x="3192477" y="5759077"/>
                <a:ext cx="76059" cy="54329"/>
              </a:xfrm>
              <a:custGeom>
                <a:avLst/>
                <a:gdLst>
                  <a:gd name="connsiteX0" fmla="*/ 58599 w 97971"/>
                  <a:gd name="connsiteY0" fmla="*/ 64958 h 69979"/>
                  <a:gd name="connsiteX1" fmla="*/ 91489 w 97971"/>
                  <a:gd name="connsiteY1" fmla="*/ 53761 h 69979"/>
                  <a:gd name="connsiteX2" fmla="*/ 76094 w 97971"/>
                  <a:gd name="connsiteY2" fmla="*/ 22970 h 69979"/>
                  <a:gd name="connsiteX3" fmla="*/ 39704 w 97971"/>
                  <a:gd name="connsiteY3" fmla="*/ 7575 h 69979"/>
                  <a:gd name="connsiteX4" fmla="*/ 6814 w 97971"/>
                  <a:gd name="connsiteY4" fmla="*/ 18072 h 69979"/>
                  <a:gd name="connsiteX5" fmla="*/ 22210 w 97971"/>
                  <a:gd name="connsiteY5" fmla="*/ 49563 h 69979"/>
                  <a:gd name="connsiteX6" fmla="*/ 58599 w 97971"/>
                  <a:gd name="connsiteY6" fmla="*/ 64958 h 6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71" h="69979">
                    <a:moveTo>
                      <a:pt x="58599" y="64958"/>
                    </a:moveTo>
                    <a:cubicBezTo>
                      <a:pt x="71895" y="70556"/>
                      <a:pt x="86591" y="65658"/>
                      <a:pt x="91489" y="53761"/>
                    </a:cubicBezTo>
                    <a:cubicBezTo>
                      <a:pt x="96388" y="41865"/>
                      <a:pt x="89390" y="27869"/>
                      <a:pt x="76094" y="22970"/>
                    </a:cubicBezTo>
                    <a:lnTo>
                      <a:pt x="39704" y="7575"/>
                    </a:lnTo>
                    <a:cubicBezTo>
                      <a:pt x="26408" y="1976"/>
                      <a:pt x="11713" y="6875"/>
                      <a:pt x="6814" y="18072"/>
                    </a:cubicBezTo>
                    <a:cubicBezTo>
                      <a:pt x="1915" y="29968"/>
                      <a:pt x="8913" y="43264"/>
                      <a:pt x="22210" y="49563"/>
                    </a:cubicBezTo>
                    <a:lnTo>
                      <a:pt x="58599" y="64958"/>
                    </a:lnTo>
                    <a:close/>
                  </a:path>
                </a:pathLst>
              </a:custGeom>
              <a:solidFill>
                <a:srgbClr val="868686"/>
              </a:solidFill>
              <a:ln w="9525" cap="flat">
                <a:noFill/>
                <a:prstDash val="solid"/>
                <a:miter/>
              </a:ln>
            </p:spPr>
            <p:txBody>
              <a:bodyPr rtlCol="0" anchor="ctr"/>
              <a:lstStyle/>
              <a:p>
                <a:endParaRPr lang="en-US"/>
              </a:p>
            </p:txBody>
          </p:sp>
          <p:sp>
            <p:nvSpPr>
              <p:cNvPr id="129" name="Freihandform: Form 128">
                <a:extLst>
                  <a:ext uri="{FF2B5EF4-FFF2-40B4-BE49-F238E27FC236}">
                    <a16:creationId xmlns:a16="http://schemas.microsoft.com/office/drawing/2014/main" id="{D5A2E3A5-54F5-4E6B-893F-37D0FB65448F}"/>
                  </a:ext>
                </a:extLst>
              </p:cNvPr>
              <p:cNvSpPr/>
              <p:nvPr/>
            </p:nvSpPr>
            <p:spPr>
              <a:xfrm>
                <a:off x="3196413" y="5761969"/>
                <a:ext cx="65194" cy="48896"/>
              </a:xfrm>
              <a:custGeom>
                <a:avLst/>
                <a:gdLst>
                  <a:gd name="connsiteX0" fmla="*/ 64726 w 83975"/>
                  <a:gd name="connsiteY0" fmla="*/ 58433 h 62981"/>
                  <a:gd name="connsiteX1" fmla="*/ 54928 w 83975"/>
                  <a:gd name="connsiteY1" fmla="*/ 56334 h 62981"/>
                  <a:gd name="connsiteX2" fmla="*/ 19239 w 83975"/>
                  <a:gd name="connsiteY2" fmla="*/ 40938 h 62981"/>
                  <a:gd name="connsiteX3" fmla="*/ 6643 w 83975"/>
                  <a:gd name="connsiteY3" fmla="*/ 15745 h 62981"/>
                  <a:gd name="connsiteX4" fmla="*/ 24137 w 83975"/>
                  <a:gd name="connsiteY4" fmla="*/ 5248 h 62981"/>
                  <a:gd name="connsiteX5" fmla="*/ 33935 w 83975"/>
                  <a:gd name="connsiteY5" fmla="*/ 7348 h 62981"/>
                  <a:gd name="connsiteX6" fmla="*/ 70324 w 83975"/>
                  <a:gd name="connsiteY6" fmla="*/ 22743 h 62981"/>
                  <a:gd name="connsiteX7" fmla="*/ 82920 w 83975"/>
                  <a:gd name="connsiteY7" fmla="*/ 47936 h 62981"/>
                  <a:gd name="connsiteX8" fmla="*/ 64726 w 83975"/>
                  <a:gd name="connsiteY8" fmla="*/ 58433 h 62981"/>
                  <a:gd name="connsiteX9" fmla="*/ 64726 w 83975"/>
                  <a:gd name="connsiteY9" fmla="*/ 58433 h 6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75" h="62981">
                    <a:moveTo>
                      <a:pt x="64726" y="58433"/>
                    </a:moveTo>
                    <a:cubicBezTo>
                      <a:pt x="61227" y="58433"/>
                      <a:pt x="58427" y="57733"/>
                      <a:pt x="54928" y="56334"/>
                    </a:cubicBezTo>
                    <a:lnTo>
                      <a:pt x="19239" y="40938"/>
                    </a:lnTo>
                    <a:cubicBezTo>
                      <a:pt x="8042" y="36040"/>
                      <a:pt x="2444" y="24843"/>
                      <a:pt x="6643" y="15745"/>
                    </a:cubicBezTo>
                    <a:cubicBezTo>
                      <a:pt x="9442" y="9448"/>
                      <a:pt x="15740" y="5248"/>
                      <a:pt x="24137" y="5248"/>
                    </a:cubicBezTo>
                    <a:cubicBezTo>
                      <a:pt x="27636" y="5248"/>
                      <a:pt x="30436" y="5949"/>
                      <a:pt x="33935" y="7348"/>
                    </a:cubicBezTo>
                    <a:lnTo>
                      <a:pt x="70324" y="22743"/>
                    </a:lnTo>
                    <a:cubicBezTo>
                      <a:pt x="81521" y="27642"/>
                      <a:pt x="87119" y="38839"/>
                      <a:pt x="82920" y="47936"/>
                    </a:cubicBezTo>
                    <a:cubicBezTo>
                      <a:pt x="79421" y="54934"/>
                      <a:pt x="73123" y="58433"/>
                      <a:pt x="64726" y="58433"/>
                    </a:cubicBezTo>
                    <a:lnTo>
                      <a:pt x="64726" y="58433"/>
                    </a:lnTo>
                    <a:close/>
                  </a:path>
                </a:pathLst>
              </a:custGeom>
              <a:solidFill>
                <a:srgbClr val="444243"/>
              </a:solidFill>
              <a:ln w="9525" cap="flat">
                <a:noFill/>
                <a:prstDash val="solid"/>
                <a:miter/>
              </a:ln>
            </p:spPr>
            <p:txBody>
              <a:bodyPr rtlCol="0" anchor="ctr"/>
              <a:lstStyle/>
              <a:p>
                <a:endParaRPr lang="en-US"/>
              </a:p>
            </p:txBody>
          </p:sp>
          <p:sp>
            <p:nvSpPr>
              <p:cNvPr id="130" name="Freihandform: Form 129">
                <a:extLst>
                  <a:ext uri="{FF2B5EF4-FFF2-40B4-BE49-F238E27FC236}">
                    <a16:creationId xmlns:a16="http://schemas.microsoft.com/office/drawing/2014/main" id="{26945008-8154-42D4-8FEB-40E56705F97A}"/>
                  </a:ext>
                </a:extLst>
              </p:cNvPr>
              <p:cNvSpPr/>
              <p:nvPr/>
            </p:nvSpPr>
            <p:spPr>
              <a:xfrm>
                <a:off x="3281704" y="5550632"/>
                <a:ext cx="21731" cy="21731"/>
              </a:xfrm>
              <a:custGeom>
                <a:avLst/>
                <a:gdLst>
                  <a:gd name="connsiteX0" fmla="*/ 5248 w 27991"/>
                  <a:gd name="connsiteY0" fmla="*/ 16445 h 27991"/>
                  <a:gd name="connsiteX1" fmla="*/ 16445 w 27991"/>
                  <a:gd name="connsiteY1" fmla="*/ 27642 h 27991"/>
                  <a:gd name="connsiteX2" fmla="*/ 27642 w 27991"/>
                  <a:gd name="connsiteY2" fmla="*/ 16445 h 27991"/>
                  <a:gd name="connsiteX3" fmla="*/ 16445 w 27991"/>
                  <a:gd name="connsiteY3" fmla="*/ 5248 h 27991"/>
                  <a:gd name="connsiteX4" fmla="*/ 5248 w 27991"/>
                  <a:gd name="connsiteY4" fmla="*/ 16445 h 27991"/>
                  <a:gd name="connsiteX5" fmla="*/ 5248 w 27991"/>
                  <a:gd name="connsiteY5" fmla="*/ 16445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5248" y="16445"/>
                    </a:moveTo>
                    <a:cubicBezTo>
                      <a:pt x="5248" y="22743"/>
                      <a:pt x="10147" y="27642"/>
                      <a:pt x="16445" y="27642"/>
                    </a:cubicBezTo>
                    <a:cubicBezTo>
                      <a:pt x="22743" y="27642"/>
                      <a:pt x="27642" y="22743"/>
                      <a:pt x="27642" y="16445"/>
                    </a:cubicBezTo>
                    <a:cubicBezTo>
                      <a:pt x="27642" y="10147"/>
                      <a:pt x="22743" y="5248"/>
                      <a:pt x="16445" y="5248"/>
                    </a:cubicBezTo>
                    <a:cubicBezTo>
                      <a:pt x="10847" y="5248"/>
                      <a:pt x="5248" y="10147"/>
                      <a:pt x="5248" y="16445"/>
                    </a:cubicBezTo>
                    <a:lnTo>
                      <a:pt x="5248" y="16445"/>
                    </a:lnTo>
                    <a:close/>
                  </a:path>
                </a:pathLst>
              </a:custGeom>
              <a:solidFill>
                <a:srgbClr val="868686"/>
              </a:solidFill>
              <a:ln w="9525" cap="flat">
                <a:noFill/>
                <a:prstDash val="solid"/>
                <a:miter/>
              </a:ln>
            </p:spPr>
            <p:txBody>
              <a:bodyPr rtlCol="0" anchor="ctr"/>
              <a:lstStyle/>
              <a:p>
                <a:endParaRPr lang="en-US"/>
              </a:p>
            </p:txBody>
          </p:sp>
          <p:sp>
            <p:nvSpPr>
              <p:cNvPr id="131" name="Freihandform: Form 130">
                <a:extLst>
                  <a:ext uri="{FF2B5EF4-FFF2-40B4-BE49-F238E27FC236}">
                    <a16:creationId xmlns:a16="http://schemas.microsoft.com/office/drawing/2014/main" id="{5BDF0D31-C34E-4EC3-AEFA-094DA3DACDB9}"/>
                  </a:ext>
                </a:extLst>
              </p:cNvPr>
              <p:cNvSpPr/>
              <p:nvPr/>
            </p:nvSpPr>
            <p:spPr>
              <a:xfrm>
                <a:off x="3285507" y="5553349"/>
                <a:ext cx="16299" cy="16299"/>
              </a:xfrm>
              <a:custGeom>
                <a:avLst/>
                <a:gdLst>
                  <a:gd name="connsiteX0" fmla="*/ 12246 w 20993"/>
                  <a:gd name="connsiteY0" fmla="*/ 19244 h 20993"/>
                  <a:gd name="connsiteX1" fmla="*/ 5248 w 20993"/>
                  <a:gd name="connsiteY1" fmla="*/ 12246 h 20993"/>
                  <a:gd name="connsiteX2" fmla="*/ 12246 w 20993"/>
                  <a:gd name="connsiteY2" fmla="*/ 5248 h 20993"/>
                  <a:gd name="connsiteX3" fmla="*/ 19244 w 20993"/>
                  <a:gd name="connsiteY3" fmla="*/ 12246 h 20993"/>
                  <a:gd name="connsiteX4" fmla="*/ 12246 w 20993"/>
                  <a:gd name="connsiteY4" fmla="*/ 19244 h 20993"/>
                  <a:gd name="connsiteX5" fmla="*/ 12246 w 20993"/>
                  <a:gd name="connsiteY5" fmla="*/ 19244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93" h="20993">
                    <a:moveTo>
                      <a:pt x="12246" y="19244"/>
                    </a:moveTo>
                    <a:cubicBezTo>
                      <a:pt x="8747" y="19244"/>
                      <a:pt x="5248" y="16445"/>
                      <a:pt x="5248" y="12246"/>
                    </a:cubicBezTo>
                    <a:cubicBezTo>
                      <a:pt x="5248" y="8747"/>
                      <a:pt x="8048" y="5248"/>
                      <a:pt x="12246" y="5248"/>
                    </a:cubicBezTo>
                    <a:cubicBezTo>
                      <a:pt x="16445" y="5248"/>
                      <a:pt x="19244" y="8747"/>
                      <a:pt x="19244" y="12246"/>
                    </a:cubicBezTo>
                    <a:cubicBezTo>
                      <a:pt x="19244" y="16445"/>
                      <a:pt x="15745" y="19244"/>
                      <a:pt x="12246" y="19244"/>
                    </a:cubicBezTo>
                    <a:lnTo>
                      <a:pt x="12246" y="19244"/>
                    </a:lnTo>
                    <a:close/>
                  </a:path>
                </a:pathLst>
              </a:custGeom>
              <a:solidFill>
                <a:srgbClr val="B0B0B0"/>
              </a:solidFill>
              <a:ln w="9525" cap="flat">
                <a:noFill/>
                <a:prstDash val="solid"/>
                <a:miter/>
              </a:ln>
            </p:spPr>
            <p:txBody>
              <a:bodyPr rtlCol="0" anchor="ctr"/>
              <a:lstStyle/>
              <a:p>
                <a:endParaRPr lang="en-US"/>
              </a:p>
            </p:txBody>
          </p:sp>
          <p:sp>
            <p:nvSpPr>
              <p:cNvPr id="132" name="Freihandform: Form 131">
                <a:extLst>
                  <a:ext uri="{FF2B5EF4-FFF2-40B4-BE49-F238E27FC236}">
                    <a16:creationId xmlns:a16="http://schemas.microsoft.com/office/drawing/2014/main" id="{00CA6631-45F0-450A-8E0A-00D42839597D}"/>
                  </a:ext>
                </a:extLst>
              </p:cNvPr>
              <p:cNvSpPr/>
              <p:nvPr/>
            </p:nvSpPr>
            <p:spPr>
              <a:xfrm>
                <a:off x="3281704" y="5688580"/>
                <a:ext cx="21731" cy="21731"/>
              </a:xfrm>
              <a:custGeom>
                <a:avLst/>
                <a:gdLst>
                  <a:gd name="connsiteX0" fmla="*/ 5248 w 27991"/>
                  <a:gd name="connsiteY0" fmla="*/ 16505 h 27991"/>
                  <a:gd name="connsiteX1" fmla="*/ 16445 w 27991"/>
                  <a:gd name="connsiteY1" fmla="*/ 27701 h 27991"/>
                  <a:gd name="connsiteX2" fmla="*/ 27642 w 27991"/>
                  <a:gd name="connsiteY2" fmla="*/ 16505 h 27991"/>
                  <a:gd name="connsiteX3" fmla="*/ 16445 w 27991"/>
                  <a:gd name="connsiteY3" fmla="*/ 5308 h 27991"/>
                  <a:gd name="connsiteX4" fmla="*/ 5248 w 27991"/>
                  <a:gd name="connsiteY4" fmla="*/ 16505 h 27991"/>
                  <a:gd name="connsiteX5" fmla="*/ 5248 w 27991"/>
                  <a:gd name="connsiteY5" fmla="*/ 16505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5248" y="16505"/>
                    </a:moveTo>
                    <a:cubicBezTo>
                      <a:pt x="5248" y="22803"/>
                      <a:pt x="10147" y="27701"/>
                      <a:pt x="16445" y="27701"/>
                    </a:cubicBezTo>
                    <a:cubicBezTo>
                      <a:pt x="22743" y="27701"/>
                      <a:pt x="27642" y="22803"/>
                      <a:pt x="27642" y="16505"/>
                    </a:cubicBezTo>
                    <a:cubicBezTo>
                      <a:pt x="27642" y="10206"/>
                      <a:pt x="22743" y="5308"/>
                      <a:pt x="16445" y="5308"/>
                    </a:cubicBezTo>
                    <a:cubicBezTo>
                      <a:pt x="10847" y="4608"/>
                      <a:pt x="5248" y="10206"/>
                      <a:pt x="5248" y="16505"/>
                    </a:cubicBezTo>
                    <a:lnTo>
                      <a:pt x="5248" y="16505"/>
                    </a:lnTo>
                    <a:close/>
                  </a:path>
                </a:pathLst>
              </a:custGeom>
              <a:solidFill>
                <a:srgbClr val="868686"/>
              </a:solidFill>
              <a:ln w="9525" cap="flat">
                <a:noFill/>
                <a:prstDash val="solid"/>
                <a:miter/>
              </a:ln>
            </p:spPr>
            <p:txBody>
              <a:bodyPr rtlCol="0" anchor="ctr"/>
              <a:lstStyle/>
              <a:p>
                <a:endParaRPr lang="en-US"/>
              </a:p>
            </p:txBody>
          </p:sp>
          <p:sp>
            <p:nvSpPr>
              <p:cNvPr id="133" name="Freihandform: Form 132">
                <a:extLst>
                  <a:ext uri="{FF2B5EF4-FFF2-40B4-BE49-F238E27FC236}">
                    <a16:creationId xmlns:a16="http://schemas.microsoft.com/office/drawing/2014/main" id="{ABAD08DA-D7C5-41F1-909D-A216EA9A55AA}"/>
                  </a:ext>
                </a:extLst>
              </p:cNvPr>
              <p:cNvSpPr/>
              <p:nvPr/>
            </p:nvSpPr>
            <p:spPr>
              <a:xfrm>
                <a:off x="3285507" y="5691342"/>
                <a:ext cx="16299" cy="16299"/>
              </a:xfrm>
              <a:custGeom>
                <a:avLst/>
                <a:gdLst>
                  <a:gd name="connsiteX0" fmla="*/ 12246 w 20993"/>
                  <a:gd name="connsiteY0" fmla="*/ 19244 h 20993"/>
                  <a:gd name="connsiteX1" fmla="*/ 5248 w 20993"/>
                  <a:gd name="connsiteY1" fmla="*/ 12246 h 20993"/>
                  <a:gd name="connsiteX2" fmla="*/ 12246 w 20993"/>
                  <a:gd name="connsiteY2" fmla="*/ 5248 h 20993"/>
                  <a:gd name="connsiteX3" fmla="*/ 19244 w 20993"/>
                  <a:gd name="connsiteY3" fmla="*/ 12246 h 20993"/>
                  <a:gd name="connsiteX4" fmla="*/ 12246 w 20993"/>
                  <a:gd name="connsiteY4" fmla="*/ 19244 h 20993"/>
                  <a:gd name="connsiteX5" fmla="*/ 12246 w 20993"/>
                  <a:gd name="connsiteY5" fmla="*/ 19244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93" h="20993">
                    <a:moveTo>
                      <a:pt x="12246" y="19244"/>
                    </a:moveTo>
                    <a:cubicBezTo>
                      <a:pt x="8747" y="19244"/>
                      <a:pt x="5248" y="16445"/>
                      <a:pt x="5248" y="12246"/>
                    </a:cubicBezTo>
                    <a:cubicBezTo>
                      <a:pt x="5248" y="8048"/>
                      <a:pt x="8048" y="5248"/>
                      <a:pt x="12246" y="5248"/>
                    </a:cubicBezTo>
                    <a:cubicBezTo>
                      <a:pt x="15745" y="5248"/>
                      <a:pt x="19244" y="8747"/>
                      <a:pt x="19244" y="12246"/>
                    </a:cubicBezTo>
                    <a:cubicBezTo>
                      <a:pt x="19244" y="16445"/>
                      <a:pt x="15745" y="19244"/>
                      <a:pt x="12246" y="19244"/>
                    </a:cubicBezTo>
                    <a:lnTo>
                      <a:pt x="12246" y="19244"/>
                    </a:lnTo>
                    <a:close/>
                  </a:path>
                </a:pathLst>
              </a:custGeom>
              <a:solidFill>
                <a:srgbClr val="B0B0B0"/>
              </a:solidFill>
              <a:ln w="9525" cap="flat">
                <a:noFill/>
                <a:prstDash val="solid"/>
                <a:miter/>
              </a:ln>
            </p:spPr>
            <p:txBody>
              <a:bodyPr rtlCol="0" anchor="ctr"/>
              <a:lstStyle/>
              <a:p>
                <a:endParaRPr lang="en-US"/>
              </a:p>
            </p:txBody>
          </p:sp>
          <p:sp>
            <p:nvSpPr>
              <p:cNvPr id="134" name="Freihandform: Form 133">
                <a:extLst>
                  <a:ext uri="{FF2B5EF4-FFF2-40B4-BE49-F238E27FC236}">
                    <a16:creationId xmlns:a16="http://schemas.microsoft.com/office/drawing/2014/main" id="{15EFC829-D09A-4B64-BEE2-49587E67E8F9}"/>
                  </a:ext>
                </a:extLst>
              </p:cNvPr>
              <p:cNvSpPr/>
              <p:nvPr/>
            </p:nvSpPr>
            <p:spPr>
              <a:xfrm>
                <a:off x="3351244" y="5618543"/>
                <a:ext cx="21731" cy="21731"/>
              </a:xfrm>
              <a:custGeom>
                <a:avLst/>
                <a:gdLst>
                  <a:gd name="connsiteX0" fmla="*/ 16445 w 27991"/>
                  <a:gd name="connsiteY0" fmla="*/ 5248 h 27991"/>
                  <a:gd name="connsiteX1" fmla="*/ 5248 w 27991"/>
                  <a:gd name="connsiteY1" fmla="*/ 17145 h 27991"/>
                  <a:gd name="connsiteX2" fmla="*/ 17145 w 27991"/>
                  <a:gd name="connsiteY2" fmla="*/ 28342 h 27991"/>
                  <a:gd name="connsiteX3" fmla="*/ 28342 w 27991"/>
                  <a:gd name="connsiteY3" fmla="*/ 16445 h 27991"/>
                  <a:gd name="connsiteX4" fmla="*/ 16445 w 27991"/>
                  <a:gd name="connsiteY4" fmla="*/ 5248 h 27991"/>
                  <a:gd name="connsiteX5" fmla="*/ 16445 w 27991"/>
                  <a:gd name="connsiteY5" fmla="*/ 5248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16445" y="5248"/>
                    </a:moveTo>
                    <a:cubicBezTo>
                      <a:pt x="10147" y="5248"/>
                      <a:pt x="5248" y="10847"/>
                      <a:pt x="5248" y="17145"/>
                    </a:cubicBezTo>
                    <a:cubicBezTo>
                      <a:pt x="5248" y="23443"/>
                      <a:pt x="10147" y="28342"/>
                      <a:pt x="17145" y="28342"/>
                    </a:cubicBezTo>
                    <a:cubicBezTo>
                      <a:pt x="23443" y="28342"/>
                      <a:pt x="28342" y="23443"/>
                      <a:pt x="28342" y="16445"/>
                    </a:cubicBezTo>
                    <a:cubicBezTo>
                      <a:pt x="27642" y="10147"/>
                      <a:pt x="22743" y="5248"/>
                      <a:pt x="16445" y="5248"/>
                    </a:cubicBezTo>
                    <a:lnTo>
                      <a:pt x="16445" y="5248"/>
                    </a:lnTo>
                    <a:close/>
                  </a:path>
                </a:pathLst>
              </a:custGeom>
              <a:solidFill>
                <a:srgbClr val="868686"/>
              </a:solidFill>
              <a:ln w="9525" cap="flat">
                <a:noFill/>
                <a:prstDash val="solid"/>
                <a:miter/>
              </a:ln>
            </p:spPr>
            <p:txBody>
              <a:bodyPr rtlCol="0" anchor="ctr"/>
              <a:lstStyle/>
              <a:p>
                <a:endParaRPr lang="en-US"/>
              </a:p>
            </p:txBody>
          </p:sp>
          <p:sp>
            <p:nvSpPr>
              <p:cNvPr id="135" name="Freihandform: Form 134">
                <a:extLst>
                  <a:ext uri="{FF2B5EF4-FFF2-40B4-BE49-F238E27FC236}">
                    <a16:creationId xmlns:a16="http://schemas.microsoft.com/office/drawing/2014/main" id="{6D4160FB-4052-4A96-B022-8E01FF9A2539}"/>
                  </a:ext>
                </a:extLst>
              </p:cNvPr>
              <p:cNvSpPr/>
              <p:nvPr/>
            </p:nvSpPr>
            <p:spPr>
              <a:xfrm>
                <a:off x="3354503" y="5621802"/>
                <a:ext cx="16299" cy="16299"/>
              </a:xfrm>
              <a:custGeom>
                <a:avLst/>
                <a:gdLst>
                  <a:gd name="connsiteX0" fmla="*/ 12246 w 20993"/>
                  <a:gd name="connsiteY0" fmla="*/ 19244 h 20993"/>
                  <a:gd name="connsiteX1" fmla="*/ 5248 w 20993"/>
                  <a:gd name="connsiteY1" fmla="*/ 12246 h 20993"/>
                  <a:gd name="connsiteX2" fmla="*/ 12246 w 20993"/>
                  <a:gd name="connsiteY2" fmla="*/ 5248 h 20993"/>
                  <a:gd name="connsiteX3" fmla="*/ 19244 w 20993"/>
                  <a:gd name="connsiteY3" fmla="*/ 12246 h 20993"/>
                  <a:gd name="connsiteX4" fmla="*/ 12246 w 20993"/>
                  <a:gd name="connsiteY4" fmla="*/ 19244 h 20993"/>
                  <a:gd name="connsiteX5" fmla="*/ 12246 w 20993"/>
                  <a:gd name="connsiteY5" fmla="*/ 19244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93" h="20993">
                    <a:moveTo>
                      <a:pt x="12246" y="19244"/>
                    </a:moveTo>
                    <a:cubicBezTo>
                      <a:pt x="8747" y="19244"/>
                      <a:pt x="5248" y="16445"/>
                      <a:pt x="5248" y="12246"/>
                    </a:cubicBezTo>
                    <a:cubicBezTo>
                      <a:pt x="5248" y="8747"/>
                      <a:pt x="8048" y="5248"/>
                      <a:pt x="12246" y="5248"/>
                    </a:cubicBezTo>
                    <a:cubicBezTo>
                      <a:pt x="15745" y="5248"/>
                      <a:pt x="19244" y="8048"/>
                      <a:pt x="19244" y="12246"/>
                    </a:cubicBezTo>
                    <a:cubicBezTo>
                      <a:pt x="18545" y="15745"/>
                      <a:pt x="15745" y="19244"/>
                      <a:pt x="12246" y="19244"/>
                    </a:cubicBezTo>
                    <a:lnTo>
                      <a:pt x="12246" y="19244"/>
                    </a:lnTo>
                    <a:close/>
                  </a:path>
                </a:pathLst>
              </a:custGeom>
              <a:solidFill>
                <a:srgbClr val="B0B0B0"/>
              </a:solidFill>
              <a:ln w="9525" cap="flat">
                <a:noFill/>
                <a:prstDash val="solid"/>
                <a:miter/>
              </a:ln>
            </p:spPr>
            <p:txBody>
              <a:bodyPr rtlCol="0" anchor="ctr"/>
              <a:lstStyle/>
              <a:p>
                <a:endParaRPr lang="en-US"/>
              </a:p>
            </p:txBody>
          </p:sp>
          <p:sp>
            <p:nvSpPr>
              <p:cNvPr id="136" name="Freihandform: Form 135">
                <a:extLst>
                  <a:ext uri="{FF2B5EF4-FFF2-40B4-BE49-F238E27FC236}">
                    <a16:creationId xmlns:a16="http://schemas.microsoft.com/office/drawing/2014/main" id="{161AFB63-3FDA-437E-A8FA-ADBC21984CE8}"/>
                  </a:ext>
                </a:extLst>
              </p:cNvPr>
              <p:cNvSpPr/>
              <p:nvPr/>
            </p:nvSpPr>
            <p:spPr>
              <a:xfrm>
                <a:off x="3213251" y="5620172"/>
                <a:ext cx="21731" cy="21731"/>
              </a:xfrm>
              <a:custGeom>
                <a:avLst/>
                <a:gdLst>
                  <a:gd name="connsiteX0" fmla="*/ 16445 w 27991"/>
                  <a:gd name="connsiteY0" fmla="*/ 5248 h 27991"/>
                  <a:gd name="connsiteX1" fmla="*/ 5248 w 27991"/>
                  <a:gd name="connsiteY1" fmla="*/ 16445 h 27991"/>
                  <a:gd name="connsiteX2" fmla="*/ 17145 w 27991"/>
                  <a:gd name="connsiteY2" fmla="*/ 27642 h 27991"/>
                  <a:gd name="connsiteX3" fmla="*/ 28342 w 27991"/>
                  <a:gd name="connsiteY3" fmla="*/ 15745 h 27991"/>
                  <a:gd name="connsiteX4" fmla="*/ 16445 w 27991"/>
                  <a:gd name="connsiteY4" fmla="*/ 5248 h 27991"/>
                  <a:gd name="connsiteX5" fmla="*/ 16445 w 27991"/>
                  <a:gd name="connsiteY5" fmla="*/ 5248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16445" y="5248"/>
                    </a:moveTo>
                    <a:cubicBezTo>
                      <a:pt x="10147" y="5248"/>
                      <a:pt x="5248" y="10147"/>
                      <a:pt x="5248" y="16445"/>
                    </a:cubicBezTo>
                    <a:cubicBezTo>
                      <a:pt x="5248" y="22743"/>
                      <a:pt x="10147" y="27642"/>
                      <a:pt x="17145" y="27642"/>
                    </a:cubicBezTo>
                    <a:cubicBezTo>
                      <a:pt x="23443" y="27642"/>
                      <a:pt x="28342" y="22044"/>
                      <a:pt x="28342" y="15745"/>
                    </a:cubicBezTo>
                    <a:cubicBezTo>
                      <a:pt x="27642" y="10147"/>
                      <a:pt x="22743" y="5248"/>
                      <a:pt x="16445" y="5248"/>
                    </a:cubicBezTo>
                    <a:lnTo>
                      <a:pt x="16445" y="5248"/>
                    </a:lnTo>
                    <a:close/>
                  </a:path>
                </a:pathLst>
              </a:custGeom>
              <a:solidFill>
                <a:srgbClr val="868686"/>
              </a:solidFill>
              <a:ln w="9525" cap="flat">
                <a:noFill/>
                <a:prstDash val="solid"/>
                <a:miter/>
              </a:ln>
            </p:spPr>
            <p:txBody>
              <a:bodyPr rtlCol="0" anchor="ctr"/>
              <a:lstStyle/>
              <a:p>
                <a:endParaRPr lang="en-US"/>
              </a:p>
            </p:txBody>
          </p:sp>
          <p:sp>
            <p:nvSpPr>
              <p:cNvPr id="137" name="Freihandform: Form 136">
                <a:extLst>
                  <a:ext uri="{FF2B5EF4-FFF2-40B4-BE49-F238E27FC236}">
                    <a16:creationId xmlns:a16="http://schemas.microsoft.com/office/drawing/2014/main" id="{DFCFB96C-D932-41B8-8457-EED773209075}"/>
                  </a:ext>
                </a:extLst>
              </p:cNvPr>
              <p:cNvSpPr/>
              <p:nvPr/>
            </p:nvSpPr>
            <p:spPr>
              <a:xfrm>
                <a:off x="3216510" y="5623432"/>
                <a:ext cx="16299" cy="16299"/>
              </a:xfrm>
              <a:custGeom>
                <a:avLst/>
                <a:gdLst>
                  <a:gd name="connsiteX0" fmla="*/ 12246 w 20993"/>
                  <a:gd name="connsiteY0" fmla="*/ 19244 h 20993"/>
                  <a:gd name="connsiteX1" fmla="*/ 5248 w 20993"/>
                  <a:gd name="connsiteY1" fmla="*/ 12246 h 20993"/>
                  <a:gd name="connsiteX2" fmla="*/ 12246 w 20993"/>
                  <a:gd name="connsiteY2" fmla="*/ 5248 h 20993"/>
                  <a:gd name="connsiteX3" fmla="*/ 19244 w 20993"/>
                  <a:gd name="connsiteY3" fmla="*/ 12246 h 20993"/>
                  <a:gd name="connsiteX4" fmla="*/ 12246 w 20993"/>
                  <a:gd name="connsiteY4" fmla="*/ 19244 h 20993"/>
                  <a:gd name="connsiteX5" fmla="*/ 12246 w 20993"/>
                  <a:gd name="connsiteY5" fmla="*/ 19244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93" h="20993">
                    <a:moveTo>
                      <a:pt x="12246" y="19244"/>
                    </a:moveTo>
                    <a:cubicBezTo>
                      <a:pt x="8747" y="19244"/>
                      <a:pt x="5248" y="16445"/>
                      <a:pt x="5248" y="12246"/>
                    </a:cubicBezTo>
                    <a:cubicBezTo>
                      <a:pt x="5248" y="8747"/>
                      <a:pt x="8048" y="5248"/>
                      <a:pt x="12246" y="5248"/>
                    </a:cubicBezTo>
                    <a:cubicBezTo>
                      <a:pt x="15745" y="5248"/>
                      <a:pt x="19244" y="8048"/>
                      <a:pt x="19244" y="12246"/>
                    </a:cubicBezTo>
                    <a:cubicBezTo>
                      <a:pt x="19244" y="16445"/>
                      <a:pt x="16445" y="19244"/>
                      <a:pt x="12246" y="19244"/>
                    </a:cubicBezTo>
                    <a:lnTo>
                      <a:pt x="12246" y="19244"/>
                    </a:lnTo>
                    <a:close/>
                  </a:path>
                </a:pathLst>
              </a:custGeom>
              <a:solidFill>
                <a:srgbClr val="B0B0B0"/>
              </a:solidFill>
              <a:ln w="9525" cap="flat">
                <a:noFill/>
                <a:prstDash val="solid"/>
                <a:miter/>
              </a:ln>
            </p:spPr>
            <p:txBody>
              <a:bodyPr rtlCol="0" anchor="ctr"/>
              <a:lstStyle/>
              <a:p>
                <a:endParaRPr lang="en-US"/>
              </a:p>
            </p:txBody>
          </p:sp>
          <p:sp>
            <p:nvSpPr>
              <p:cNvPr id="138" name="Freihandform: Form 137">
                <a:extLst>
                  <a:ext uri="{FF2B5EF4-FFF2-40B4-BE49-F238E27FC236}">
                    <a16:creationId xmlns:a16="http://schemas.microsoft.com/office/drawing/2014/main" id="{04E1C0B9-0497-4954-BA15-1226CB49EEFC}"/>
                  </a:ext>
                </a:extLst>
              </p:cNvPr>
              <p:cNvSpPr/>
              <p:nvPr/>
            </p:nvSpPr>
            <p:spPr>
              <a:xfrm>
                <a:off x="3328952" y="5669947"/>
                <a:ext cx="21731" cy="21731"/>
              </a:xfrm>
              <a:custGeom>
                <a:avLst/>
                <a:gdLst>
                  <a:gd name="connsiteX0" fmla="*/ 24865 w 27991"/>
                  <a:gd name="connsiteY0" fmla="*/ 9015 h 27991"/>
                  <a:gd name="connsiteX1" fmla="*/ 8769 w 27991"/>
                  <a:gd name="connsiteY1" fmla="*/ 8315 h 27991"/>
                  <a:gd name="connsiteX2" fmla="*/ 8069 w 27991"/>
                  <a:gd name="connsiteY2" fmla="*/ 24411 h 27991"/>
                  <a:gd name="connsiteX3" fmla="*/ 24165 w 27991"/>
                  <a:gd name="connsiteY3" fmla="*/ 25110 h 27991"/>
                  <a:gd name="connsiteX4" fmla="*/ 24865 w 27991"/>
                  <a:gd name="connsiteY4" fmla="*/ 9015 h 27991"/>
                  <a:gd name="connsiteX5" fmla="*/ 24865 w 27991"/>
                  <a:gd name="connsiteY5" fmla="*/ 9015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24865" y="9015"/>
                    </a:moveTo>
                    <a:cubicBezTo>
                      <a:pt x="20666" y="4116"/>
                      <a:pt x="13668" y="4116"/>
                      <a:pt x="8769" y="8315"/>
                    </a:cubicBezTo>
                    <a:cubicBezTo>
                      <a:pt x="4570" y="12514"/>
                      <a:pt x="3871" y="19512"/>
                      <a:pt x="8069" y="24411"/>
                    </a:cubicBezTo>
                    <a:cubicBezTo>
                      <a:pt x="12268" y="29309"/>
                      <a:pt x="19266" y="29309"/>
                      <a:pt x="24165" y="25110"/>
                    </a:cubicBezTo>
                    <a:cubicBezTo>
                      <a:pt x="28364" y="20912"/>
                      <a:pt x="29063" y="13914"/>
                      <a:pt x="24865" y="9015"/>
                    </a:cubicBezTo>
                    <a:lnTo>
                      <a:pt x="24865" y="9015"/>
                    </a:lnTo>
                    <a:close/>
                  </a:path>
                </a:pathLst>
              </a:custGeom>
              <a:solidFill>
                <a:srgbClr val="868686"/>
              </a:solidFill>
              <a:ln w="9525" cap="flat">
                <a:noFill/>
                <a:prstDash val="solid"/>
                <a:miter/>
              </a:ln>
            </p:spPr>
            <p:txBody>
              <a:bodyPr rtlCol="0" anchor="ctr"/>
              <a:lstStyle/>
              <a:p>
                <a:endParaRPr lang="en-US"/>
              </a:p>
            </p:txBody>
          </p:sp>
          <p:sp>
            <p:nvSpPr>
              <p:cNvPr id="139" name="Freihandform: Form 138">
                <a:extLst>
                  <a:ext uri="{FF2B5EF4-FFF2-40B4-BE49-F238E27FC236}">
                    <a16:creationId xmlns:a16="http://schemas.microsoft.com/office/drawing/2014/main" id="{390B53D2-4F28-4EB3-B013-3AAC2D34CE59}"/>
                  </a:ext>
                </a:extLst>
              </p:cNvPr>
              <p:cNvSpPr/>
              <p:nvPr/>
            </p:nvSpPr>
            <p:spPr>
              <a:xfrm>
                <a:off x="3332426" y="5673414"/>
                <a:ext cx="16299" cy="16299"/>
              </a:xfrm>
              <a:custGeom>
                <a:avLst/>
                <a:gdLst>
                  <a:gd name="connsiteX0" fmla="*/ 11993 w 20993"/>
                  <a:gd name="connsiteY0" fmla="*/ 19244 h 20993"/>
                  <a:gd name="connsiteX1" fmla="*/ 7095 w 20993"/>
                  <a:gd name="connsiteY1" fmla="*/ 17145 h 20993"/>
                  <a:gd name="connsiteX2" fmla="*/ 7095 w 20993"/>
                  <a:gd name="connsiteY2" fmla="*/ 7348 h 20993"/>
                  <a:gd name="connsiteX3" fmla="*/ 11993 w 20993"/>
                  <a:gd name="connsiteY3" fmla="*/ 5248 h 20993"/>
                  <a:gd name="connsiteX4" fmla="*/ 16892 w 20993"/>
                  <a:gd name="connsiteY4" fmla="*/ 7348 h 20993"/>
                  <a:gd name="connsiteX5" fmla="*/ 18991 w 20993"/>
                  <a:gd name="connsiteY5" fmla="*/ 12246 h 20993"/>
                  <a:gd name="connsiteX6" fmla="*/ 16892 w 20993"/>
                  <a:gd name="connsiteY6" fmla="*/ 17145 h 20993"/>
                  <a:gd name="connsiteX7" fmla="*/ 11993 w 20993"/>
                  <a:gd name="connsiteY7" fmla="*/ 19244 h 20993"/>
                  <a:gd name="connsiteX8" fmla="*/ 11993 w 20993"/>
                  <a:gd name="connsiteY8" fmla="*/ 19244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93" h="20993">
                    <a:moveTo>
                      <a:pt x="11993" y="19244"/>
                    </a:moveTo>
                    <a:cubicBezTo>
                      <a:pt x="9894" y="19244"/>
                      <a:pt x="8494" y="18545"/>
                      <a:pt x="7095" y="17145"/>
                    </a:cubicBezTo>
                    <a:cubicBezTo>
                      <a:pt x="4296" y="14346"/>
                      <a:pt x="4995" y="10147"/>
                      <a:pt x="7095" y="7348"/>
                    </a:cubicBezTo>
                    <a:cubicBezTo>
                      <a:pt x="8494" y="5949"/>
                      <a:pt x="9894" y="5248"/>
                      <a:pt x="11993" y="5248"/>
                    </a:cubicBezTo>
                    <a:cubicBezTo>
                      <a:pt x="14093" y="5248"/>
                      <a:pt x="15492" y="5949"/>
                      <a:pt x="16892" y="7348"/>
                    </a:cubicBezTo>
                    <a:cubicBezTo>
                      <a:pt x="18291" y="8747"/>
                      <a:pt x="18991" y="10847"/>
                      <a:pt x="18991" y="12246"/>
                    </a:cubicBezTo>
                    <a:cubicBezTo>
                      <a:pt x="18991" y="13646"/>
                      <a:pt x="18291" y="15745"/>
                      <a:pt x="16892" y="17145"/>
                    </a:cubicBezTo>
                    <a:cubicBezTo>
                      <a:pt x="15492" y="18545"/>
                      <a:pt x="13393" y="19244"/>
                      <a:pt x="11993" y="19244"/>
                    </a:cubicBezTo>
                    <a:lnTo>
                      <a:pt x="11993" y="19244"/>
                    </a:lnTo>
                    <a:close/>
                  </a:path>
                </a:pathLst>
              </a:custGeom>
              <a:solidFill>
                <a:srgbClr val="B0B0B0"/>
              </a:solidFill>
              <a:ln w="9525" cap="flat">
                <a:noFill/>
                <a:prstDash val="solid"/>
                <a:miter/>
              </a:ln>
            </p:spPr>
            <p:txBody>
              <a:bodyPr rtlCol="0" anchor="ctr"/>
              <a:lstStyle/>
              <a:p>
                <a:endParaRPr lang="en-US"/>
              </a:p>
            </p:txBody>
          </p:sp>
          <p:sp>
            <p:nvSpPr>
              <p:cNvPr id="140" name="Freihandform: Form 139">
                <a:extLst>
                  <a:ext uri="{FF2B5EF4-FFF2-40B4-BE49-F238E27FC236}">
                    <a16:creationId xmlns:a16="http://schemas.microsoft.com/office/drawing/2014/main" id="{A0EC1FB8-3A07-4BCB-947E-E571E202B843}"/>
                  </a:ext>
                </a:extLst>
              </p:cNvPr>
              <p:cNvSpPr/>
              <p:nvPr/>
            </p:nvSpPr>
            <p:spPr>
              <a:xfrm>
                <a:off x="3235318" y="5568353"/>
                <a:ext cx="21731" cy="21731"/>
              </a:xfrm>
              <a:custGeom>
                <a:avLst/>
                <a:gdLst>
                  <a:gd name="connsiteX0" fmla="*/ 25110 w 27991"/>
                  <a:gd name="connsiteY0" fmla="*/ 9015 h 27991"/>
                  <a:gd name="connsiteX1" fmla="*/ 9015 w 27991"/>
                  <a:gd name="connsiteY1" fmla="*/ 8315 h 27991"/>
                  <a:gd name="connsiteX2" fmla="*/ 8315 w 27991"/>
                  <a:gd name="connsiteY2" fmla="*/ 24411 h 27991"/>
                  <a:gd name="connsiteX3" fmla="*/ 24410 w 27991"/>
                  <a:gd name="connsiteY3" fmla="*/ 25110 h 27991"/>
                  <a:gd name="connsiteX4" fmla="*/ 25110 w 27991"/>
                  <a:gd name="connsiteY4" fmla="*/ 9015 h 27991"/>
                  <a:gd name="connsiteX5" fmla="*/ 25110 w 27991"/>
                  <a:gd name="connsiteY5" fmla="*/ 9015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25110" y="9015"/>
                    </a:moveTo>
                    <a:cubicBezTo>
                      <a:pt x="20911" y="4116"/>
                      <a:pt x="13913" y="4116"/>
                      <a:pt x="9015" y="8315"/>
                    </a:cubicBezTo>
                    <a:cubicBezTo>
                      <a:pt x="4116" y="12514"/>
                      <a:pt x="4116" y="20212"/>
                      <a:pt x="8315" y="24411"/>
                    </a:cubicBezTo>
                    <a:cubicBezTo>
                      <a:pt x="12514" y="28609"/>
                      <a:pt x="19512" y="29309"/>
                      <a:pt x="24410" y="25110"/>
                    </a:cubicBezTo>
                    <a:cubicBezTo>
                      <a:pt x="29309" y="20912"/>
                      <a:pt x="29309" y="13914"/>
                      <a:pt x="25110" y="9015"/>
                    </a:cubicBezTo>
                    <a:lnTo>
                      <a:pt x="25110" y="9015"/>
                    </a:lnTo>
                    <a:close/>
                  </a:path>
                </a:pathLst>
              </a:custGeom>
              <a:solidFill>
                <a:srgbClr val="868686"/>
              </a:solidFill>
              <a:ln w="9525" cap="flat">
                <a:noFill/>
                <a:prstDash val="solid"/>
                <a:miter/>
              </a:ln>
            </p:spPr>
            <p:txBody>
              <a:bodyPr rtlCol="0" anchor="ctr"/>
              <a:lstStyle/>
              <a:p>
                <a:endParaRPr lang="en-US"/>
              </a:p>
            </p:txBody>
          </p:sp>
          <p:sp>
            <p:nvSpPr>
              <p:cNvPr id="141" name="Freihandform: Form 140">
                <a:extLst>
                  <a:ext uri="{FF2B5EF4-FFF2-40B4-BE49-F238E27FC236}">
                    <a16:creationId xmlns:a16="http://schemas.microsoft.com/office/drawing/2014/main" id="{7DE7A043-3397-4104-A4D0-3CB64E9E4424}"/>
                  </a:ext>
                </a:extLst>
              </p:cNvPr>
              <p:cNvSpPr/>
              <p:nvPr/>
            </p:nvSpPr>
            <p:spPr>
              <a:xfrm>
                <a:off x="3239031" y="5572364"/>
                <a:ext cx="16299" cy="16299"/>
              </a:xfrm>
              <a:custGeom>
                <a:avLst/>
                <a:gdLst>
                  <a:gd name="connsiteX0" fmla="*/ 11929 w 20993"/>
                  <a:gd name="connsiteY0" fmla="*/ 18544 h 20993"/>
                  <a:gd name="connsiteX1" fmla="*/ 7030 w 20993"/>
                  <a:gd name="connsiteY1" fmla="*/ 16445 h 20993"/>
                  <a:gd name="connsiteX2" fmla="*/ 7730 w 20993"/>
                  <a:gd name="connsiteY2" fmla="*/ 6648 h 20993"/>
                  <a:gd name="connsiteX3" fmla="*/ 12629 w 20993"/>
                  <a:gd name="connsiteY3" fmla="*/ 5248 h 20993"/>
                  <a:gd name="connsiteX4" fmla="*/ 17527 w 20993"/>
                  <a:gd name="connsiteY4" fmla="*/ 7348 h 20993"/>
                  <a:gd name="connsiteX5" fmla="*/ 16828 w 20993"/>
                  <a:gd name="connsiteY5" fmla="*/ 17145 h 20993"/>
                  <a:gd name="connsiteX6" fmla="*/ 11929 w 20993"/>
                  <a:gd name="connsiteY6" fmla="*/ 18544 h 20993"/>
                  <a:gd name="connsiteX7" fmla="*/ 11929 w 20993"/>
                  <a:gd name="connsiteY7" fmla="*/ 18544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93" h="20993">
                    <a:moveTo>
                      <a:pt x="11929" y="18544"/>
                    </a:moveTo>
                    <a:cubicBezTo>
                      <a:pt x="9830" y="18544"/>
                      <a:pt x="8430" y="17845"/>
                      <a:pt x="7030" y="16445"/>
                    </a:cubicBezTo>
                    <a:cubicBezTo>
                      <a:pt x="4231" y="13646"/>
                      <a:pt x="4931" y="9447"/>
                      <a:pt x="7730" y="6648"/>
                    </a:cubicBezTo>
                    <a:cubicBezTo>
                      <a:pt x="9130" y="5248"/>
                      <a:pt x="10529" y="5248"/>
                      <a:pt x="12629" y="5248"/>
                    </a:cubicBezTo>
                    <a:cubicBezTo>
                      <a:pt x="14728" y="5248"/>
                      <a:pt x="16128" y="5948"/>
                      <a:pt x="17527" y="7348"/>
                    </a:cubicBezTo>
                    <a:cubicBezTo>
                      <a:pt x="20327" y="10147"/>
                      <a:pt x="19627" y="14346"/>
                      <a:pt x="16828" y="17145"/>
                    </a:cubicBezTo>
                    <a:cubicBezTo>
                      <a:pt x="15428" y="17845"/>
                      <a:pt x="13329" y="18544"/>
                      <a:pt x="11929" y="18544"/>
                    </a:cubicBezTo>
                    <a:lnTo>
                      <a:pt x="11929" y="18544"/>
                    </a:lnTo>
                    <a:close/>
                  </a:path>
                </a:pathLst>
              </a:custGeom>
              <a:solidFill>
                <a:srgbClr val="B0B0B0"/>
              </a:solidFill>
              <a:ln w="9525" cap="flat">
                <a:noFill/>
                <a:prstDash val="solid"/>
                <a:miter/>
              </a:ln>
            </p:spPr>
            <p:txBody>
              <a:bodyPr rtlCol="0" anchor="ctr"/>
              <a:lstStyle/>
              <a:p>
                <a:endParaRPr lang="en-US"/>
              </a:p>
            </p:txBody>
          </p:sp>
          <p:sp>
            <p:nvSpPr>
              <p:cNvPr id="142" name="Freihandform: Form 141">
                <a:extLst>
                  <a:ext uri="{FF2B5EF4-FFF2-40B4-BE49-F238E27FC236}">
                    <a16:creationId xmlns:a16="http://schemas.microsoft.com/office/drawing/2014/main" id="{10EFF49B-450B-4983-BFD5-7C294B87A591}"/>
                  </a:ext>
                </a:extLst>
              </p:cNvPr>
              <p:cNvSpPr/>
              <p:nvPr/>
            </p:nvSpPr>
            <p:spPr>
              <a:xfrm>
                <a:off x="3233624" y="5668253"/>
                <a:ext cx="21731" cy="21731"/>
              </a:xfrm>
              <a:custGeom>
                <a:avLst/>
                <a:gdLst>
                  <a:gd name="connsiteX0" fmla="*/ 24493 w 27991"/>
                  <a:gd name="connsiteY0" fmla="*/ 24493 h 27991"/>
                  <a:gd name="connsiteX1" fmla="*/ 24493 w 27991"/>
                  <a:gd name="connsiteY1" fmla="*/ 8397 h 27991"/>
                  <a:gd name="connsiteX2" fmla="*/ 8398 w 27991"/>
                  <a:gd name="connsiteY2" fmla="*/ 8397 h 27991"/>
                  <a:gd name="connsiteX3" fmla="*/ 8398 w 27991"/>
                  <a:gd name="connsiteY3" fmla="*/ 24493 h 27991"/>
                  <a:gd name="connsiteX4" fmla="*/ 24493 w 27991"/>
                  <a:gd name="connsiteY4" fmla="*/ 24493 h 27991"/>
                  <a:gd name="connsiteX5" fmla="*/ 24493 w 27991"/>
                  <a:gd name="connsiteY5" fmla="*/ 24493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24493" y="24493"/>
                    </a:moveTo>
                    <a:cubicBezTo>
                      <a:pt x="28692" y="20294"/>
                      <a:pt x="28692" y="12596"/>
                      <a:pt x="24493" y="8397"/>
                    </a:cubicBezTo>
                    <a:cubicBezTo>
                      <a:pt x="20294" y="4199"/>
                      <a:pt x="12596" y="4199"/>
                      <a:pt x="8398" y="8397"/>
                    </a:cubicBezTo>
                    <a:cubicBezTo>
                      <a:pt x="4199" y="12596"/>
                      <a:pt x="4199" y="20294"/>
                      <a:pt x="8398" y="24493"/>
                    </a:cubicBezTo>
                    <a:cubicBezTo>
                      <a:pt x="12596" y="29391"/>
                      <a:pt x="20294" y="29391"/>
                      <a:pt x="24493" y="24493"/>
                    </a:cubicBezTo>
                    <a:lnTo>
                      <a:pt x="24493" y="24493"/>
                    </a:lnTo>
                    <a:close/>
                  </a:path>
                </a:pathLst>
              </a:custGeom>
              <a:solidFill>
                <a:srgbClr val="868686"/>
              </a:solidFill>
              <a:ln w="9525" cap="flat">
                <a:noFill/>
                <a:prstDash val="solid"/>
                <a:miter/>
              </a:ln>
            </p:spPr>
            <p:txBody>
              <a:bodyPr rtlCol="0" anchor="ctr"/>
              <a:lstStyle/>
              <a:p>
                <a:endParaRPr lang="en-US"/>
              </a:p>
            </p:txBody>
          </p:sp>
          <p:sp>
            <p:nvSpPr>
              <p:cNvPr id="143" name="Freihandform: Form 142">
                <a:extLst>
                  <a:ext uri="{FF2B5EF4-FFF2-40B4-BE49-F238E27FC236}">
                    <a16:creationId xmlns:a16="http://schemas.microsoft.com/office/drawing/2014/main" id="{9BC4F33E-A7DC-4C0E-AC48-77A47A9AFC5D}"/>
                  </a:ext>
                </a:extLst>
              </p:cNvPr>
              <p:cNvSpPr/>
              <p:nvPr/>
            </p:nvSpPr>
            <p:spPr>
              <a:xfrm>
                <a:off x="3237155" y="5671785"/>
                <a:ext cx="16299" cy="16299"/>
              </a:xfrm>
              <a:custGeom>
                <a:avLst/>
                <a:gdLst>
                  <a:gd name="connsiteX0" fmla="*/ 12246 w 20993"/>
                  <a:gd name="connsiteY0" fmla="*/ 19244 h 20993"/>
                  <a:gd name="connsiteX1" fmla="*/ 7348 w 20993"/>
                  <a:gd name="connsiteY1" fmla="*/ 17145 h 20993"/>
                  <a:gd name="connsiteX2" fmla="*/ 5248 w 20993"/>
                  <a:gd name="connsiteY2" fmla="*/ 12246 h 20993"/>
                  <a:gd name="connsiteX3" fmla="*/ 7348 w 20993"/>
                  <a:gd name="connsiteY3" fmla="*/ 7348 h 20993"/>
                  <a:gd name="connsiteX4" fmla="*/ 12246 w 20993"/>
                  <a:gd name="connsiteY4" fmla="*/ 5248 h 20993"/>
                  <a:gd name="connsiteX5" fmla="*/ 17145 w 20993"/>
                  <a:gd name="connsiteY5" fmla="*/ 7348 h 20993"/>
                  <a:gd name="connsiteX6" fmla="*/ 17145 w 20993"/>
                  <a:gd name="connsiteY6" fmla="*/ 17145 h 20993"/>
                  <a:gd name="connsiteX7" fmla="*/ 12246 w 20993"/>
                  <a:gd name="connsiteY7" fmla="*/ 19244 h 20993"/>
                  <a:gd name="connsiteX8" fmla="*/ 12246 w 20993"/>
                  <a:gd name="connsiteY8" fmla="*/ 19244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93" h="20993">
                    <a:moveTo>
                      <a:pt x="12246" y="19244"/>
                    </a:moveTo>
                    <a:cubicBezTo>
                      <a:pt x="10147" y="19244"/>
                      <a:pt x="8747" y="18545"/>
                      <a:pt x="7348" y="17145"/>
                    </a:cubicBezTo>
                    <a:cubicBezTo>
                      <a:pt x="5948" y="15745"/>
                      <a:pt x="5248" y="14346"/>
                      <a:pt x="5248" y="12246"/>
                    </a:cubicBezTo>
                    <a:cubicBezTo>
                      <a:pt x="5248" y="10147"/>
                      <a:pt x="5948" y="8747"/>
                      <a:pt x="7348" y="7348"/>
                    </a:cubicBezTo>
                    <a:cubicBezTo>
                      <a:pt x="8747" y="5948"/>
                      <a:pt x="10147" y="5248"/>
                      <a:pt x="12246" y="5248"/>
                    </a:cubicBezTo>
                    <a:cubicBezTo>
                      <a:pt x="14346" y="5248"/>
                      <a:pt x="15745" y="5948"/>
                      <a:pt x="17145" y="7348"/>
                    </a:cubicBezTo>
                    <a:cubicBezTo>
                      <a:pt x="19944" y="10147"/>
                      <a:pt x="19944" y="14346"/>
                      <a:pt x="17145" y="17145"/>
                    </a:cubicBezTo>
                    <a:cubicBezTo>
                      <a:pt x="15745" y="18545"/>
                      <a:pt x="13646" y="19244"/>
                      <a:pt x="12246" y="19244"/>
                    </a:cubicBezTo>
                    <a:lnTo>
                      <a:pt x="12246" y="19244"/>
                    </a:lnTo>
                    <a:close/>
                  </a:path>
                </a:pathLst>
              </a:custGeom>
              <a:solidFill>
                <a:srgbClr val="B0B0B0"/>
              </a:solidFill>
              <a:ln w="9525" cap="flat">
                <a:noFill/>
                <a:prstDash val="solid"/>
                <a:miter/>
              </a:ln>
            </p:spPr>
            <p:txBody>
              <a:bodyPr rtlCol="0" anchor="ctr"/>
              <a:lstStyle/>
              <a:p>
                <a:endParaRPr lang="en-US"/>
              </a:p>
            </p:txBody>
          </p:sp>
          <p:sp>
            <p:nvSpPr>
              <p:cNvPr id="144" name="Freihandform: Form 143">
                <a:extLst>
                  <a:ext uri="{FF2B5EF4-FFF2-40B4-BE49-F238E27FC236}">
                    <a16:creationId xmlns:a16="http://schemas.microsoft.com/office/drawing/2014/main" id="{8599B936-F6CB-4954-B02B-A4BDB13A5C99}"/>
                  </a:ext>
                </a:extLst>
              </p:cNvPr>
              <p:cNvSpPr/>
              <p:nvPr/>
            </p:nvSpPr>
            <p:spPr>
              <a:xfrm>
                <a:off x="3330871" y="5570462"/>
                <a:ext cx="21731" cy="21731"/>
              </a:xfrm>
              <a:custGeom>
                <a:avLst/>
                <a:gdLst>
                  <a:gd name="connsiteX0" fmla="*/ 24493 w 27991"/>
                  <a:gd name="connsiteY0" fmla="*/ 24493 h 27991"/>
                  <a:gd name="connsiteX1" fmla="*/ 24493 w 27991"/>
                  <a:gd name="connsiteY1" fmla="*/ 8397 h 27991"/>
                  <a:gd name="connsiteX2" fmla="*/ 8398 w 27991"/>
                  <a:gd name="connsiteY2" fmla="*/ 8397 h 27991"/>
                  <a:gd name="connsiteX3" fmla="*/ 8398 w 27991"/>
                  <a:gd name="connsiteY3" fmla="*/ 24493 h 27991"/>
                  <a:gd name="connsiteX4" fmla="*/ 24493 w 27991"/>
                  <a:gd name="connsiteY4" fmla="*/ 24493 h 27991"/>
                  <a:gd name="connsiteX5" fmla="*/ 24493 w 27991"/>
                  <a:gd name="connsiteY5" fmla="*/ 24493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24493" y="24493"/>
                    </a:moveTo>
                    <a:cubicBezTo>
                      <a:pt x="28692" y="20294"/>
                      <a:pt x="28692" y="12596"/>
                      <a:pt x="24493" y="8397"/>
                    </a:cubicBezTo>
                    <a:cubicBezTo>
                      <a:pt x="20294" y="4199"/>
                      <a:pt x="12596" y="4199"/>
                      <a:pt x="8398" y="8397"/>
                    </a:cubicBezTo>
                    <a:cubicBezTo>
                      <a:pt x="4199" y="12596"/>
                      <a:pt x="4199" y="20294"/>
                      <a:pt x="8398" y="24493"/>
                    </a:cubicBezTo>
                    <a:cubicBezTo>
                      <a:pt x="12596" y="29391"/>
                      <a:pt x="19594" y="29391"/>
                      <a:pt x="24493" y="24493"/>
                    </a:cubicBezTo>
                    <a:lnTo>
                      <a:pt x="24493" y="24493"/>
                    </a:lnTo>
                    <a:close/>
                  </a:path>
                </a:pathLst>
              </a:custGeom>
              <a:solidFill>
                <a:srgbClr val="868686"/>
              </a:solidFill>
              <a:ln w="9525" cap="flat">
                <a:noFill/>
                <a:prstDash val="solid"/>
                <a:miter/>
              </a:ln>
            </p:spPr>
            <p:txBody>
              <a:bodyPr rtlCol="0" anchor="ctr"/>
              <a:lstStyle/>
              <a:p>
                <a:endParaRPr lang="en-US"/>
              </a:p>
            </p:txBody>
          </p:sp>
          <p:sp>
            <p:nvSpPr>
              <p:cNvPr id="145" name="Freihandform: Form 144">
                <a:extLst>
                  <a:ext uri="{FF2B5EF4-FFF2-40B4-BE49-F238E27FC236}">
                    <a16:creationId xmlns:a16="http://schemas.microsoft.com/office/drawing/2014/main" id="{CC55B458-C7FA-471A-A466-EA04EAA03D98}"/>
                  </a:ext>
                </a:extLst>
              </p:cNvPr>
              <p:cNvSpPr/>
              <p:nvPr/>
            </p:nvSpPr>
            <p:spPr>
              <a:xfrm>
                <a:off x="3333859" y="5573451"/>
                <a:ext cx="16299" cy="16299"/>
              </a:xfrm>
              <a:custGeom>
                <a:avLst/>
                <a:gdLst>
                  <a:gd name="connsiteX0" fmla="*/ 12246 w 20993"/>
                  <a:gd name="connsiteY0" fmla="*/ 19244 h 20993"/>
                  <a:gd name="connsiteX1" fmla="*/ 7348 w 20993"/>
                  <a:gd name="connsiteY1" fmla="*/ 17145 h 20993"/>
                  <a:gd name="connsiteX2" fmla="*/ 5248 w 20993"/>
                  <a:gd name="connsiteY2" fmla="*/ 12246 h 20993"/>
                  <a:gd name="connsiteX3" fmla="*/ 7348 w 20993"/>
                  <a:gd name="connsiteY3" fmla="*/ 7348 h 20993"/>
                  <a:gd name="connsiteX4" fmla="*/ 12246 w 20993"/>
                  <a:gd name="connsiteY4" fmla="*/ 5248 h 20993"/>
                  <a:gd name="connsiteX5" fmla="*/ 17145 w 20993"/>
                  <a:gd name="connsiteY5" fmla="*/ 7348 h 20993"/>
                  <a:gd name="connsiteX6" fmla="*/ 17145 w 20993"/>
                  <a:gd name="connsiteY6" fmla="*/ 17145 h 20993"/>
                  <a:gd name="connsiteX7" fmla="*/ 12246 w 20993"/>
                  <a:gd name="connsiteY7" fmla="*/ 19244 h 20993"/>
                  <a:gd name="connsiteX8" fmla="*/ 12246 w 20993"/>
                  <a:gd name="connsiteY8" fmla="*/ 19244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93" h="20993">
                    <a:moveTo>
                      <a:pt x="12246" y="19244"/>
                    </a:moveTo>
                    <a:cubicBezTo>
                      <a:pt x="10147" y="19244"/>
                      <a:pt x="8747" y="18544"/>
                      <a:pt x="7348" y="17145"/>
                    </a:cubicBezTo>
                    <a:cubicBezTo>
                      <a:pt x="5948" y="15745"/>
                      <a:pt x="5248" y="14346"/>
                      <a:pt x="5248" y="12246"/>
                    </a:cubicBezTo>
                    <a:cubicBezTo>
                      <a:pt x="5248" y="10147"/>
                      <a:pt x="5948" y="8747"/>
                      <a:pt x="7348" y="7348"/>
                    </a:cubicBezTo>
                    <a:cubicBezTo>
                      <a:pt x="8747" y="5948"/>
                      <a:pt x="10147" y="5248"/>
                      <a:pt x="12246" y="5248"/>
                    </a:cubicBezTo>
                    <a:cubicBezTo>
                      <a:pt x="14346" y="5248"/>
                      <a:pt x="15745" y="5948"/>
                      <a:pt x="17145" y="7348"/>
                    </a:cubicBezTo>
                    <a:cubicBezTo>
                      <a:pt x="19944" y="10147"/>
                      <a:pt x="19944" y="14346"/>
                      <a:pt x="17145" y="17145"/>
                    </a:cubicBezTo>
                    <a:cubicBezTo>
                      <a:pt x="15745" y="18544"/>
                      <a:pt x="14346" y="19244"/>
                      <a:pt x="12246" y="19244"/>
                    </a:cubicBezTo>
                    <a:lnTo>
                      <a:pt x="12246" y="19244"/>
                    </a:lnTo>
                    <a:close/>
                  </a:path>
                </a:pathLst>
              </a:custGeom>
              <a:solidFill>
                <a:srgbClr val="B0B0B0"/>
              </a:solidFill>
              <a:ln w="9525" cap="flat">
                <a:noFill/>
                <a:prstDash val="solid"/>
                <a:miter/>
              </a:ln>
            </p:spPr>
            <p:txBody>
              <a:bodyPr rtlCol="0" anchor="ctr"/>
              <a:lstStyle/>
              <a:p>
                <a:endParaRPr lang="en-US"/>
              </a:p>
            </p:txBody>
          </p:sp>
          <p:sp>
            <p:nvSpPr>
              <p:cNvPr id="146" name="Freihandform: Form 145">
                <a:extLst>
                  <a:ext uri="{FF2B5EF4-FFF2-40B4-BE49-F238E27FC236}">
                    <a16:creationId xmlns:a16="http://schemas.microsoft.com/office/drawing/2014/main" id="{154ACD24-0E82-4EEE-8091-738E3ED1AB29}"/>
                  </a:ext>
                </a:extLst>
              </p:cNvPr>
              <p:cNvSpPr/>
              <p:nvPr/>
            </p:nvSpPr>
            <p:spPr>
              <a:xfrm>
                <a:off x="3080144" y="5417528"/>
                <a:ext cx="423760" cy="423760"/>
              </a:xfrm>
              <a:custGeom>
                <a:avLst/>
                <a:gdLst>
                  <a:gd name="connsiteX0" fmla="*/ 275373 w 545840"/>
                  <a:gd name="connsiteY0" fmla="*/ 546191 h 545840"/>
                  <a:gd name="connsiteX1" fmla="*/ 545494 w 545840"/>
                  <a:gd name="connsiteY1" fmla="*/ 276070 h 545840"/>
                  <a:gd name="connsiteX2" fmla="*/ 275373 w 545840"/>
                  <a:gd name="connsiteY2" fmla="*/ 5248 h 545840"/>
                  <a:gd name="connsiteX3" fmla="*/ 5251 w 545840"/>
                  <a:gd name="connsiteY3" fmla="*/ 276070 h 545840"/>
                  <a:gd name="connsiteX4" fmla="*/ 275373 w 545840"/>
                  <a:gd name="connsiteY4" fmla="*/ 546191 h 545840"/>
                  <a:gd name="connsiteX5" fmla="*/ 275373 w 545840"/>
                  <a:gd name="connsiteY5" fmla="*/ 546191 h 54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840" h="545840">
                    <a:moveTo>
                      <a:pt x="275373" y="546191"/>
                    </a:moveTo>
                    <a:cubicBezTo>
                      <a:pt x="424429" y="546191"/>
                      <a:pt x="545494" y="425126"/>
                      <a:pt x="545494" y="276070"/>
                    </a:cubicBezTo>
                    <a:cubicBezTo>
                      <a:pt x="545494" y="127013"/>
                      <a:pt x="424429" y="5248"/>
                      <a:pt x="275373" y="5248"/>
                    </a:cubicBezTo>
                    <a:cubicBezTo>
                      <a:pt x="126316" y="5248"/>
                      <a:pt x="5251" y="127013"/>
                      <a:pt x="5251" y="276070"/>
                    </a:cubicBezTo>
                    <a:cubicBezTo>
                      <a:pt x="4552" y="425126"/>
                      <a:pt x="125616" y="546191"/>
                      <a:pt x="275373" y="546191"/>
                    </a:cubicBezTo>
                    <a:lnTo>
                      <a:pt x="275373" y="546191"/>
                    </a:lnTo>
                    <a:close/>
                  </a:path>
                </a:pathLst>
              </a:custGeom>
              <a:solidFill>
                <a:srgbClr val="5B5C5C"/>
              </a:solidFill>
              <a:ln w="9525" cap="flat">
                <a:noFill/>
                <a:prstDash val="solid"/>
                <a:miter/>
              </a:ln>
            </p:spPr>
            <p:txBody>
              <a:bodyPr rtlCol="0" anchor="ctr"/>
              <a:lstStyle/>
              <a:p>
                <a:endParaRPr lang="en-US"/>
              </a:p>
            </p:txBody>
          </p:sp>
          <p:sp>
            <p:nvSpPr>
              <p:cNvPr id="147" name="Freihandform: Form 146">
                <a:extLst>
                  <a:ext uri="{FF2B5EF4-FFF2-40B4-BE49-F238E27FC236}">
                    <a16:creationId xmlns:a16="http://schemas.microsoft.com/office/drawing/2014/main" id="{6C1ECE06-01BB-4821-9F4C-4B74D00D25F8}"/>
                  </a:ext>
                </a:extLst>
              </p:cNvPr>
              <p:cNvSpPr/>
              <p:nvPr/>
            </p:nvSpPr>
            <p:spPr>
              <a:xfrm>
                <a:off x="3086122" y="5424048"/>
                <a:ext cx="412895" cy="412895"/>
              </a:xfrm>
              <a:custGeom>
                <a:avLst/>
                <a:gdLst>
                  <a:gd name="connsiteX0" fmla="*/ 267672 w 531844"/>
                  <a:gd name="connsiteY0" fmla="*/ 529395 h 531844"/>
                  <a:gd name="connsiteX1" fmla="*/ 529396 w 531844"/>
                  <a:gd name="connsiteY1" fmla="*/ 267672 h 531844"/>
                  <a:gd name="connsiteX2" fmla="*/ 267672 w 531844"/>
                  <a:gd name="connsiteY2" fmla="*/ 5248 h 531844"/>
                  <a:gd name="connsiteX3" fmla="*/ 5248 w 531844"/>
                  <a:gd name="connsiteY3" fmla="*/ 267672 h 531844"/>
                  <a:gd name="connsiteX4" fmla="*/ 267672 w 531844"/>
                  <a:gd name="connsiteY4" fmla="*/ 529395 h 531844"/>
                  <a:gd name="connsiteX5" fmla="*/ 267672 w 531844"/>
                  <a:gd name="connsiteY5" fmla="*/ 529395 h 53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844" h="531844">
                    <a:moveTo>
                      <a:pt x="267672" y="529395"/>
                    </a:moveTo>
                    <a:cubicBezTo>
                      <a:pt x="411830" y="529395"/>
                      <a:pt x="529396" y="411830"/>
                      <a:pt x="529396" y="267672"/>
                    </a:cubicBezTo>
                    <a:cubicBezTo>
                      <a:pt x="529396" y="122814"/>
                      <a:pt x="411830" y="5248"/>
                      <a:pt x="267672" y="5248"/>
                    </a:cubicBezTo>
                    <a:cubicBezTo>
                      <a:pt x="122814" y="5248"/>
                      <a:pt x="5248" y="122814"/>
                      <a:pt x="5248" y="267672"/>
                    </a:cubicBezTo>
                    <a:cubicBezTo>
                      <a:pt x="5248" y="411830"/>
                      <a:pt x="122814" y="529395"/>
                      <a:pt x="267672" y="529395"/>
                    </a:cubicBezTo>
                    <a:lnTo>
                      <a:pt x="267672" y="529395"/>
                    </a:lnTo>
                    <a:close/>
                  </a:path>
                </a:pathLst>
              </a:custGeom>
              <a:solidFill>
                <a:srgbClr val="9A9B9A"/>
              </a:solidFill>
              <a:ln w="9525" cap="flat">
                <a:noFill/>
                <a:prstDash val="solid"/>
                <a:miter/>
              </a:ln>
            </p:spPr>
            <p:txBody>
              <a:bodyPr rtlCol="0" anchor="ctr"/>
              <a:lstStyle/>
              <a:p>
                <a:endParaRPr lang="en-US"/>
              </a:p>
            </p:txBody>
          </p:sp>
          <p:sp>
            <p:nvSpPr>
              <p:cNvPr id="148" name="Freihandform: Form 147">
                <a:extLst>
                  <a:ext uri="{FF2B5EF4-FFF2-40B4-BE49-F238E27FC236}">
                    <a16:creationId xmlns:a16="http://schemas.microsoft.com/office/drawing/2014/main" id="{282378F7-E772-4A63-B0CC-3BA064A99DCB}"/>
                  </a:ext>
                </a:extLst>
              </p:cNvPr>
              <p:cNvSpPr/>
              <p:nvPr/>
            </p:nvSpPr>
            <p:spPr>
              <a:xfrm>
                <a:off x="3096247" y="5433771"/>
                <a:ext cx="391163" cy="391163"/>
              </a:xfrm>
              <a:custGeom>
                <a:avLst/>
                <a:gdLst>
                  <a:gd name="connsiteX0" fmla="*/ 430279 w 503853"/>
                  <a:gd name="connsiteY0" fmla="*/ 431497 h 503853"/>
                  <a:gd name="connsiteX1" fmla="*/ 407185 w 503853"/>
                  <a:gd name="connsiteY1" fmla="*/ 451791 h 503853"/>
                  <a:gd name="connsiteX2" fmla="*/ 247632 w 503853"/>
                  <a:gd name="connsiteY2" fmla="*/ 504975 h 503853"/>
                  <a:gd name="connsiteX3" fmla="*/ 87379 w 503853"/>
                  <a:gd name="connsiteY3" fmla="*/ 440594 h 503853"/>
                  <a:gd name="connsiteX4" fmla="*/ 78281 w 503853"/>
                  <a:gd name="connsiteY4" fmla="*/ 431497 h 503853"/>
                  <a:gd name="connsiteX5" fmla="*/ 62186 w 503853"/>
                  <a:gd name="connsiteY5" fmla="*/ 414002 h 503853"/>
                  <a:gd name="connsiteX6" fmla="*/ 8302 w 503853"/>
                  <a:gd name="connsiteY6" fmla="*/ 295036 h 503853"/>
                  <a:gd name="connsiteX7" fmla="*/ 55188 w 503853"/>
                  <a:gd name="connsiteY7" fmla="*/ 105392 h 503853"/>
                  <a:gd name="connsiteX8" fmla="*/ 78281 w 503853"/>
                  <a:gd name="connsiteY8" fmla="*/ 78800 h 503853"/>
                  <a:gd name="connsiteX9" fmla="*/ 87379 w 503853"/>
                  <a:gd name="connsiteY9" fmla="*/ 69702 h 503853"/>
                  <a:gd name="connsiteX10" fmla="*/ 247632 w 503853"/>
                  <a:gd name="connsiteY10" fmla="*/ 5321 h 503853"/>
                  <a:gd name="connsiteX11" fmla="*/ 407185 w 503853"/>
                  <a:gd name="connsiteY11" fmla="*/ 57806 h 503853"/>
                  <a:gd name="connsiteX12" fmla="*/ 430279 w 503853"/>
                  <a:gd name="connsiteY12" fmla="*/ 78100 h 503853"/>
                  <a:gd name="connsiteX13" fmla="*/ 453372 w 503853"/>
                  <a:gd name="connsiteY13" fmla="*/ 104692 h 503853"/>
                  <a:gd name="connsiteX14" fmla="*/ 500258 w 503853"/>
                  <a:gd name="connsiteY14" fmla="*/ 294337 h 503853"/>
                  <a:gd name="connsiteX15" fmla="*/ 446374 w 503853"/>
                  <a:gd name="connsiteY15" fmla="*/ 413302 h 503853"/>
                  <a:gd name="connsiteX16" fmla="*/ 430279 w 503853"/>
                  <a:gd name="connsiteY16" fmla="*/ 431497 h 503853"/>
                  <a:gd name="connsiteX17" fmla="*/ 430279 w 503853"/>
                  <a:gd name="connsiteY17" fmla="*/ 431497 h 50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853" h="503853">
                    <a:moveTo>
                      <a:pt x="430279" y="431497"/>
                    </a:moveTo>
                    <a:cubicBezTo>
                      <a:pt x="423281" y="438494"/>
                      <a:pt x="415583" y="445492"/>
                      <a:pt x="407185" y="451791"/>
                    </a:cubicBezTo>
                    <a:cubicBezTo>
                      <a:pt x="361699" y="486781"/>
                      <a:pt x="305015" y="506375"/>
                      <a:pt x="247632" y="504975"/>
                    </a:cubicBezTo>
                    <a:cubicBezTo>
                      <a:pt x="186050" y="503576"/>
                      <a:pt x="130066" y="479083"/>
                      <a:pt x="87379" y="440594"/>
                    </a:cubicBezTo>
                    <a:cubicBezTo>
                      <a:pt x="83880" y="437795"/>
                      <a:pt x="81081" y="434995"/>
                      <a:pt x="78281" y="431497"/>
                    </a:cubicBezTo>
                    <a:cubicBezTo>
                      <a:pt x="72683" y="425898"/>
                      <a:pt x="67085" y="419600"/>
                      <a:pt x="62186" y="414002"/>
                    </a:cubicBezTo>
                    <a:cubicBezTo>
                      <a:pt x="34894" y="380412"/>
                      <a:pt x="15300" y="339823"/>
                      <a:pt x="8302" y="295036"/>
                    </a:cubicBezTo>
                    <a:cubicBezTo>
                      <a:pt x="-2195" y="228556"/>
                      <a:pt x="14600" y="159276"/>
                      <a:pt x="55188" y="105392"/>
                    </a:cubicBezTo>
                    <a:cubicBezTo>
                      <a:pt x="62186" y="96295"/>
                      <a:pt x="69884" y="87197"/>
                      <a:pt x="78281" y="78800"/>
                    </a:cubicBezTo>
                    <a:cubicBezTo>
                      <a:pt x="81081" y="76000"/>
                      <a:pt x="84580" y="72501"/>
                      <a:pt x="87379" y="69702"/>
                    </a:cubicBezTo>
                    <a:cubicBezTo>
                      <a:pt x="130066" y="31214"/>
                      <a:pt x="186050" y="7420"/>
                      <a:pt x="247632" y="5321"/>
                    </a:cubicBezTo>
                    <a:cubicBezTo>
                      <a:pt x="305015" y="3921"/>
                      <a:pt x="362398" y="22816"/>
                      <a:pt x="407185" y="57806"/>
                    </a:cubicBezTo>
                    <a:cubicBezTo>
                      <a:pt x="414883" y="64104"/>
                      <a:pt x="422581" y="70402"/>
                      <a:pt x="430279" y="78100"/>
                    </a:cubicBezTo>
                    <a:cubicBezTo>
                      <a:pt x="438676" y="86497"/>
                      <a:pt x="446374" y="95594"/>
                      <a:pt x="453372" y="104692"/>
                    </a:cubicBezTo>
                    <a:cubicBezTo>
                      <a:pt x="493960" y="158576"/>
                      <a:pt x="511455" y="227856"/>
                      <a:pt x="500258" y="294337"/>
                    </a:cubicBezTo>
                    <a:cubicBezTo>
                      <a:pt x="493260" y="339124"/>
                      <a:pt x="473666" y="379712"/>
                      <a:pt x="446374" y="413302"/>
                    </a:cubicBezTo>
                    <a:cubicBezTo>
                      <a:pt x="441475" y="419600"/>
                      <a:pt x="435877" y="425898"/>
                      <a:pt x="430279" y="431497"/>
                    </a:cubicBezTo>
                    <a:lnTo>
                      <a:pt x="430279" y="431497"/>
                    </a:lnTo>
                    <a:close/>
                  </a:path>
                </a:pathLst>
              </a:custGeom>
              <a:solidFill>
                <a:srgbClr val="C8CACA"/>
              </a:solidFill>
              <a:ln w="9525" cap="flat">
                <a:noFill/>
                <a:prstDash val="solid"/>
                <a:miter/>
              </a:ln>
            </p:spPr>
            <p:txBody>
              <a:bodyPr rtlCol="0" anchor="ctr"/>
              <a:lstStyle/>
              <a:p>
                <a:endParaRPr lang="en-US"/>
              </a:p>
            </p:txBody>
          </p:sp>
          <p:sp>
            <p:nvSpPr>
              <p:cNvPr id="149" name="Freihandform: Form 148">
                <a:extLst>
                  <a:ext uri="{FF2B5EF4-FFF2-40B4-BE49-F238E27FC236}">
                    <a16:creationId xmlns:a16="http://schemas.microsoft.com/office/drawing/2014/main" id="{A3A8A784-C2FB-433E-A122-2BAD8391795A}"/>
                  </a:ext>
                </a:extLst>
              </p:cNvPr>
              <p:cNvSpPr/>
              <p:nvPr/>
            </p:nvSpPr>
            <p:spPr>
              <a:xfrm>
                <a:off x="3152403" y="5489785"/>
                <a:ext cx="282507" cy="282507"/>
              </a:xfrm>
              <a:custGeom>
                <a:avLst/>
                <a:gdLst>
                  <a:gd name="connsiteX0" fmla="*/ 182297 w 363893"/>
                  <a:gd name="connsiteY0" fmla="*/ 359345 h 363893"/>
                  <a:gd name="connsiteX1" fmla="*/ 5248 w 363893"/>
                  <a:gd name="connsiteY1" fmla="*/ 182297 h 363893"/>
                  <a:gd name="connsiteX2" fmla="*/ 182297 w 363893"/>
                  <a:gd name="connsiteY2" fmla="*/ 5248 h 363893"/>
                  <a:gd name="connsiteX3" fmla="*/ 359345 w 363893"/>
                  <a:gd name="connsiteY3" fmla="*/ 182297 h 363893"/>
                  <a:gd name="connsiteX4" fmla="*/ 182297 w 363893"/>
                  <a:gd name="connsiteY4" fmla="*/ 359345 h 363893"/>
                  <a:gd name="connsiteX5" fmla="*/ 182297 w 363893"/>
                  <a:gd name="connsiteY5" fmla="*/ 359345 h 36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893" h="363893">
                    <a:moveTo>
                      <a:pt x="182297" y="359345"/>
                    </a:moveTo>
                    <a:cubicBezTo>
                      <a:pt x="85025" y="359345"/>
                      <a:pt x="5248" y="280268"/>
                      <a:pt x="5248" y="182297"/>
                    </a:cubicBezTo>
                    <a:cubicBezTo>
                      <a:pt x="5248" y="85025"/>
                      <a:pt x="84325" y="5248"/>
                      <a:pt x="182297" y="5248"/>
                    </a:cubicBezTo>
                    <a:cubicBezTo>
                      <a:pt x="279568" y="5248"/>
                      <a:pt x="359345" y="85025"/>
                      <a:pt x="359345" y="182297"/>
                    </a:cubicBezTo>
                    <a:cubicBezTo>
                      <a:pt x="358645" y="280268"/>
                      <a:pt x="279568" y="359345"/>
                      <a:pt x="182297" y="359345"/>
                    </a:cubicBezTo>
                    <a:lnTo>
                      <a:pt x="182297" y="359345"/>
                    </a:lnTo>
                    <a:close/>
                  </a:path>
                </a:pathLst>
              </a:custGeom>
              <a:solidFill>
                <a:srgbClr val="D6D4D1"/>
              </a:solidFill>
              <a:ln w="9525" cap="flat">
                <a:noFill/>
                <a:prstDash val="solid"/>
                <a:miter/>
              </a:ln>
            </p:spPr>
            <p:txBody>
              <a:bodyPr rtlCol="0" anchor="ctr"/>
              <a:lstStyle/>
              <a:p>
                <a:endParaRPr lang="en-US"/>
              </a:p>
            </p:txBody>
          </p:sp>
          <p:sp>
            <p:nvSpPr>
              <p:cNvPr id="150" name="Freihandform: Form 149">
                <a:extLst>
                  <a:ext uri="{FF2B5EF4-FFF2-40B4-BE49-F238E27FC236}">
                    <a16:creationId xmlns:a16="http://schemas.microsoft.com/office/drawing/2014/main" id="{BBB14042-2D7B-4E68-A36C-EB0FA121425A}"/>
                  </a:ext>
                </a:extLst>
              </p:cNvPr>
              <p:cNvSpPr/>
              <p:nvPr/>
            </p:nvSpPr>
            <p:spPr>
              <a:xfrm>
                <a:off x="3201293" y="5539223"/>
                <a:ext cx="184716" cy="184716"/>
              </a:xfrm>
              <a:custGeom>
                <a:avLst/>
                <a:gdLst>
                  <a:gd name="connsiteX0" fmla="*/ 119322 w 237930"/>
                  <a:gd name="connsiteY0" fmla="*/ 233382 h 237930"/>
                  <a:gd name="connsiteX1" fmla="*/ 233389 w 237930"/>
                  <a:gd name="connsiteY1" fmla="*/ 119316 h 237930"/>
                  <a:gd name="connsiteX2" fmla="*/ 119322 w 237930"/>
                  <a:gd name="connsiteY2" fmla="*/ 5248 h 237930"/>
                  <a:gd name="connsiteX3" fmla="*/ 5256 w 237930"/>
                  <a:gd name="connsiteY3" fmla="*/ 119316 h 237930"/>
                  <a:gd name="connsiteX4" fmla="*/ 119322 w 237930"/>
                  <a:gd name="connsiteY4" fmla="*/ 233382 h 237930"/>
                  <a:gd name="connsiteX5" fmla="*/ 119322 w 237930"/>
                  <a:gd name="connsiteY5" fmla="*/ 233382 h 23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930" h="237930">
                    <a:moveTo>
                      <a:pt x="119322" y="233382"/>
                    </a:moveTo>
                    <a:cubicBezTo>
                      <a:pt x="182304" y="233382"/>
                      <a:pt x="233389" y="182297"/>
                      <a:pt x="233389" y="119316"/>
                    </a:cubicBezTo>
                    <a:cubicBezTo>
                      <a:pt x="233389" y="56334"/>
                      <a:pt x="182304" y="5248"/>
                      <a:pt x="119322" y="5248"/>
                    </a:cubicBezTo>
                    <a:cubicBezTo>
                      <a:pt x="56341" y="5248"/>
                      <a:pt x="5256" y="56334"/>
                      <a:pt x="5256" y="119316"/>
                    </a:cubicBezTo>
                    <a:cubicBezTo>
                      <a:pt x="4556" y="182297"/>
                      <a:pt x="55641" y="233382"/>
                      <a:pt x="119322" y="233382"/>
                    </a:cubicBezTo>
                    <a:lnTo>
                      <a:pt x="119322" y="233382"/>
                    </a:lnTo>
                    <a:close/>
                  </a:path>
                </a:pathLst>
              </a:custGeom>
              <a:solidFill>
                <a:srgbClr val="C6C6C5"/>
              </a:solidFill>
              <a:ln w="9525" cap="flat">
                <a:noFill/>
                <a:prstDash val="solid"/>
                <a:miter/>
              </a:ln>
            </p:spPr>
            <p:txBody>
              <a:bodyPr rtlCol="0" anchor="ctr"/>
              <a:lstStyle/>
              <a:p>
                <a:endParaRPr lang="en-US"/>
              </a:p>
            </p:txBody>
          </p:sp>
          <p:sp>
            <p:nvSpPr>
              <p:cNvPr id="151" name="Freihandform: Form 150">
                <a:extLst>
                  <a:ext uri="{FF2B5EF4-FFF2-40B4-BE49-F238E27FC236}">
                    <a16:creationId xmlns:a16="http://schemas.microsoft.com/office/drawing/2014/main" id="{B3F5BF5B-1EB5-4AEB-B646-0B262E9FAA14}"/>
                  </a:ext>
                </a:extLst>
              </p:cNvPr>
              <p:cNvSpPr/>
              <p:nvPr/>
            </p:nvSpPr>
            <p:spPr>
              <a:xfrm>
                <a:off x="3199663" y="5537594"/>
                <a:ext cx="184716" cy="184716"/>
              </a:xfrm>
              <a:custGeom>
                <a:avLst/>
                <a:gdLst>
                  <a:gd name="connsiteX0" fmla="*/ 121422 w 237930"/>
                  <a:gd name="connsiteY0" fmla="*/ 8747 h 237930"/>
                  <a:gd name="connsiteX1" fmla="*/ 234089 w 237930"/>
                  <a:gd name="connsiteY1" fmla="*/ 121415 h 237930"/>
                  <a:gd name="connsiteX2" fmla="*/ 121422 w 237930"/>
                  <a:gd name="connsiteY2" fmla="*/ 234082 h 237930"/>
                  <a:gd name="connsiteX3" fmla="*/ 8754 w 237930"/>
                  <a:gd name="connsiteY3" fmla="*/ 121415 h 237930"/>
                  <a:gd name="connsiteX4" fmla="*/ 121422 w 237930"/>
                  <a:gd name="connsiteY4" fmla="*/ 8747 h 237930"/>
                  <a:gd name="connsiteX5" fmla="*/ 121422 w 237930"/>
                  <a:gd name="connsiteY5" fmla="*/ 8747 h 237930"/>
                  <a:gd name="connsiteX6" fmla="*/ 121422 w 237930"/>
                  <a:gd name="connsiteY6" fmla="*/ 237581 h 237930"/>
                  <a:gd name="connsiteX7" fmla="*/ 237588 w 237930"/>
                  <a:gd name="connsiteY7" fmla="*/ 121415 h 237930"/>
                  <a:gd name="connsiteX8" fmla="*/ 121422 w 237930"/>
                  <a:gd name="connsiteY8" fmla="*/ 5248 h 237930"/>
                  <a:gd name="connsiteX9" fmla="*/ 5255 w 237930"/>
                  <a:gd name="connsiteY9" fmla="*/ 121415 h 237930"/>
                  <a:gd name="connsiteX10" fmla="*/ 121422 w 237930"/>
                  <a:gd name="connsiteY10" fmla="*/ 237581 h 237930"/>
                  <a:gd name="connsiteX11" fmla="*/ 121422 w 237930"/>
                  <a:gd name="connsiteY11" fmla="*/ 237581 h 23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930" h="237930">
                    <a:moveTo>
                      <a:pt x="121422" y="8747"/>
                    </a:moveTo>
                    <a:cubicBezTo>
                      <a:pt x="183703" y="8747"/>
                      <a:pt x="234089" y="59133"/>
                      <a:pt x="234089" y="121415"/>
                    </a:cubicBezTo>
                    <a:cubicBezTo>
                      <a:pt x="234089" y="183696"/>
                      <a:pt x="183703" y="234082"/>
                      <a:pt x="121422" y="234082"/>
                    </a:cubicBezTo>
                    <a:cubicBezTo>
                      <a:pt x="59140" y="234082"/>
                      <a:pt x="8754" y="183696"/>
                      <a:pt x="8754" y="121415"/>
                    </a:cubicBezTo>
                    <a:cubicBezTo>
                      <a:pt x="8754" y="59133"/>
                      <a:pt x="59140" y="8747"/>
                      <a:pt x="121422" y="8747"/>
                    </a:cubicBezTo>
                    <a:lnTo>
                      <a:pt x="121422" y="8747"/>
                    </a:lnTo>
                    <a:close/>
                    <a:moveTo>
                      <a:pt x="121422" y="237581"/>
                    </a:moveTo>
                    <a:cubicBezTo>
                      <a:pt x="185103" y="237581"/>
                      <a:pt x="237588" y="185796"/>
                      <a:pt x="237588" y="121415"/>
                    </a:cubicBezTo>
                    <a:cubicBezTo>
                      <a:pt x="237588" y="57034"/>
                      <a:pt x="185803" y="5248"/>
                      <a:pt x="121422" y="5248"/>
                    </a:cubicBezTo>
                    <a:cubicBezTo>
                      <a:pt x="57040" y="5248"/>
                      <a:pt x="5255" y="57034"/>
                      <a:pt x="5255" y="121415"/>
                    </a:cubicBezTo>
                    <a:cubicBezTo>
                      <a:pt x="4556" y="185096"/>
                      <a:pt x="57040" y="237581"/>
                      <a:pt x="121422" y="237581"/>
                    </a:cubicBezTo>
                    <a:lnTo>
                      <a:pt x="121422" y="237581"/>
                    </a:lnTo>
                    <a:close/>
                  </a:path>
                </a:pathLst>
              </a:custGeom>
              <a:solidFill>
                <a:srgbClr val="5B5C5C"/>
              </a:solidFill>
              <a:ln w="9525" cap="flat">
                <a:noFill/>
                <a:prstDash val="solid"/>
                <a:miter/>
              </a:ln>
            </p:spPr>
            <p:txBody>
              <a:bodyPr rtlCol="0" anchor="ctr"/>
              <a:lstStyle/>
              <a:p>
                <a:endParaRPr lang="en-US"/>
              </a:p>
            </p:txBody>
          </p:sp>
          <p:sp>
            <p:nvSpPr>
              <p:cNvPr id="152" name="Freihandform: Form 151">
                <a:extLst>
                  <a:ext uri="{FF2B5EF4-FFF2-40B4-BE49-F238E27FC236}">
                    <a16:creationId xmlns:a16="http://schemas.microsoft.com/office/drawing/2014/main" id="{DA8D5075-0BC8-484E-AB2A-CE3EA2C7B8EE}"/>
                  </a:ext>
                </a:extLst>
              </p:cNvPr>
              <p:cNvSpPr/>
              <p:nvPr/>
            </p:nvSpPr>
            <p:spPr>
              <a:xfrm>
                <a:off x="3204558" y="5541940"/>
                <a:ext cx="173851" cy="173851"/>
              </a:xfrm>
              <a:custGeom>
                <a:avLst/>
                <a:gdLst>
                  <a:gd name="connsiteX0" fmla="*/ 115116 w 223934"/>
                  <a:gd name="connsiteY0" fmla="*/ 224985 h 223934"/>
                  <a:gd name="connsiteX1" fmla="*/ 224984 w 223934"/>
                  <a:gd name="connsiteY1" fmla="*/ 115117 h 223934"/>
                  <a:gd name="connsiteX2" fmla="*/ 115116 w 223934"/>
                  <a:gd name="connsiteY2" fmla="*/ 5248 h 223934"/>
                  <a:gd name="connsiteX3" fmla="*/ 5248 w 223934"/>
                  <a:gd name="connsiteY3" fmla="*/ 115117 h 223934"/>
                  <a:gd name="connsiteX4" fmla="*/ 115116 w 223934"/>
                  <a:gd name="connsiteY4" fmla="*/ 224985 h 223934"/>
                  <a:gd name="connsiteX5" fmla="*/ 115116 w 223934"/>
                  <a:gd name="connsiteY5" fmla="*/ 224985 h 22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4" h="223934">
                    <a:moveTo>
                      <a:pt x="115116" y="224985"/>
                    </a:moveTo>
                    <a:cubicBezTo>
                      <a:pt x="175299" y="224985"/>
                      <a:pt x="224984" y="175299"/>
                      <a:pt x="224984" y="115117"/>
                    </a:cubicBezTo>
                    <a:cubicBezTo>
                      <a:pt x="224984" y="54934"/>
                      <a:pt x="175999" y="5248"/>
                      <a:pt x="115116" y="5248"/>
                    </a:cubicBezTo>
                    <a:cubicBezTo>
                      <a:pt x="54934" y="5248"/>
                      <a:pt x="5248" y="54234"/>
                      <a:pt x="5248" y="115117"/>
                    </a:cubicBezTo>
                    <a:cubicBezTo>
                      <a:pt x="5248" y="175999"/>
                      <a:pt x="54234" y="224985"/>
                      <a:pt x="115116" y="224985"/>
                    </a:cubicBezTo>
                    <a:lnTo>
                      <a:pt x="115116" y="224985"/>
                    </a:lnTo>
                    <a:close/>
                  </a:path>
                </a:pathLst>
              </a:custGeom>
              <a:solidFill>
                <a:srgbClr val="F7F9F8"/>
              </a:solidFill>
              <a:ln w="9525" cap="flat">
                <a:noFill/>
                <a:prstDash val="solid"/>
                <a:miter/>
              </a:ln>
            </p:spPr>
            <p:txBody>
              <a:bodyPr rtlCol="0" anchor="ctr"/>
              <a:lstStyle/>
              <a:p>
                <a:endParaRPr lang="en-US"/>
              </a:p>
            </p:txBody>
          </p:sp>
          <p:sp>
            <p:nvSpPr>
              <p:cNvPr id="153" name="Freihandform: Form 152">
                <a:extLst>
                  <a:ext uri="{FF2B5EF4-FFF2-40B4-BE49-F238E27FC236}">
                    <a16:creationId xmlns:a16="http://schemas.microsoft.com/office/drawing/2014/main" id="{9E8E5935-4768-4C75-8487-A84F48942094}"/>
                  </a:ext>
                </a:extLst>
              </p:cNvPr>
              <p:cNvSpPr/>
              <p:nvPr/>
            </p:nvSpPr>
            <p:spPr>
              <a:xfrm>
                <a:off x="3245305" y="5582686"/>
                <a:ext cx="92358" cy="92358"/>
              </a:xfrm>
              <a:custGeom>
                <a:avLst/>
                <a:gdLst>
                  <a:gd name="connsiteX0" fmla="*/ 62632 w 118965"/>
                  <a:gd name="connsiteY0" fmla="*/ 120015 h 118965"/>
                  <a:gd name="connsiteX1" fmla="*/ 120015 w 118965"/>
                  <a:gd name="connsiteY1" fmla="*/ 62632 h 118965"/>
                  <a:gd name="connsiteX2" fmla="*/ 62632 w 118965"/>
                  <a:gd name="connsiteY2" fmla="*/ 5248 h 118965"/>
                  <a:gd name="connsiteX3" fmla="*/ 5248 w 118965"/>
                  <a:gd name="connsiteY3" fmla="*/ 62632 h 118965"/>
                  <a:gd name="connsiteX4" fmla="*/ 62632 w 118965"/>
                  <a:gd name="connsiteY4" fmla="*/ 120015 h 118965"/>
                  <a:gd name="connsiteX5" fmla="*/ 62632 w 118965"/>
                  <a:gd name="connsiteY5" fmla="*/ 120015 h 1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965" h="118965">
                    <a:moveTo>
                      <a:pt x="62632" y="120015"/>
                    </a:moveTo>
                    <a:cubicBezTo>
                      <a:pt x="94123" y="120015"/>
                      <a:pt x="120015" y="94123"/>
                      <a:pt x="120015" y="62632"/>
                    </a:cubicBezTo>
                    <a:cubicBezTo>
                      <a:pt x="120015" y="31141"/>
                      <a:pt x="94123" y="5248"/>
                      <a:pt x="62632" y="5248"/>
                    </a:cubicBezTo>
                    <a:cubicBezTo>
                      <a:pt x="31141" y="5248"/>
                      <a:pt x="5248" y="31141"/>
                      <a:pt x="5248" y="62632"/>
                    </a:cubicBezTo>
                    <a:cubicBezTo>
                      <a:pt x="5248" y="94823"/>
                      <a:pt x="30441" y="120015"/>
                      <a:pt x="62632" y="120015"/>
                    </a:cubicBezTo>
                    <a:lnTo>
                      <a:pt x="62632" y="120015"/>
                    </a:lnTo>
                    <a:close/>
                  </a:path>
                </a:pathLst>
              </a:custGeom>
              <a:solidFill>
                <a:srgbClr val="090506"/>
              </a:solidFill>
              <a:ln w="9525" cap="flat">
                <a:noFill/>
                <a:prstDash val="solid"/>
                <a:miter/>
              </a:ln>
            </p:spPr>
            <p:txBody>
              <a:bodyPr rtlCol="0" anchor="ctr"/>
              <a:lstStyle/>
              <a:p>
                <a:endParaRPr lang="en-US"/>
              </a:p>
            </p:txBody>
          </p:sp>
          <p:sp>
            <p:nvSpPr>
              <p:cNvPr id="154" name="Freihandform: Form 153">
                <a:extLst>
                  <a:ext uri="{FF2B5EF4-FFF2-40B4-BE49-F238E27FC236}">
                    <a16:creationId xmlns:a16="http://schemas.microsoft.com/office/drawing/2014/main" id="{AC1271A0-0CE1-4D94-A7CB-EF2A62ADEF23}"/>
                  </a:ext>
                </a:extLst>
              </p:cNvPr>
              <p:cNvSpPr/>
              <p:nvPr/>
            </p:nvSpPr>
            <p:spPr>
              <a:xfrm>
                <a:off x="3244207" y="5582143"/>
                <a:ext cx="97791" cy="97791"/>
              </a:xfrm>
              <a:custGeom>
                <a:avLst/>
                <a:gdLst>
                  <a:gd name="connsiteX0" fmla="*/ 64045 w 125963"/>
                  <a:gd name="connsiteY0" fmla="*/ 8747 h 125963"/>
                  <a:gd name="connsiteX1" fmla="*/ 119329 w 125963"/>
                  <a:gd name="connsiteY1" fmla="*/ 64031 h 125963"/>
                  <a:gd name="connsiteX2" fmla="*/ 64045 w 125963"/>
                  <a:gd name="connsiteY2" fmla="*/ 119315 h 125963"/>
                  <a:gd name="connsiteX3" fmla="*/ 8761 w 125963"/>
                  <a:gd name="connsiteY3" fmla="*/ 64031 h 125963"/>
                  <a:gd name="connsiteX4" fmla="*/ 64045 w 125963"/>
                  <a:gd name="connsiteY4" fmla="*/ 8747 h 125963"/>
                  <a:gd name="connsiteX5" fmla="*/ 64045 w 125963"/>
                  <a:gd name="connsiteY5" fmla="*/ 8747 h 125963"/>
                  <a:gd name="connsiteX6" fmla="*/ 64045 w 125963"/>
                  <a:gd name="connsiteY6" fmla="*/ 122814 h 125963"/>
                  <a:gd name="connsiteX7" fmla="*/ 122828 w 125963"/>
                  <a:gd name="connsiteY7" fmla="*/ 64031 h 125963"/>
                  <a:gd name="connsiteX8" fmla="*/ 64045 w 125963"/>
                  <a:gd name="connsiteY8" fmla="*/ 5248 h 125963"/>
                  <a:gd name="connsiteX9" fmla="*/ 5262 w 125963"/>
                  <a:gd name="connsiteY9" fmla="*/ 64031 h 125963"/>
                  <a:gd name="connsiteX10" fmla="*/ 64045 w 125963"/>
                  <a:gd name="connsiteY10" fmla="*/ 122814 h 125963"/>
                  <a:gd name="connsiteX11" fmla="*/ 64045 w 125963"/>
                  <a:gd name="connsiteY11" fmla="*/ 122814 h 12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63" h="125963">
                    <a:moveTo>
                      <a:pt x="64045" y="8747"/>
                    </a:moveTo>
                    <a:cubicBezTo>
                      <a:pt x="94836" y="8747"/>
                      <a:pt x="119329" y="33240"/>
                      <a:pt x="119329" y="64031"/>
                    </a:cubicBezTo>
                    <a:cubicBezTo>
                      <a:pt x="119329" y="94822"/>
                      <a:pt x="94836" y="119315"/>
                      <a:pt x="64045" y="119315"/>
                    </a:cubicBezTo>
                    <a:cubicBezTo>
                      <a:pt x="33254" y="119315"/>
                      <a:pt x="8761" y="94822"/>
                      <a:pt x="8761" y="64031"/>
                    </a:cubicBezTo>
                    <a:cubicBezTo>
                      <a:pt x="8061" y="33240"/>
                      <a:pt x="33254" y="8747"/>
                      <a:pt x="64045" y="8747"/>
                    </a:cubicBezTo>
                    <a:lnTo>
                      <a:pt x="64045" y="8747"/>
                    </a:lnTo>
                    <a:close/>
                    <a:moveTo>
                      <a:pt x="64045" y="122814"/>
                    </a:moveTo>
                    <a:cubicBezTo>
                      <a:pt x="96235" y="122814"/>
                      <a:pt x="122828" y="96222"/>
                      <a:pt x="122828" y="64031"/>
                    </a:cubicBezTo>
                    <a:cubicBezTo>
                      <a:pt x="122828" y="31841"/>
                      <a:pt x="96235" y="5248"/>
                      <a:pt x="64045" y="5248"/>
                    </a:cubicBezTo>
                    <a:cubicBezTo>
                      <a:pt x="31854" y="5248"/>
                      <a:pt x="5262" y="31841"/>
                      <a:pt x="5262" y="64031"/>
                    </a:cubicBezTo>
                    <a:cubicBezTo>
                      <a:pt x="4562" y="96222"/>
                      <a:pt x="31155" y="122814"/>
                      <a:pt x="64045" y="122814"/>
                    </a:cubicBezTo>
                    <a:lnTo>
                      <a:pt x="64045" y="122814"/>
                    </a:lnTo>
                    <a:close/>
                  </a:path>
                </a:pathLst>
              </a:custGeom>
              <a:solidFill>
                <a:srgbClr val="5B5C5C"/>
              </a:solidFill>
              <a:ln w="9525" cap="flat">
                <a:noFill/>
                <a:prstDash val="solid"/>
                <a:miter/>
              </a:ln>
            </p:spPr>
            <p:txBody>
              <a:bodyPr rtlCol="0" anchor="ctr"/>
              <a:lstStyle/>
              <a:p>
                <a:endParaRPr lang="en-US"/>
              </a:p>
            </p:txBody>
          </p:sp>
          <p:sp>
            <p:nvSpPr>
              <p:cNvPr id="155" name="Freihandform: Form 154">
                <a:extLst>
                  <a:ext uri="{FF2B5EF4-FFF2-40B4-BE49-F238E27FC236}">
                    <a16:creationId xmlns:a16="http://schemas.microsoft.com/office/drawing/2014/main" id="{8E99D93B-034E-4EB1-BDF1-602AB763CF5A}"/>
                  </a:ext>
                </a:extLst>
              </p:cNvPr>
              <p:cNvSpPr/>
              <p:nvPr/>
            </p:nvSpPr>
            <p:spPr>
              <a:xfrm>
                <a:off x="3252897" y="5590835"/>
                <a:ext cx="81492" cy="81492"/>
              </a:xfrm>
              <a:custGeom>
                <a:avLst/>
                <a:gdLst>
                  <a:gd name="connsiteX0" fmla="*/ 52851 w 104969"/>
                  <a:gd name="connsiteY0" fmla="*/ 100421 h 104969"/>
                  <a:gd name="connsiteX1" fmla="*/ 100437 w 104969"/>
                  <a:gd name="connsiteY1" fmla="*/ 52835 h 104969"/>
                  <a:gd name="connsiteX2" fmla="*/ 52851 w 104969"/>
                  <a:gd name="connsiteY2" fmla="*/ 5248 h 104969"/>
                  <a:gd name="connsiteX3" fmla="*/ 5265 w 104969"/>
                  <a:gd name="connsiteY3" fmla="*/ 52835 h 104969"/>
                  <a:gd name="connsiteX4" fmla="*/ 52851 w 104969"/>
                  <a:gd name="connsiteY4" fmla="*/ 100421 h 104969"/>
                  <a:gd name="connsiteX5" fmla="*/ 52851 w 104969"/>
                  <a:gd name="connsiteY5" fmla="*/ 100421 h 104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69" h="104969">
                    <a:moveTo>
                      <a:pt x="52851" y="100421"/>
                    </a:moveTo>
                    <a:cubicBezTo>
                      <a:pt x="79443" y="100421"/>
                      <a:pt x="100437" y="78727"/>
                      <a:pt x="100437" y="52835"/>
                    </a:cubicBezTo>
                    <a:cubicBezTo>
                      <a:pt x="100437" y="26242"/>
                      <a:pt x="78744" y="5248"/>
                      <a:pt x="52851" y="5248"/>
                    </a:cubicBezTo>
                    <a:cubicBezTo>
                      <a:pt x="26259" y="5248"/>
                      <a:pt x="5265" y="26242"/>
                      <a:pt x="5265" y="52835"/>
                    </a:cubicBezTo>
                    <a:cubicBezTo>
                      <a:pt x="4565" y="78727"/>
                      <a:pt x="26259" y="100421"/>
                      <a:pt x="52851" y="100421"/>
                    </a:cubicBezTo>
                    <a:lnTo>
                      <a:pt x="52851" y="100421"/>
                    </a:lnTo>
                    <a:close/>
                  </a:path>
                </a:pathLst>
              </a:custGeom>
              <a:solidFill>
                <a:srgbClr val="514F4E"/>
              </a:solidFill>
              <a:ln w="9525" cap="flat">
                <a:noFill/>
                <a:prstDash val="solid"/>
                <a:miter/>
              </a:ln>
            </p:spPr>
            <p:txBody>
              <a:bodyPr rtlCol="0" anchor="ctr"/>
              <a:lstStyle/>
              <a:p>
                <a:endParaRPr lang="en-US"/>
              </a:p>
            </p:txBody>
          </p:sp>
          <p:sp>
            <p:nvSpPr>
              <p:cNvPr id="156" name="Freihandform: Form 155">
                <a:extLst>
                  <a:ext uri="{FF2B5EF4-FFF2-40B4-BE49-F238E27FC236}">
                    <a16:creationId xmlns:a16="http://schemas.microsoft.com/office/drawing/2014/main" id="{68F73F9D-23D1-45EA-909E-A866681D388A}"/>
                  </a:ext>
                </a:extLst>
              </p:cNvPr>
              <p:cNvSpPr/>
              <p:nvPr/>
            </p:nvSpPr>
            <p:spPr>
              <a:xfrm>
                <a:off x="3263215" y="5601157"/>
                <a:ext cx="59761" cy="59761"/>
              </a:xfrm>
              <a:custGeom>
                <a:avLst/>
                <a:gdLst>
                  <a:gd name="connsiteX0" fmla="*/ 39561 w 76977"/>
                  <a:gd name="connsiteY0" fmla="*/ 73828 h 76977"/>
                  <a:gd name="connsiteX1" fmla="*/ 73851 w 76977"/>
                  <a:gd name="connsiteY1" fmla="*/ 39539 h 76977"/>
                  <a:gd name="connsiteX2" fmla="*/ 39561 w 76977"/>
                  <a:gd name="connsiteY2" fmla="*/ 5248 h 76977"/>
                  <a:gd name="connsiteX3" fmla="*/ 5271 w 76977"/>
                  <a:gd name="connsiteY3" fmla="*/ 39539 h 76977"/>
                  <a:gd name="connsiteX4" fmla="*/ 39561 w 76977"/>
                  <a:gd name="connsiteY4" fmla="*/ 73828 h 76977"/>
                  <a:gd name="connsiteX5" fmla="*/ 39561 w 76977"/>
                  <a:gd name="connsiteY5" fmla="*/ 73828 h 7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77" h="76977">
                    <a:moveTo>
                      <a:pt x="39561" y="73828"/>
                    </a:moveTo>
                    <a:cubicBezTo>
                      <a:pt x="58456" y="73828"/>
                      <a:pt x="73851" y="58433"/>
                      <a:pt x="73851" y="39539"/>
                    </a:cubicBezTo>
                    <a:cubicBezTo>
                      <a:pt x="73851" y="20644"/>
                      <a:pt x="58456" y="5248"/>
                      <a:pt x="39561" y="5248"/>
                    </a:cubicBezTo>
                    <a:cubicBezTo>
                      <a:pt x="20667" y="5248"/>
                      <a:pt x="5271" y="20644"/>
                      <a:pt x="5271" y="39539"/>
                    </a:cubicBezTo>
                    <a:cubicBezTo>
                      <a:pt x="4572" y="58433"/>
                      <a:pt x="19967" y="73828"/>
                      <a:pt x="39561" y="73828"/>
                    </a:cubicBezTo>
                    <a:lnTo>
                      <a:pt x="39561" y="73828"/>
                    </a:lnTo>
                    <a:close/>
                  </a:path>
                </a:pathLst>
              </a:custGeom>
              <a:solidFill>
                <a:srgbClr val="353332"/>
              </a:solidFill>
              <a:ln w="9525" cap="flat">
                <a:noFill/>
                <a:prstDash val="solid"/>
                <a:miter/>
              </a:ln>
            </p:spPr>
            <p:txBody>
              <a:bodyPr rtlCol="0" anchor="ctr"/>
              <a:lstStyle/>
              <a:p>
                <a:endParaRPr lang="en-US"/>
              </a:p>
            </p:txBody>
          </p:sp>
          <p:sp>
            <p:nvSpPr>
              <p:cNvPr id="157" name="Freihandform: Form 156">
                <a:extLst>
                  <a:ext uri="{FF2B5EF4-FFF2-40B4-BE49-F238E27FC236}">
                    <a16:creationId xmlns:a16="http://schemas.microsoft.com/office/drawing/2014/main" id="{26373994-F825-4427-B8AB-6EA5DB844AED}"/>
                  </a:ext>
                </a:extLst>
              </p:cNvPr>
              <p:cNvSpPr/>
              <p:nvPr/>
            </p:nvSpPr>
            <p:spPr>
              <a:xfrm>
                <a:off x="3116003" y="5590835"/>
                <a:ext cx="38030" cy="70626"/>
              </a:xfrm>
              <a:custGeom>
                <a:avLst/>
                <a:gdLst>
                  <a:gd name="connsiteX0" fmla="*/ 5248 w 48985"/>
                  <a:gd name="connsiteY0" fmla="*/ 66131 h 90973"/>
                  <a:gd name="connsiteX1" fmla="*/ 26242 w 48985"/>
                  <a:gd name="connsiteY1" fmla="*/ 91324 h 90973"/>
                  <a:gd name="connsiteX2" fmla="*/ 48636 w 48985"/>
                  <a:gd name="connsiteY2" fmla="*/ 67530 h 90973"/>
                  <a:gd name="connsiteX3" fmla="*/ 49336 w 48985"/>
                  <a:gd name="connsiteY3" fmla="*/ 30441 h 90973"/>
                  <a:gd name="connsiteX4" fmla="*/ 28342 w 48985"/>
                  <a:gd name="connsiteY4" fmla="*/ 5248 h 90973"/>
                  <a:gd name="connsiteX5" fmla="*/ 6648 w 48985"/>
                  <a:gd name="connsiteY5" fmla="*/ 29042 h 90973"/>
                  <a:gd name="connsiteX6" fmla="*/ 5248 w 48985"/>
                  <a:gd name="connsiteY6" fmla="*/ 66131 h 9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85" h="90973">
                    <a:moveTo>
                      <a:pt x="5248" y="66131"/>
                    </a:moveTo>
                    <a:cubicBezTo>
                      <a:pt x="5248" y="79427"/>
                      <a:pt x="14346" y="90624"/>
                      <a:pt x="26242" y="91324"/>
                    </a:cubicBezTo>
                    <a:cubicBezTo>
                      <a:pt x="38139" y="91324"/>
                      <a:pt x="47936" y="80827"/>
                      <a:pt x="48636" y="67530"/>
                    </a:cubicBezTo>
                    <a:lnTo>
                      <a:pt x="49336" y="30441"/>
                    </a:lnTo>
                    <a:cubicBezTo>
                      <a:pt x="49336" y="17145"/>
                      <a:pt x="40238" y="5949"/>
                      <a:pt x="28342" y="5248"/>
                    </a:cubicBezTo>
                    <a:cubicBezTo>
                      <a:pt x="16445" y="5248"/>
                      <a:pt x="6648" y="15745"/>
                      <a:pt x="6648" y="29042"/>
                    </a:cubicBezTo>
                    <a:lnTo>
                      <a:pt x="5248" y="66131"/>
                    </a:lnTo>
                    <a:close/>
                  </a:path>
                </a:pathLst>
              </a:custGeom>
              <a:solidFill>
                <a:srgbClr val="868686"/>
              </a:solidFill>
              <a:ln w="9525" cap="flat">
                <a:noFill/>
                <a:prstDash val="solid"/>
                <a:miter/>
              </a:ln>
            </p:spPr>
            <p:txBody>
              <a:bodyPr rtlCol="0" anchor="ctr"/>
              <a:lstStyle/>
              <a:p>
                <a:endParaRPr lang="en-US"/>
              </a:p>
            </p:txBody>
          </p:sp>
          <p:sp>
            <p:nvSpPr>
              <p:cNvPr id="158" name="Freihandform: Form 157">
                <a:extLst>
                  <a:ext uri="{FF2B5EF4-FFF2-40B4-BE49-F238E27FC236}">
                    <a16:creationId xmlns:a16="http://schemas.microsoft.com/office/drawing/2014/main" id="{F3FCBE6C-AACF-47E0-9615-B7B10A079A94}"/>
                  </a:ext>
                </a:extLst>
              </p:cNvPr>
              <p:cNvSpPr/>
              <p:nvPr/>
            </p:nvSpPr>
            <p:spPr>
              <a:xfrm>
                <a:off x="3119263" y="5595182"/>
                <a:ext cx="32597" cy="65194"/>
              </a:xfrm>
              <a:custGeom>
                <a:avLst/>
                <a:gdLst>
                  <a:gd name="connsiteX0" fmla="*/ 22044 w 41987"/>
                  <a:gd name="connsiteY0" fmla="*/ 81526 h 83975"/>
                  <a:gd name="connsiteX1" fmla="*/ 5248 w 41987"/>
                  <a:gd name="connsiteY1" fmla="*/ 61232 h 83975"/>
                  <a:gd name="connsiteX2" fmla="*/ 5948 w 41987"/>
                  <a:gd name="connsiteY2" fmla="*/ 24843 h 83975"/>
                  <a:gd name="connsiteX3" fmla="*/ 23443 w 41987"/>
                  <a:gd name="connsiteY3" fmla="*/ 5248 h 83975"/>
                  <a:gd name="connsiteX4" fmla="*/ 40238 w 41987"/>
                  <a:gd name="connsiteY4" fmla="*/ 25542 h 83975"/>
                  <a:gd name="connsiteX5" fmla="*/ 39539 w 41987"/>
                  <a:gd name="connsiteY5" fmla="*/ 61932 h 83975"/>
                  <a:gd name="connsiteX6" fmla="*/ 22044 w 41987"/>
                  <a:gd name="connsiteY6" fmla="*/ 81526 h 83975"/>
                  <a:gd name="connsiteX7" fmla="*/ 22044 w 41987"/>
                  <a:gd name="connsiteY7" fmla="*/ 81526 h 8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87" h="83975">
                    <a:moveTo>
                      <a:pt x="22044" y="81526"/>
                    </a:moveTo>
                    <a:cubicBezTo>
                      <a:pt x="12946" y="81526"/>
                      <a:pt x="5248" y="72429"/>
                      <a:pt x="5248" y="61232"/>
                    </a:cubicBezTo>
                    <a:lnTo>
                      <a:pt x="5948" y="24843"/>
                    </a:lnTo>
                    <a:cubicBezTo>
                      <a:pt x="5948" y="13646"/>
                      <a:pt x="13646" y="5248"/>
                      <a:pt x="23443" y="5248"/>
                    </a:cubicBezTo>
                    <a:cubicBezTo>
                      <a:pt x="33240" y="5248"/>
                      <a:pt x="40238" y="14346"/>
                      <a:pt x="40238" y="25542"/>
                    </a:cubicBezTo>
                    <a:lnTo>
                      <a:pt x="39539" y="61932"/>
                    </a:lnTo>
                    <a:cubicBezTo>
                      <a:pt x="38839" y="72429"/>
                      <a:pt x="31141" y="81526"/>
                      <a:pt x="22044" y="81526"/>
                    </a:cubicBezTo>
                    <a:lnTo>
                      <a:pt x="22044" y="81526"/>
                    </a:lnTo>
                    <a:close/>
                  </a:path>
                </a:pathLst>
              </a:custGeom>
              <a:solidFill>
                <a:srgbClr val="444243"/>
              </a:solidFill>
              <a:ln w="9525" cap="flat">
                <a:noFill/>
                <a:prstDash val="solid"/>
                <a:miter/>
              </a:ln>
            </p:spPr>
            <p:txBody>
              <a:bodyPr rtlCol="0" anchor="ctr"/>
              <a:lstStyle/>
              <a:p>
                <a:endParaRPr lang="en-US"/>
              </a:p>
            </p:txBody>
          </p:sp>
          <p:sp>
            <p:nvSpPr>
              <p:cNvPr id="159" name="Freihandform: Form 158">
                <a:extLst>
                  <a:ext uri="{FF2B5EF4-FFF2-40B4-BE49-F238E27FC236}">
                    <a16:creationId xmlns:a16="http://schemas.microsoft.com/office/drawing/2014/main" id="{83CAD114-8964-44FC-A1A0-1AB8168479F4}"/>
                  </a:ext>
                </a:extLst>
              </p:cNvPr>
              <p:cNvSpPr/>
              <p:nvPr/>
            </p:nvSpPr>
            <p:spPr>
              <a:xfrm>
                <a:off x="3179294" y="5465064"/>
                <a:ext cx="65194" cy="54329"/>
              </a:xfrm>
              <a:custGeom>
                <a:avLst/>
                <a:gdLst>
                  <a:gd name="connsiteX0" fmla="*/ 18196 w 83975"/>
                  <a:gd name="connsiteY0" fmla="*/ 27993 h 69979"/>
                  <a:gd name="connsiteX1" fmla="*/ 7699 w 83975"/>
                  <a:gd name="connsiteY1" fmla="*/ 58784 h 69979"/>
                  <a:gd name="connsiteX2" fmla="*/ 39890 w 83975"/>
                  <a:gd name="connsiteY2" fmla="*/ 65083 h 69979"/>
                  <a:gd name="connsiteX3" fmla="*/ 71381 w 83975"/>
                  <a:gd name="connsiteY3" fmla="*/ 46188 h 69979"/>
                  <a:gd name="connsiteX4" fmla="*/ 81877 w 83975"/>
                  <a:gd name="connsiteY4" fmla="*/ 15397 h 69979"/>
                  <a:gd name="connsiteX5" fmla="*/ 49687 w 83975"/>
                  <a:gd name="connsiteY5" fmla="*/ 9099 h 69979"/>
                  <a:gd name="connsiteX6" fmla="*/ 18196 w 83975"/>
                  <a:gd name="connsiteY6" fmla="*/ 27993 h 6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975" h="69979">
                    <a:moveTo>
                      <a:pt x="18196" y="27993"/>
                    </a:moveTo>
                    <a:cubicBezTo>
                      <a:pt x="6300" y="34991"/>
                      <a:pt x="2101" y="48987"/>
                      <a:pt x="7699" y="58784"/>
                    </a:cubicBezTo>
                    <a:cubicBezTo>
                      <a:pt x="13997" y="69281"/>
                      <a:pt x="27993" y="71381"/>
                      <a:pt x="39890" y="65083"/>
                    </a:cubicBezTo>
                    <a:lnTo>
                      <a:pt x="71381" y="46188"/>
                    </a:lnTo>
                    <a:cubicBezTo>
                      <a:pt x="83277" y="39190"/>
                      <a:pt x="87476" y="25194"/>
                      <a:pt x="81877" y="15397"/>
                    </a:cubicBezTo>
                    <a:cubicBezTo>
                      <a:pt x="75579" y="4900"/>
                      <a:pt x="61583" y="2101"/>
                      <a:pt x="49687" y="9099"/>
                    </a:cubicBezTo>
                    <a:lnTo>
                      <a:pt x="18196" y="27993"/>
                    </a:lnTo>
                    <a:close/>
                  </a:path>
                </a:pathLst>
              </a:custGeom>
              <a:solidFill>
                <a:srgbClr val="868686"/>
              </a:solidFill>
              <a:ln w="9525" cap="flat">
                <a:noFill/>
                <a:prstDash val="solid"/>
                <a:miter/>
              </a:ln>
            </p:spPr>
            <p:txBody>
              <a:bodyPr rtlCol="0" anchor="ctr"/>
              <a:lstStyle/>
              <a:p>
                <a:endParaRPr lang="en-US"/>
              </a:p>
            </p:txBody>
          </p:sp>
          <p:sp>
            <p:nvSpPr>
              <p:cNvPr id="160" name="Freihandform: Form 159">
                <a:extLst>
                  <a:ext uri="{FF2B5EF4-FFF2-40B4-BE49-F238E27FC236}">
                    <a16:creationId xmlns:a16="http://schemas.microsoft.com/office/drawing/2014/main" id="{AC25D565-BE93-45AD-821E-C5BA257B1335}"/>
                  </a:ext>
                </a:extLst>
              </p:cNvPr>
              <p:cNvSpPr/>
              <p:nvPr/>
            </p:nvSpPr>
            <p:spPr>
              <a:xfrm>
                <a:off x="3182805" y="5468597"/>
                <a:ext cx="59761" cy="48896"/>
              </a:xfrm>
              <a:custGeom>
                <a:avLst/>
                <a:gdLst>
                  <a:gd name="connsiteX0" fmla="*/ 22072 w 76977"/>
                  <a:gd name="connsiteY0" fmla="*/ 59833 h 62981"/>
                  <a:gd name="connsiteX1" fmla="*/ 7376 w 76977"/>
                  <a:gd name="connsiteY1" fmla="*/ 52135 h 62981"/>
                  <a:gd name="connsiteX2" fmla="*/ 5977 w 76977"/>
                  <a:gd name="connsiteY2" fmla="*/ 40238 h 62981"/>
                  <a:gd name="connsiteX3" fmla="*/ 16474 w 76977"/>
                  <a:gd name="connsiteY3" fmla="*/ 27642 h 62981"/>
                  <a:gd name="connsiteX4" fmla="*/ 47964 w 76977"/>
                  <a:gd name="connsiteY4" fmla="*/ 8747 h 62981"/>
                  <a:gd name="connsiteX5" fmla="*/ 59161 w 76977"/>
                  <a:gd name="connsiteY5" fmla="*/ 5248 h 62981"/>
                  <a:gd name="connsiteX6" fmla="*/ 73857 w 76977"/>
                  <a:gd name="connsiteY6" fmla="*/ 12946 h 62981"/>
                  <a:gd name="connsiteX7" fmla="*/ 75256 w 76977"/>
                  <a:gd name="connsiteY7" fmla="*/ 24843 h 62981"/>
                  <a:gd name="connsiteX8" fmla="*/ 64760 w 76977"/>
                  <a:gd name="connsiteY8" fmla="*/ 37439 h 62981"/>
                  <a:gd name="connsiteX9" fmla="*/ 33269 w 76977"/>
                  <a:gd name="connsiteY9" fmla="*/ 56334 h 62981"/>
                  <a:gd name="connsiteX10" fmla="*/ 22072 w 76977"/>
                  <a:gd name="connsiteY10" fmla="*/ 59833 h 62981"/>
                  <a:gd name="connsiteX11" fmla="*/ 22072 w 76977"/>
                  <a:gd name="connsiteY11" fmla="*/ 59833 h 6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77" h="62981">
                    <a:moveTo>
                      <a:pt x="22072" y="59833"/>
                    </a:moveTo>
                    <a:cubicBezTo>
                      <a:pt x="15774" y="59833"/>
                      <a:pt x="10175" y="57034"/>
                      <a:pt x="7376" y="52135"/>
                    </a:cubicBezTo>
                    <a:cubicBezTo>
                      <a:pt x="5277" y="48636"/>
                      <a:pt x="4577" y="44437"/>
                      <a:pt x="5977" y="40238"/>
                    </a:cubicBezTo>
                    <a:cubicBezTo>
                      <a:pt x="7376" y="35340"/>
                      <a:pt x="10875" y="30441"/>
                      <a:pt x="16474" y="27642"/>
                    </a:cubicBezTo>
                    <a:lnTo>
                      <a:pt x="47964" y="8747"/>
                    </a:lnTo>
                    <a:cubicBezTo>
                      <a:pt x="51463" y="6648"/>
                      <a:pt x="55662" y="5248"/>
                      <a:pt x="59161" y="5248"/>
                    </a:cubicBezTo>
                    <a:cubicBezTo>
                      <a:pt x="65459" y="5248"/>
                      <a:pt x="71058" y="8048"/>
                      <a:pt x="73857" y="12946"/>
                    </a:cubicBezTo>
                    <a:cubicBezTo>
                      <a:pt x="75956" y="16445"/>
                      <a:pt x="75956" y="20644"/>
                      <a:pt x="75256" y="24843"/>
                    </a:cubicBezTo>
                    <a:cubicBezTo>
                      <a:pt x="73857" y="30441"/>
                      <a:pt x="70358" y="34640"/>
                      <a:pt x="64760" y="37439"/>
                    </a:cubicBezTo>
                    <a:lnTo>
                      <a:pt x="33269" y="56334"/>
                    </a:lnTo>
                    <a:cubicBezTo>
                      <a:pt x="29770" y="58433"/>
                      <a:pt x="26271" y="59833"/>
                      <a:pt x="22072" y="59833"/>
                    </a:cubicBezTo>
                    <a:lnTo>
                      <a:pt x="22072" y="59833"/>
                    </a:lnTo>
                    <a:close/>
                  </a:path>
                </a:pathLst>
              </a:custGeom>
              <a:solidFill>
                <a:srgbClr val="444243"/>
              </a:solidFill>
              <a:ln w="9525" cap="flat">
                <a:noFill/>
                <a:prstDash val="solid"/>
                <a:miter/>
              </a:ln>
            </p:spPr>
            <p:txBody>
              <a:bodyPr rtlCol="0" anchor="ctr"/>
              <a:lstStyle/>
              <a:p>
                <a:endParaRPr lang="en-US"/>
              </a:p>
            </p:txBody>
          </p:sp>
          <p:sp>
            <p:nvSpPr>
              <p:cNvPr id="161" name="Freihandform: Form 160">
                <a:extLst>
                  <a:ext uri="{FF2B5EF4-FFF2-40B4-BE49-F238E27FC236}">
                    <a16:creationId xmlns:a16="http://schemas.microsoft.com/office/drawing/2014/main" id="{A9EA348F-BDE5-4F30-AFE0-C90F2E2B6588}"/>
                  </a:ext>
                </a:extLst>
              </p:cNvPr>
              <p:cNvSpPr/>
              <p:nvPr/>
            </p:nvSpPr>
            <p:spPr>
              <a:xfrm>
                <a:off x="3334881" y="5461272"/>
                <a:ext cx="70626" cy="54329"/>
              </a:xfrm>
              <a:custGeom>
                <a:avLst/>
                <a:gdLst>
                  <a:gd name="connsiteX0" fmla="*/ 38922 w 90973"/>
                  <a:gd name="connsiteY0" fmla="*/ 8385 h 69979"/>
                  <a:gd name="connsiteX1" fmla="*/ 7431 w 90973"/>
                  <a:gd name="connsiteY1" fmla="*/ 16083 h 69979"/>
                  <a:gd name="connsiteX2" fmla="*/ 19328 w 90973"/>
                  <a:gd name="connsiteY2" fmla="*/ 46874 h 69979"/>
                  <a:gd name="connsiteX3" fmla="*/ 52218 w 90973"/>
                  <a:gd name="connsiteY3" fmla="*/ 64369 h 69979"/>
                  <a:gd name="connsiteX4" fmla="*/ 83709 w 90973"/>
                  <a:gd name="connsiteY4" fmla="*/ 56671 h 69979"/>
                  <a:gd name="connsiteX5" fmla="*/ 71813 w 90973"/>
                  <a:gd name="connsiteY5" fmla="*/ 26580 h 69979"/>
                  <a:gd name="connsiteX6" fmla="*/ 38922 w 90973"/>
                  <a:gd name="connsiteY6" fmla="*/ 8385 h 6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73" h="69979">
                    <a:moveTo>
                      <a:pt x="38922" y="8385"/>
                    </a:moveTo>
                    <a:cubicBezTo>
                      <a:pt x="27026" y="2087"/>
                      <a:pt x="13030" y="5586"/>
                      <a:pt x="7431" y="16083"/>
                    </a:cubicBezTo>
                    <a:cubicBezTo>
                      <a:pt x="1833" y="26580"/>
                      <a:pt x="7431" y="39876"/>
                      <a:pt x="19328" y="46874"/>
                    </a:cubicBezTo>
                    <a:lnTo>
                      <a:pt x="52218" y="64369"/>
                    </a:lnTo>
                    <a:cubicBezTo>
                      <a:pt x="64115" y="70667"/>
                      <a:pt x="78111" y="67168"/>
                      <a:pt x="83709" y="56671"/>
                    </a:cubicBezTo>
                    <a:cubicBezTo>
                      <a:pt x="89308" y="46174"/>
                      <a:pt x="83709" y="32878"/>
                      <a:pt x="71813" y="26580"/>
                    </a:cubicBezTo>
                    <a:lnTo>
                      <a:pt x="38922" y="8385"/>
                    </a:lnTo>
                    <a:close/>
                  </a:path>
                </a:pathLst>
              </a:custGeom>
              <a:solidFill>
                <a:srgbClr val="868686"/>
              </a:solidFill>
              <a:ln w="9525" cap="flat">
                <a:noFill/>
                <a:prstDash val="solid"/>
                <a:miter/>
              </a:ln>
            </p:spPr>
            <p:txBody>
              <a:bodyPr rtlCol="0" anchor="ctr"/>
              <a:lstStyle/>
              <a:p>
                <a:endParaRPr lang="en-US"/>
              </a:p>
            </p:txBody>
          </p:sp>
          <p:sp>
            <p:nvSpPr>
              <p:cNvPr id="162" name="Freihandform: Form 161">
                <a:extLst>
                  <a:ext uri="{FF2B5EF4-FFF2-40B4-BE49-F238E27FC236}">
                    <a16:creationId xmlns:a16="http://schemas.microsoft.com/office/drawing/2014/main" id="{1FF7642A-4B02-48A1-8F29-D08DEFD43C76}"/>
                  </a:ext>
                </a:extLst>
              </p:cNvPr>
              <p:cNvSpPr/>
              <p:nvPr/>
            </p:nvSpPr>
            <p:spPr>
              <a:xfrm>
                <a:off x="3337490" y="5464251"/>
                <a:ext cx="59761" cy="48896"/>
              </a:xfrm>
              <a:custGeom>
                <a:avLst/>
                <a:gdLst>
                  <a:gd name="connsiteX0" fmla="*/ 60054 w 76977"/>
                  <a:gd name="connsiteY0" fmla="*/ 58433 h 62981"/>
                  <a:gd name="connsiteX1" fmla="*/ 49557 w 76977"/>
                  <a:gd name="connsiteY1" fmla="*/ 55634 h 62981"/>
                  <a:gd name="connsiteX2" fmla="*/ 16667 w 76977"/>
                  <a:gd name="connsiteY2" fmla="*/ 38139 h 62981"/>
                  <a:gd name="connsiteX3" fmla="*/ 6870 w 76977"/>
                  <a:gd name="connsiteY3" fmla="*/ 13646 h 62981"/>
                  <a:gd name="connsiteX4" fmla="*/ 22265 w 76977"/>
                  <a:gd name="connsiteY4" fmla="*/ 5248 h 62981"/>
                  <a:gd name="connsiteX5" fmla="*/ 32762 w 76977"/>
                  <a:gd name="connsiteY5" fmla="*/ 8048 h 62981"/>
                  <a:gd name="connsiteX6" fmla="*/ 64953 w 76977"/>
                  <a:gd name="connsiteY6" fmla="*/ 25543 h 62981"/>
                  <a:gd name="connsiteX7" fmla="*/ 75450 w 76977"/>
                  <a:gd name="connsiteY7" fmla="*/ 38139 h 62981"/>
                  <a:gd name="connsiteX8" fmla="*/ 74750 w 76977"/>
                  <a:gd name="connsiteY8" fmla="*/ 50036 h 62981"/>
                  <a:gd name="connsiteX9" fmla="*/ 60054 w 76977"/>
                  <a:gd name="connsiteY9" fmla="*/ 58433 h 62981"/>
                  <a:gd name="connsiteX10" fmla="*/ 60054 w 76977"/>
                  <a:gd name="connsiteY10" fmla="*/ 58433 h 6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977" h="62981">
                    <a:moveTo>
                      <a:pt x="60054" y="58433"/>
                    </a:moveTo>
                    <a:cubicBezTo>
                      <a:pt x="56555" y="58433"/>
                      <a:pt x="53056" y="57733"/>
                      <a:pt x="49557" y="55634"/>
                    </a:cubicBezTo>
                    <a:lnTo>
                      <a:pt x="16667" y="38139"/>
                    </a:lnTo>
                    <a:cubicBezTo>
                      <a:pt x="6870" y="33240"/>
                      <a:pt x="2671" y="22044"/>
                      <a:pt x="6870" y="13646"/>
                    </a:cubicBezTo>
                    <a:cubicBezTo>
                      <a:pt x="9669" y="8747"/>
                      <a:pt x="15267" y="5248"/>
                      <a:pt x="22265" y="5248"/>
                    </a:cubicBezTo>
                    <a:cubicBezTo>
                      <a:pt x="25764" y="5248"/>
                      <a:pt x="29263" y="5949"/>
                      <a:pt x="32762" y="8048"/>
                    </a:cubicBezTo>
                    <a:lnTo>
                      <a:pt x="64953" y="25543"/>
                    </a:lnTo>
                    <a:cubicBezTo>
                      <a:pt x="69851" y="28342"/>
                      <a:pt x="74050" y="32541"/>
                      <a:pt x="75450" y="38139"/>
                    </a:cubicBezTo>
                    <a:cubicBezTo>
                      <a:pt x="76849" y="42338"/>
                      <a:pt x="76150" y="46537"/>
                      <a:pt x="74750" y="50036"/>
                    </a:cubicBezTo>
                    <a:cubicBezTo>
                      <a:pt x="72651" y="54934"/>
                      <a:pt x="67052" y="58433"/>
                      <a:pt x="60054" y="58433"/>
                    </a:cubicBezTo>
                    <a:lnTo>
                      <a:pt x="60054" y="58433"/>
                    </a:lnTo>
                    <a:close/>
                  </a:path>
                </a:pathLst>
              </a:custGeom>
              <a:solidFill>
                <a:srgbClr val="444243"/>
              </a:solidFill>
              <a:ln w="9525" cap="flat">
                <a:noFill/>
                <a:prstDash val="solid"/>
                <a:miter/>
              </a:ln>
            </p:spPr>
            <p:txBody>
              <a:bodyPr rtlCol="0" anchor="ctr"/>
              <a:lstStyle/>
              <a:p>
                <a:endParaRPr lang="en-US"/>
              </a:p>
            </p:txBody>
          </p:sp>
          <p:sp>
            <p:nvSpPr>
              <p:cNvPr id="163" name="Freihandform: Form 162">
                <a:extLst>
                  <a:ext uri="{FF2B5EF4-FFF2-40B4-BE49-F238E27FC236}">
                    <a16:creationId xmlns:a16="http://schemas.microsoft.com/office/drawing/2014/main" id="{25C9EC21-6BCA-4188-82F3-1AB36869839C}"/>
                  </a:ext>
                </a:extLst>
              </p:cNvPr>
              <p:cNvSpPr/>
              <p:nvPr/>
            </p:nvSpPr>
            <p:spPr>
              <a:xfrm>
                <a:off x="3433712" y="5581574"/>
                <a:ext cx="38030" cy="70626"/>
              </a:xfrm>
              <a:custGeom>
                <a:avLst/>
                <a:gdLst>
                  <a:gd name="connsiteX0" fmla="*/ 48078 w 48985"/>
                  <a:gd name="connsiteY0" fmla="*/ 28375 h 90973"/>
                  <a:gd name="connsiteX1" fmla="*/ 24985 w 48985"/>
                  <a:gd name="connsiteY1" fmla="*/ 5282 h 90973"/>
                  <a:gd name="connsiteX2" fmla="*/ 5391 w 48985"/>
                  <a:gd name="connsiteY2" fmla="*/ 31174 h 90973"/>
                  <a:gd name="connsiteX3" fmla="*/ 7490 w 48985"/>
                  <a:gd name="connsiteY3" fmla="*/ 68263 h 90973"/>
                  <a:gd name="connsiteX4" fmla="*/ 30583 w 48985"/>
                  <a:gd name="connsiteY4" fmla="*/ 91356 h 90973"/>
                  <a:gd name="connsiteX5" fmla="*/ 50178 w 48985"/>
                  <a:gd name="connsiteY5" fmla="*/ 65464 h 90973"/>
                  <a:gd name="connsiteX6" fmla="*/ 48078 w 48985"/>
                  <a:gd name="connsiteY6" fmla="*/ 28375 h 9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85" h="90973">
                    <a:moveTo>
                      <a:pt x="48078" y="28375"/>
                    </a:moveTo>
                    <a:cubicBezTo>
                      <a:pt x="47379" y="15078"/>
                      <a:pt x="36882" y="4582"/>
                      <a:pt x="24985" y="5282"/>
                    </a:cubicBezTo>
                    <a:cubicBezTo>
                      <a:pt x="13088" y="5981"/>
                      <a:pt x="3991" y="17878"/>
                      <a:pt x="5391" y="31174"/>
                    </a:cubicBezTo>
                    <a:lnTo>
                      <a:pt x="7490" y="68263"/>
                    </a:lnTo>
                    <a:cubicBezTo>
                      <a:pt x="8190" y="81559"/>
                      <a:pt x="18687" y="92056"/>
                      <a:pt x="30583" y="91356"/>
                    </a:cubicBezTo>
                    <a:cubicBezTo>
                      <a:pt x="42480" y="90656"/>
                      <a:pt x="51577" y="78760"/>
                      <a:pt x="50178" y="65464"/>
                    </a:cubicBezTo>
                    <a:lnTo>
                      <a:pt x="48078" y="28375"/>
                    </a:lnTo>
                    <a:close/>
                  </a:path>
                </a:pathLst>
              </a:custGeom>
              <a:solidFill>
                <a:srgbClr val="868686"/>
              </a:solidFill>
              <a:ln w="9525" cap="flat">
                <a:noFill/>
                <a:prstDash val="solid"/>
                <a:miter/>
              </a:ln>
            </p:spPr>
            <p:txBody>
              <a:bodyPr rtlCol="0" anchor="ctr"/>
              <a:lstStyle/>
              <a:p>
                <a:endParaRPr lang="en-US"/>
              </a:p>
            </p:txBody>
          </p:sp>
          <p:sp>
            <p:nvSpPr>
              <p:cNvPr id="164" name="Freihandform: Form 163">
                <a:extLst>
                  <a:ext uri="{FF2B5EF4-FFF2-40B4-BE49-F238E27FC236}">
                    <a16:creationId xmlns:a16="http://schemas.microsoft.com/office/drawing/2014/main" id="{975F811A-3931-45F5-870B-040FE1634E02}"/>
                  </a:ext>
                </a:extLst>
              </p:cNvPr>
              <p:cNvSpPr/>
              <p:nvPr/>
            </p:nvSpPr>
            <p:spPr>
              <a:xfrm>
                <a:off x="3437045" y="5585402"/>
                <a:ext cx="32597" cy="65194"/>
              </a:xfrm>
              <a:custGeom>
                <a:avLst/>
                <a:gdLst>
                  <a:gd name="connsiteX0" fmla="*/ 24891 w 41987"/>
                  <a:gd name="connsiteY0" fmla="*/ 82226 h 83975"/>
                  <a:gd name="connsiteX1" fmla="*/ 7396 w 41987"/>
                  <a:gd name="connsiteY1" fmla="*/ 62632 h 83975"/>
                  <a:gd name="connsiteX2" fmla="*/ 5297 w 41987"/>
                  <a:gd name="connsiteY2" fmla="*/ 26242 h 83975"/>
                  <a:gd name="connsiteX3" fmla="*/ 20692 w 41987"/>
                  <a:gd name="connsiteY3" fmla="*/ 5248 h 83975"/>
                  <a:gd name="connsiteX4" fmla="*/ 20692 w 41987"/>
                  <a:gd name="connsiteY4" fmla="*/ 5248 h 83975"/>
                  <a:gd name="connsiteX5" fmla="*/ 38887 w 41987"/>
                  <a:gd name="connsiteY5" fmla="*/ 24843 h 83975"/>
                  <a:gd name="connsiteX6" fmla="*/ 40986 w 41987"/>
                  <a:gd name="connsiteY6" fmla="*/ 61232 h 83975"/>
                  <a:gd name="connsiteX7" fmla="*/ 36788 w 41987"/>
                  <a:gd name="connsiteY7" fmla="*/ 75928 h 83975"/>
                  <a:gd name="connsiteX8" fmla="*/ 24891 w 41987"/>
                  <a:gd name="connsiteY8" fmla="*/ 82226 h 83975"/>
                  <a:gd name="connsiteX9" fmla="*/ 24891 w 41987"/>
                  <a:gd name="connsiteY9" fmla="*/ 82226 h 8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7" h="83975">
                    <a:moveTo>
                      <a:pt x="24891" y="82226"/>
                    </a:moveTo>
                    <a:cubicBezTo>
                      <a:pt x="15794" y="82226"/>
                      <a:pt x="8096" y="73829"/>
                      <a:pt x="7396" y="62632"/>
                    </a:cubicBezTo>
                    <a:lnTo>
                      <a:pt x="5297" y="26242"/>
                    </a:lnTo>
                    <a:cubicBezTo>
                      <a:pt x="4597" y="15046"/>
                      <a:pt x="11595" y="5949"/>
                      <a:pt x="20692" y="5248"/>
                    </a:cubicBezTo>
                    <a:lnTo>
                      <a:pt x="20692" y="5248"/>
                    </a:lnTo>
                    <a:cubicBezTo>
                      <a:pt x="30489" y="5248"/>
                      <a:pt x="38187" y="13646"/>
                      <a:pt x="38887" y="24843"/>
                    </a:cubicBezTo>
                    <a:lnTo>
                      <a:pt x="40986" y="61232"/>
                    </a:lnTo>
                    <a:cubicBezTo>
                      <a:pt x="40986" y="66831"/>
                      <a:pt x="39587" y="71729"/>
                      <a:pt x="36788" y="75928"/>
                    </a:cubicBezTo>
                    <a:cubicBezTo>
                      <a:pt x="33988" y="79427"/>
                      <a:pt x="29790" y="82226"/>
                      <a:pt x="24891" y="82226"/>
                    </a:cubicBezTo>
                    <a:lnTo>
                      <a:pt x="24891" y="82226"/>
                    </a:lnTo>
                    <a:close/>
                  </a:path>
                </a:pathLst>
              </a:custGeom>
              <a:solidFill>
                <a:srgbClr val="444243"/>
              </a:solidFill>
              <a:ln w="9525" cap="flat">
                <a:noFill/>
                <a:prstDash val="solid"/>
                <a:miter/>
              </a:ln>
            </p:spPr>
            <p:txBody>
              <a:bodyPr rtlCol="0" anchor="ctr"/>
              <a:lstStyle/>
              <a:p>
                <a:endParaRPr lang="en-US"/>
              </a:p>
            </p:txBody>
          </p:sp>
          <p:sp>
            <p:nvSpPr>
              <p:cNvPr id="165" name="Freihandform: Form 164">
                <a:extLst>
                  <a:ext uri="{FF2B5EF4-FFF2-40B4-BE49-F238E27FC236}">
                    <a16:creationId xmlns:a16="http://schemas.microsoft.com/office/drawing/2014/main" id="{787BB1E6-A5E0-443C-8560-6290825F9C46}"/>
                  </a:ext>
                </a:extLst>
              </p:cNvPr>
              <p:cNvSpPr/>
              <p:nvPr/>
            </p:nvSpPr>
            <p:spPr>
              <a:xfrm>
                <a:off x="3354961" y="5729884"/>
                <a:ext cx="65194" cy="54329"/>
              </a:xfrm>
              <a:custGeom>
                <a:avLst/>
                <a:gdLst>
                  <a:gd name="connsiteX0" fmla="*/ 71141 w 83975"/>
                  <a:gd name="connsiteY0" fmla="*/ 45178 h 69979"/>
                  <a:gd name="connsiteX1" fmla="*/ 78838 w 83975"/>
                  <a:gd name="connsiteY1" fmla="*/ 13687 h 69979"/>
                  <a:gd name="connsiteX2" fmla="*/ 46648 w 83975"/>
                  <a:gd name="connsiteY2" fmla="*/ 10188 h 69979"/>
                  <a:gd name="connsiteX3" fmla="*/ 16556 w 83975"/>
                  <a:gd name="connsiteY3" fmla="*/ 31182 h 69979"/>
                  <a:gd name="connsiteX4" fmla="*/ 8859 w 83975"/>
                  <a:gd name="connsiteY4" fmla="*/ 62673 h 69979"/>
                  <a:gd name="connsiteX5" fmla="*/ 41049 w 83975"/>
                  <a:gd name="connsiteY5" fmla="*/ 66172 h 69979"/>
                  <a:gd name="connsiteX6" fmla="*/ 71141 w 83975"/>
                  <a:gd name="connsiteY6" fmla="*/ 45178 h 6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975" h="69979">
                    <a:moveTo>
                      <a:pt x="71141" y="45178"/>
                    </a:moveTo>
                    <a:cubicBezTo>
                      <a:pt x="82337" y="37480"/>
                      <a:pt x="85836" y="22784"/>
                      <a:pt x="78838" y="13687"/>
                    </a:cubicBezTo>
                    <a:cubicBezTo>
                      <a:pt x="71840" y="3890"/>
                      <a:pt x="57844" y="2490"/>
                      <a:pt x="46648" y="10188"/>
                    </a:cubicBezTo>
                    <a:lnTo>
                      <a:pt x="16556" y="31182"/>
                    </a:lnTo>
                    <a:cubicBezTo>
                      <a:pt x="5360" y="38880"/>
                      <a:pt x="1861" y="52875"/>
                      <a:pt x="8859" y="62673"/>
                    </a:cubicBezTo>
                    <a:cubicBezTo>
                      <a:pt x="15857" y="72470"/>
                      <a:pt x="29853" y="73869"/>
                      <a:pt x="41049" y="66172"/>
                    </a:cubicBezTo>
                    <a:lnTo>
                      <a:pt x="71141" y="45178"/>
                    </a:lnTo>
                    <a:close/>
                  </a:path>
                </a:pathLst>
              </a:custGeom>
              <a:solidFill>
                <a:srgbClr val="868686"/>
              </a:solidFill>
              <a:ln w="9525" cap="flat">
                <a:noFill/>
                <a:prstDash val="solid"/>
                <a:miter/>
              </a:ln>
            </p:spPr>
            <p:txBody>
              <a:bodyPr rtlCol="0" anchor="ctr"/>
              <a:lstStyle/>
              <a:p>
                <a:endParaRPr lang="en-US"/>
              </a:p>
            </p:txBody>
          </p:sp>
          <p:sp>
            <p:nvSpPr>
              <p:cNvPr id="166" name="Freihandform: Form 165">
                <a:extLst>
                  <a:ext uri="{FF2B5EF4-FFF2-40B4-BE49-F238E27FC236}">
                    <a16:creationId xmlns:a16="http://schemas.microsoft.com/office/drawing/2014/main" id="{18C9AF05-91CF-4BA0-9D02-42292544B52A}"/>
                  </a:ext>
                </a:extLst>
              </p:cNvPr>
              <p:cNvSpPr/>
              <p:nvPr/>
            </p:nvSpPr>
            <p:spPr>
              <a:xfrm>
                <a:off x="3358786" y="5733719"/>
                <a:ext cx="59761" cy="48896"/>
              </a:xfrm>
              <a:custGeom>
                <a:avLst/>
                <a:gdLst>
                  <a:gd name="connsiteX0" fmla="*/ 21427 w 76977"/>
                  <a:gd name="connsiteY0" fmla="*/ 62631 h 62981"/>
                  <a:gd name="connsiteX1" fmla="*/ 8131 w 76977"/>
                  <a:gd name="connsiteY1" fmla="*/ 56333 h 62981"/>
                  <a:gd name="connsiteX2" fmla="*/ 14429 w 76977"/>
                  <a:gd name="connsiteY2" fmla="*/ 30441 h 62981"/>
                  <a:gd name="connsiteX3" fmla="*/ 44520 w 76977"/>
                  <a:gd name="connsiteY3" fmla="*/ 9447 h 62981"/>
                  <a:gd name="connsiteX4" fmla="*/ 57116 w 76977"/>
                  <a:gd name="connsiteY4" fmla="*/ 5248 h 62981"/>
                  <a:gd name="connsiteX5" fmla="*/ 70413 w 76977"/>
                  <a:gd name="connsiteY5" fmla="*/ 11546 h 62981"/>
                  <a:gd name="connsiteX6" fmla="*/ 64114 w 76977"/>
                  <a:gd name="connsiteY6" fmla="*/ 37439 h 62981"/>
                  <a:gd name="connsiteX7" fmla="*/ 34023 w 76977"/>
                  <a:gd name="connsiteY7" fmla="*/ 58433 h 62981"/>
                  <a:gd name="connsiteX8" fmla="*/ 21427 w 76977"/>
                  <a:gd name="connsiteY8" fmla="*/ 62631 h 62981"/>
                  <a:gd name="connsiteX9" fmla="*/ 21427 w 76977"/>
                  <a:gd name="connsiteY9" fmla="*/ 62631 h 6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7" h="62981">
                    <a:moveTo>
                      <a:pt x="21427" y="62631"/>
                    </a:moveTo>
                    <a:cubicBezTo>
                      <a:pt x="15828" y="62631"/>
                      <a:pt x="10930" y="59832"/>
                      <a:pt x="8131" y="56333"/>
                    </a:cubicBezTo>
                    <a:cubicBezTo>
                      <a:pt x="2532" y="48635"/>
                      <a:pt x="5332" y="37439"/>
                      <a:pt x="14429" y="30441"/>
                    </a:cubicBezTo>
                    <a:lnTo>
                      <a:pt x="44520" y="9447"/>
                    </a:lnTo>
                    <a:cubicBezTo>
                      <a:pt x="48719" y="6648"/>
                      <a:pt x="52918" y="5248"/>
                      <a:pt x="57116" y="5248"/>
                    </a:cubicBezTo>
                    <a:cubicBezTo>
                      <a:pt x="62715" y="5248"/>
                      <a:pt x="67613" y="8047"/>
                      <a:pt x="70413" y="11546"/>
                    </a:cubicBezTo>
                    <a:cubicBezTo>
                      <a:pt x="76011" y="19244"/>
                      <a:pt x="73212" y="30441"/>
                      <a:pt x="64114" y="37439"/>
                    </a:cubicBezTo>
                    <a:lnTo>
                      <a:pt x="34023" y="58433"/>
                    </a:lnTo>
                    <a:cubicBezTo>
                      <a:pt x="30524" y="61232"/>
                      <a:pt x="25626" y="62631"/>
                      <a:pt x="21427" y="62631"/>
                    </a:cubicBezTo>
                    <a:lnTo>
                      <a:pt x="21427" y="62631"/>
                    </a:lnTo>
                    <a:close/>
                  </a:path>
                </a:pathLst>
              </a:custGeom>
              <a:solidFill>
                <a:srgbClr val="444243"/>
              </a:solidFill>
              <a:ln w="9525" cap="flat">
                <a:noFill/>
                <a:prstDash val="solid"/>
                <a:miter/>
              </a:ln>
            </p:spPr>
            <p:txBody>
              <a:bodyPr rtlCol="0" anchor="ctr"/>
              <a:lstStyle/>
              <a:p>
                <a:endParaRPr lang="en-US"/>
              </a:p>
            </p:txBody>
          </p:sp>
          <p:sp>
            <p:nvSpPr>
              <p:cNvPr id="167" name="Freihandform: Form 166">
                <a:extLst>
                  <a:ext uri="{FF2B5EF4-FFF2-40B4-BE49-F238E27FC236}">
                    <a16:creationId xmlns:a16="http://schemas.microsoft.com/office/drawing/2014/main" id="{4C2339D7-CF55-451E-9B20-5902F9C891C0}"/>
                  </a:ext>
                </a:extLst>
              </p:cNvPr>
              <p:cNvSpPr/>
              <p:nvPr/>
            </p:nvSpPr>
            <p:spPr>
              <a:xfrm>
                <a:off x="3198921" y="5750372"/>
                <a:ext cx="70626" cy="48896"/>
              </a:xfrm>
              <a:custGeom>
                <a:avLst/>
                <a:gdLst>
                  <a:gd name="connsiteX0" fmla="*/ 54497 w 90973"/>
                  <a:gd name="connsiteY0" fmla="*/ 62175 h 62981"/>
                  <a:gd name="connsiteX1" fmla="*/ 85288 w 90973"/>
                  <a:gd name="connsiteY1" fmla="*/ 51678 h 62981"/>
                  <a:gd name="connsiteX2" fmla="*/ 71292 w 90973"/>
                  <a:gd name="connsiteY2" fmla="*/ 22287 h 62981"/>
                  <a:gd name="connsiteX3" fmla="*/ 37702 w 90973"/>
                  <a:gd name="connsiteY3" fmla="*/ 7591 h 62981"/>
                  <a:gd name="connsiteX4" fmla="*/ 6911 w 90973"/>
                  <a:gd name="connsiteY4" fmla="*/ 17388 h 62981"/>
                  <a:gd name="connsiteX5" fmla="*/ 20907 w 90973"/>
                  <a:gd name="connsiteY5" fmla="*/ 46779 h 62981"/>
                  <a:gd name="connsiteX6" fmla="*/ 54497 w 90973"/>
                  <a:gd name="connsiteY6" fmla="*/ 62175 h 6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973" h="62981">
                    <a:moveTo>
                      <a:pt x="54497" y="62175"/>
                    </a:moveTo>
                    <a:cubicBezTo>
                      <a:pt x="67094" y="67773"/>
                      <a:pt x="81089" y="62875"/>
                      <a:pt x="85288" y="51678"/>
                    </a:cubicBezTo>
                    <a:cubicBezTo>
                      <a:pt x="90187" y="41181"/>
                      <a:pt x="83889" y="27885"/>
                      <a:pt x="71292" y="22287"/>
                    </a:cubicBezTo>
                    <a:lnTo>
                      <a:pt x="37702" y="7591"/>
                    </a:lnTo>
                    <a:cubicBezTo>
                      <a:pt x="25106" y="1992"/>
                      <a:pt x="11110" y="6891"/>
                      <a:pt x="6911" y="17388"/>
                    </a:cubicBezTo>
                    <a:cubicBezTo>
                      <a:pt x="2013" y="28584"/>
                      <a:pt x="8311" y="41181"/>
                      <a:pt x="20907" y="46779"/>
                    </a:cubicBezTo>
                    <a:lnTo>
                      <a:pt x="54497" y="62175"/>
                    </a:lnTo>
                    <a:close/>
                  </a:path>
                </a:pathLst>
              </a:custGeom>
              <a:solidFill>
                <a:srgbClr val="868686"/>
              </a:solidFill>
              <a:ln w="9525" cap="flat">
                <a:noFill/>
                <a:prstDash val="solid"/>
                <a:miter/>
              </a:ln>
            </p:spPr>
            <p:txBody>
              <a:bodyPr rtlCol="0" anchor="ctr"/>
              <a:lstStyle/>
              <a:p>
                <a:endParaRPr lang="en-US"/>
              </a:p>
            </p:txBody>
          </p:sp>
          <p:sp>
            <p:nvSpPr>
              <p:cNvPr id="168" name="Freihandform: Form 167">
                <a:extLst>
                  <a:ext uri="{FF2B5EF4-FFF2-40B4-BE49-F238E27FC236}">
                    <a16:creationId xmlns:a16="http://schemas.microsoft.com/office/drawing/2014/main" id="{24B7D6EF-1551-4126-8281-AF9FFDCC16B5}"/>
                  </a:ext>
                </a:extLst>
              </p:cNvPr>
              <p:cNvSpPr/>
              <p:nvPr/>
            </p:nvSpPr>
            <p:spPr>
              <a:xfrm>
                <a:off x="3202602" y="5753820"/>
                <a:ext cx="59761" cy="43463"/>
              </a:xfrm>
              <a:custGeom>
                <a:avLst/>
                <a:gdLst>
                  <a:gd name="connsiteX0" fmla="*/ 60953 w 76977"/>
                  <a:gd name="connsiteY0" fmla="*/ 55634 h 55983"/>
                  <a:gd name="connsiteX1" fmla="*/ 51855 w 76977"/>
                  <a:gd name="connsiteY1" fmla="*/ 53535 h 55983"/>
                  <a:gd name="connsiteX2" fmla="*/ 18265 w 76977"/>
                  <a:gd name="connsiteY2" fmla="*/ 38839 h 55983"/>
                  <a:gd name="connsiteX3" fmla="*/ 6369 w 76977"/>
                  <a:gd name="connsiteY3" fmla="*/ 15046 h 55983"/>
                  <a:gd name="connsiteX4" fmla="*/ 22464 w 76977"/>
                  <a:gd name="connsiteY4" fmla="*/ 5248 h 55983"/>
                  <a:gd name="connsiteX5" fmla="*/ 31561 w 76977"/>
                  <a:gd name="connsiteY5" fmla="*/ 7348 h 55983"/>
                  <a:gd name="connsiteX6" fmla="*/ 65152 w 76977"/>
                  <a:gd name="connsiteY6" fmla="*/ 22044 h 55983"/>
                  <a:gd name="connsiteX7" fmla="*/ 77048 w 76977"/>
                  <a:gd name="connsiteY7" fmla="*/ 45837 h 55983"/>
                  <a:gd name="connsiteX8" fmla="*/ 60953 w 76977"/>
                  <a:gd name="connsiteY8" fmla="*/ 55634 h 55983"/>
                  <a:gd name="connsiteX9" fmla="*/ 60953 w 76977"/>
                  <a:gd name="connsiteY9" fmla="*/ 55634 h 5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77" h="55983">
                    <a:moveTo>
                      <a:pt x="60953" y="55634"/>
                    </a:moveTo>
                    <a:cubicBezTo>
                      <a:pt x="58154" y="55634"/>
                      <a:pt x="54655" y="54934"/>
                      <a:pt x="51855" y="53535"/>
                    </a:cubicBezTo>
                    <a:lnTo>
                      <a:pt x="18265" y="38839"/>
                    </a:lnTo>
                    <a:cubicBezTo>
                      <a:pt x="7768" y="34640"/>
                      <a:pt x="2870" y="24143"/>
                      <a:pt x="6369" y="15046"/>
                    </a:cubicBezTo>
                    <a:cubicBezTo>
                      <a:pt x="9168" y="8747"/>
                      <a:pt x="14766" y="5248"/>
                      <a:pt x="22464" y="5248"/>
                    </a:cubicBezTo>
                    <a:cubicBezTo>
                      <a:pt x="25263" y="5248"/>
                      <a:pt x="28762" y="5949"/>
                      <a:pt x="31561" y="7348"/>
                    </a:cubicBezTo>
                    <a:lnTo>
                      <a:pt x="65152" y="22044"/>
                    </a:lnTo>
                    <a:cubicBezTo>
                      <a:pt x="75648" y="26242"/>
                      <a:pt x="80547" y="36739"/>
                      <a:pt x="77048" y="45837"/>
                    </a:cubicBezTo>
                    <a:cubicBezTo>
                      <a:pt x="74249" y="51435"/>
                      <a:pt x="67951" y="55634"/>
                      <a:pt x="60953" y="55634"/>
                    </a:cubicBezTo>
                    <a:lnTo>
                      <a:pt x="60953" y="55634"/>
                    </a:lnTo>
                    <a:close/>
                  </a:path>
                </a:pathLst>
              </a:custGeom>
              <a:solidFill>
                <a:srgbClr val="444243"/>
              </a:solidFill>
              <a:ln w="9525" cap="flat">
                <a:noFill/>
                <a:prstDash val="solid"/>
                <a:miter/>
              </a:ln>
            </p:spPr>
            <p:txBody>
              <a:bodyPr rtlCol="0" anchor="ctr"/>
              <a:lstStyle/>
              <a:p>
                <a:endParaRPr lang="en-US"/>
              </a:p>
            </p:txBody>
          </p:sp>
          <p:sp>
            <p:nvSpPr>
              <p:cNvPr id="169" name="Freihandform: Form 168">
                <a:extLst>
                  <a:ext uri="{FF2B5EF4-FFF2-40B4-BE49-F238E27FC236}">
                    <a16:creationId xmlns:a16="http://schemas.microsoft.com/office/drawing/2014/main" id="{7D63FA26-2662-4910-83BE-96F479E84F5B}"/>
                  </a:ext>
                </a:extLst>
              </p:cNvPr>
              <p:cNvSpPr/>
              <p:nvPr/>
            </p:nvSpPr>
            <p:spPr>
              <a:xfrm>
                <a:off x="3282248" y="5555470"/>
                <a:ext cx="21731" cy="21731"/>
              </a:xfrm>
              <a:custGeom>
                <a:avLst/>
                <a:gdLst>
                  <a:gd name="connsiteX0" fmla="*/ 5248 w 27991"/>
                  <a:gd name="connsiteY0" fmla="*/ 15812 h 27991"/>
                  <a:gd name="connsiteX1" fmla="*/ 15745 w 27991"/>
                  <a:gd name="connsiteY1" fmla="*/ 26309 h 27991"/>
                  <a:gd name="connsiteX2" fmla="*/ 26242 w 27991"/>
                  <a:gd name="connsiteY2" fmla="*/ 15812 h 27991"/>
                  <a:gd name="connsiteX3" fmla="*/ 15745 w 27991"/>
                  <a:gd name="connsiteY3" fmla="*/ 5315 h 27991"/>
                  <a:gd name="connsiteX4" fmla="*/ 5248 w 27991"/>
                  <a:gd name="connsiteY4" fmla="*/ 15812 h 27991"/>
                  <a:gd name="connsiteX5" fmla="*/ 5248 w 27991"/>
                  <a:gd name="connsiteY5" fmla="*/ 15812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5248" y="15812"/>
                    </a:moveTo>
                    <a:cubicBezTo>
                      <a:pt x="5248" y="21411"/>
                      <a:pt x="10147" y="26309"/>
                      <a:pt x="15745" y="26309"/>
                    </a:cubicBezTo>
                    <a:cubicBezTo>
                      <a:pt x="21344" y="26309"/>
                      <a:pt x="26242" y="21411"/>
                      <a:pt x="26242" y="15812"/>
                    </a:cubicBezTo>
                    <a:cubicBezTo>
                      <a:pt x="26242" y="10214"/>
                      <a:pt x="21344" y="5315"/>
                      <a:pt x="15745" y="5315"/>
                    </a:cubicBezTo>
                    <a:cubicBezTo>
                      <a:pt x="10147" y="4615"/>
                      <a:pt x="5248" y="9514"/>
                      <a:pt x="5248" y="15812"/>
                    </a:cubicBezTo>
                    <a:lnTo>
                      <a:pt x="5248" y="15812"/>
                    </a:lnTo>
                    <a:close/>
                  </a:path>
                </a:pathLst>
              </a:custGeom>
              <a:solidFill>
                <a:srgbClr val="868686"/>
              </a:solidFill>
              <a:ln w="9525" cap="flat">
                <a:noFill/>
                <a:prstDash val="solid"/>
                <a:miter/>
              </a:ln>
            </p:spPr>
            <p:txBody>
              <a:bodyPr rtlCol="0" anchor="ctr"/>
              <a:lstStyle/>
              <a:p>
                <a:endParaRPr lang="en-US"/>
              </a:p>
            </p:txBody>
          </p:sp>
          <p:sp>
            <p:nvSpPr>
              <p:cNvPr id="170" name="Freihandform: Form 169">
                <a:extLst>
                  <a:ext uri="{FF2B5EF4-FFF2-40B4-BE49-F238E27FC236}">
                    <a16:creationId xmlns:a16="http://schemas.microsoft.com/office/drawing/2014/main" id="{25CFFAFA-C70B-4FD9-B96B-97B39E6717F4}"/>
                  </a:ext>
                </a:extLst>
              </p:cNvPr>
              <p:cNvSpPr/>
              <p:nvPr/>
            </p:nvSpPr>
            <p:spPr>
              <a:xfrm>
                <a:off x="3286050" y="5558782"/>
                <a:ext cx="16299" cy="16299"/>
              </a:xfrm>
              <a:custGeom>
                <a:avLst/>
                <a:gdLst>
                  <a:gd name="connsiteX0" fmla="*/ 11547 w 20993"/>
                  <a:gd name="connsiteY0" fmla="*/ 17845 h 20993"/>
                  <a:gd name="connsiteX1" fmla="*/ 5248 w 20993"/>
                  <a:gd name="connsiteY1" fmla="*/ 11546 h 20993"/>
                  <a:gd name="connsiteX2" fmla="*/ 11547 w 20993"/>
                  <a:gd name="connsiteY2" fmla="*/ 5248 h 20993"/>
                  <a:gd name="connsiteX3" fmla="*/ 17845 w 20993"/>
                  <a:gd name="connsiteY3" fmla="*/ 11546 h 20993"/>
                  <a:gd name="connsiteX4" fmla="*/ 11547 w 20993"/>
                  <a:gd name="connsiteY4" fmla="*/ 17845 h 20993"/>
                  <a:gd name="connsiteX5" fmla="*/ 11547 w 20993"/>
                  <a:gd name="connsiteY5" fmla="*/ 17845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93" h="20993">
                    <a:moveTo>
                      <a:pt x="11547" y="17845"/>
                    </a:moveTo>
                    <a:cubicBezTo>
                      <a:pt x="8048" y="17845"/>
                      <a:pt x="5248" y="15045"/>
                      <a:pt x="5248" y="11546"/>
                    </a:cubicBezTo>
                    <a:cubicBezTo>
                      <a:pt x="5248" y="8047"/>
                      <a:pt x="8048" y="5248"/>
                      <a:pt x="11547" y="5248"/>
                    </a:cubicBezTo>
                    <a:cubicBezTo>
                      <a:pt x="15046" y="5248"/>
                      <a:pt x="17845" y="8047"/>
                      <a:pt x="17845" y="11546"/>
                    </a:cubicBezTo>
                    <a:cubicBezTo>
                      <a:pt x="17845" y="14346"/>
                      <a:pt x="15046" y="17845"/>
                      <a:pt x="11547" y="17845"/>
                    </a:cubicBezTo>
                    <a:lnTo>
                      <a:pt x="11547" y="17845"/>
                    </a:lnTo>
                    <a:close/>
                  </a:path>
                </a:pathLst>
              </a:custGeom>
              <a:solidFill>
                <a:srgbClr val="090506"/>
              </a:solidFill>
              <a:ln w="9525" cap="flat">
                <a:noFill/>
                <a:prstDash val="solid"/>
                <a:miter/>
              </a:ln>
            </p:spPr>
            <p:txBody>
              <a:bodyPr rtlCol="0" anchor="ctr"/>
              <a:lstStyle/>
              <a:p>
                <a:endParaRPr lang="en-US"/>
              </a:p>
            </p:txBody>
          </p:sp>
          <p:sp>
            <p:nvSpPr>
              <p:cNvPr id="171" name="Freihandform: Form 170">
                <a:extLst>
                  <a:ext uri="{FF2B5EF4-FFF2-40B4-BE49-F238E27FC236}">
                    <a16:creationId xmlns:a16="http://schemas.microsoft.com/office/drawing/2014/main" id="{040F9A71-5658-4874-BE70-3CD91963617D}"/>
                  </a:ext>
                </a:extLst>
              </p:cNvPr>
              <p:cNvSpPr/>
              <p:nvPr/>
            </p:nvSpPr>
            <p:spPr>
              <a:xfrm>
                <a:off x="3282248" y="5684777"/>
                <a:ext cx="21731" cy="21731"/>
              </a:xfrm>
              <a:custGeom>
                <a:avLst/>
                <a:gdLst>
                  <a:gd name="connsiteX0" fmla="*/ 5248 w 27991"/>
                  <a:gd name="connsiteY0" fmla="*/ 15805 h 27991"/>
                  <a:gd name="connsiteX1" fmla="*/ 15745 w 27991"/>
                  <a:gd name="connsiteY1" fmla="*/ 26302 h 27991"/>
                  <a:gd name="connsiteX2" fmla="*/ 26242 w 27991"/>
                  <a:gd name="connsiteY2" fmla="*/ 15805 h 27991"/>
                  <a:gd name="connsiteX3" fmla="*/ 15745 w 27991"/>
                  <a:gd name="connsiteY3" fmla="*/ 5308 h 27991"/>
                  <a:gd name="connsiteX4" fmla="*/ 5248 w 27991"/>
                  <a:gd name="connsiteY4" fmla="*/ 15805 h 27991"/>
                  <a:gd name="connsiteX5" fmla="*/ 5248 w 27991"/>
                  <a:gd name="connsiteY5" fmla="*/ 15805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5248" y="15805"/>
                    </a:moveTo>
                    <a:cubicBezTo>
                      <a:pt x="5248" y="21403"/>
                      <a:pt x="10147" y="26302"/>
                      <a:pt x="15745" y="26302"/>
                    </a:cubicBezTo>
                    <a:cubicBezTo>
                      <a:pt x="21344" y="26302"/>
                      <a:pt x="26242" y="21403"/>
                      <a:pt x="26242" y="15805"/>
                    </a:cubicBezTo>
                    <a:cubicBezTo>
                      <a:pt x="26242" y="10206"/>
                      <a:pt x="21344" y="5308"/>
                      <a:pt x="15745" y="5308"/>
                    </a:cubicBezTo>
                    <a:cubicBezTo>
                      <a:pt x="10147" y="4608"/>
                      <a:pt x="5248" y="10206"/>
                      <a:pt x="5248" y="15805"/>
                    </a:cubicBezTo>
                    <a:lnTo>
                      <a:pt x="5248" y="15805"/>
                    </a:lnTo>
                    <a:close/>
                  </a:path>
                </a:pathLst>
              </a:custGeom>
              <a:solidFill>
                <a:srgbClr val="868686"/>
              </a:solidFill>
              <a:ln w="9525" cap="flat">
                <a:noFill/>
                <a:prstDash val="solid"/>
                <a:miter/>
              </a:ln>
            </p:spPr>
            <p:txBody>
              <a:bodyPr rtlCol="0" anchor="ctr"/>
              <a:lstStyle/>
              <a:p>
                <a:endParaRPr lang="en-US"/>
              </a:p>
            </p:txBody>
          </p:sp>
          <p:sp>
            <p:nvSpPr>
              <p:cNvPr id="172" name="Freihandform: Form 171">
                <a:extLst>
                  <a:ext uri="{FF2B5EF4-FFF2-40B4-BE49-F238E27FC236}">
                    <a16:creationId xmlns:a16="http://schemas.microsoft.com/office/drawing/2014/main" id="{68800D78-D791-428B-82A2-D98984D8DAD1}"/>
                  </a:ext>
                </a:extLst>
              </p:cNvPr>
              <p:cNvSpPr/>
              <p:nvPr/>
            </p:nvSpPr>
            <p:spPr>
              <a:xfrm>
                <a:off x="3286050" y="5688083"/>
                <a:ext cx="16299" cy="16299"/>
              </a:xfrm>
              <a:custGeom>
                <a:avLst/>
                <a:gdLst>
                  <a:gd name="connsiteX0" fmla="*/ 11547 w 20993"/>
                  <a:gd name="connsiteY0" fmla="*/ 17845 h 20993"/>
                  <a:gd name="connsiteX1" fmla="*/ 5248 w 20993"/>
                  <a:gd name="connsiteY1" fmla="*/ 11547 h 20993"/>
                  <a:gd name="connsiteX2" fmla="*/ 11547 w 20993"/>
                  <a:gd name="connsiteY2" fmla="*/ 5248 h 20993"/>
                  <a:gd name="connsiteX3" fmla="*/ 17845 w 20993"/>
                  <a:gd name="connsiteY3" fmla="*/ 11547 h 20993"/>
                  <a:gd name="connsiteX4" fmla="*/ 11547 w 20993"/>
                  <a:gd name="connsiteY4" fmla="*/ 17845 h 20993"/>
                  <a:gd name="connsiteX5" fmla="*/ 11547 w 20993"/>
                  <a:gd name="connsiteY5" fmla="*/ 17845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93" h="20993">
                    <a:moveTo>
                      <a:pt x="11547" y="17845"/>
                    </a:moveTo>
                    <a:cubicBezTo>
                      <a:pt x="8048" y="17845"/>
                      <a:pt x="5248" y="15046"/>
                      <a:pt x="5248" y="11547"/>
                    </a:cubicBezTo>
                    <a:cubicBezTo>
                      <a:pt x="5248" y="8048"/>
                      <a:pt x="8048" y="5248"/>
                      <a:pt x="11547" y="5248"/>
                    </a:cubicBezTo>
                    <a:cubicBezTo>
                      <a:pt x="15046" y="5248"/>
                      <a:pt x="17845" y="8048"/>
                      <a:pt x="17845" y="11547"/>
                    </a:cubicBezTo>
                    <a:cubicBezTo>
                      <a:pt x="17845" y="15046"/>
                      <a:pt x="15046" y="17845"/>
                      <a:pt x="11547" y="17845"/>
                    </a:cubicBezTo>
                    <a:lnTo>
                      <a:pt x="11547" y="17845"/>
                    </a:lnTo>
                    <a:close/>
                  </a:path>
                </a:pathLst>
              </a:custGeom>
              <a:solidFill>
                <a:srgbClr val="090506"/>
              </a:solidFill>
              <a:ln w="9525" cap="flat">
                <a:noFill/>
                <a:prstDash val="solid"/>
                <a:miter/>
              </a:ln>
            </p:spPr>
            <p:txBody>
              <a:bodyPr rtlCol="0" anchor="ctr"/>
              <a:lstStyle/>
              <a:p>
                <a:endParaRPr lang="en-US"/>
              </a:p>
            </p:txBody>
          </p:sp>
          <p:sp>
            <p:nvSpPr>
              <p:cNvPr id="173" name="Freihandform: Form 172">
                <a:extLst>
                  <a:ext uri="{FF2B5EF4-FFF2-40B4-BE49-F238E27FC236}">
                    <a16:creationId xmlns:a16="http://schemas.microsoft.com/office/drawing/2014/main" id="{F9437453-7DCB-4655-9F94-0BCC7D781427}"/>
                  </a:ext>
                </a:extLst>
              </p:cNvPr>
              <p:cNvSpPr/>
              <p:nvPr/>
            </p:nvSpPr>
            <p:spPr>
              <a:xfrm>
                <a:off x="3347441" y="5619086"/>
                <a:ext cx="21731" cy="21731"/>
              </a:xfrm>
              <a:custGeom>
                <a:avLst/>
                <a:gdLst>
                  <a:gd name="connsiteX0" fmla="*/ 15745 w 27991"/>
                  <a:gd name="connsiteY0" fmla="*/ 5248 h 27991"/>
                  <a:gd name="connsiteX1" fmla="*/ 5248 w 27991"/>
                  <a:gd name="connsiteY1" fmla="*/ 16445 h 27991"/>
                  <a:gd name="connsiteX2" fmla="*/ 16445 w 27991"/>
                  <a:gd name="connsiteY2" fmla="*/ 26942 h 27991"/>
                  <a:gd name="connsiteX3" fmla="*/ 26942 w 27991"/>
                  <a:gd name="connsiteY3" fmla="*/ 15745 h 27991"/>
                  <a:gd name="connsiteX4" fmla="*/ 15745 w 27991"/>
                  <a:gd name="connsiteY4" fmla="*/ 5248 h 27991"/>
                  <a:gd name="connsiteX5" fmla="*/ 15745 w 27991"/>
                  <a:gd name="connsiteY5" fmla="*/ 5248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15745" y="5248"/>
                    </a:moveTo>
                    <a:cubicBezTo>
                      <a:pt x="10147" y="5248"/>
                      <a:pt x="5248" y="10147"/>
                      <a:pt x="5248" y="16445"/>
                    </a:cubicBezTo>
                    <a:cubicBezTo>
                      <a:pt x="5248" y="22743"/>
                      <a:pt x="10147" y="26942"/>
                      <a:pt x="16445" y="26942"/>
                    </a:cubicBezTo>
                    <a:cubicBezTo>
                      <a:pt x="22044" y="26942"/>
                      <a:pt x="26942" y="22044"/>
                      <a:pt x="26942" y="15745"/>
                    </a:cubicBezTo>
                    <a:cubicBezTo>
                      <a:pt x="26242" y="10147"/>
                      <a:pt x="21344" y="5248"/>
                      <a:pt x="15745" y="5248"/>
                    </a:cubicBezTo>
                    <a:lnTo>
                      <a:pt x="15745" y="5248"/>
                    </a:lnTo>
                    <a:close/>
                  </a:path>
                </a:pathLst>
              </a:custGeom>
              <a:solidFill>
                <a:srgbClr val="868686"/>
              </a:solidFill>
              <a:ln w="9525" cap="flat">
                <a:noFill/>
                <a:prstDash val="solid"/>
                <a:miter/>
              </a:ln>
            </p:spPr>
            <p:txBody>
              <a:bodyPr rtlCol="0" anchor="ctr"/>
              <a:lstStyle/>
              <a:p>
                <a:endParaRPr lang="en-US"/>
              </a:p>
            </p:txBody>
          </p:sp>
          <p:sp>
            <p:nvSpPr>
              <p:cNvPr id="174" name="Freihandform: Form 173">
                <a:extLst>
                  <a:ext uri="{FF2B5EF4-FFF2-40B4-BE49-F238E27FC236}">
                    <a16:creationId xmlns:a16="http://schemas.microsoft.com/office/drawing/2014/main" id="{7B8625A2-7839-4C0C-B09E-D3D611E32321}"/>
                  </a:ext>
                </a:extLst>
              </p:cNvPr>
              <p:cNvSpPr/>
              <p:nvPr/>
            </p:nvSpPr>
            <p:spPr>
              <a:xfrm>
                <a:off x="3350701" y="5622345"/>
                <a:ext cx="16299" cy="16299"/>
              </a:xfrm>
              <a:custGeom>
                <a:avLst/>
                <a:gdLst>
                  <a:gd name="connsiteX0" fmla="*/ 11547 w 20993"/>
                  <a:gd name="connsiteY0" fmla="*/ 17845 h 20993"/>
                  <a:gd name="connsiteX1" fmla="*/ 5248 w 20993"/>
                  <a:gd name="connsiteY1" fmla="*/ 11546 h 20993"/>
                  <a:gd name="connsiteX2" fmla="*/ 11547 w 20993"/>
                  <a:gd name="connsiteY2" fmla="*/ 5248 h 20993"/>
                  <a:gd name="connsiteX3" fmla="*/ 17845 w 20993"/>
                  <a:gd name="connsiteY3" fmla="*/ 11546 h 20993"/>
                  <a:gd name="connsiteX4" fmla="*/ 11547 w 20993"/>
                  <a:gd name="connsiteY4" fmla="*/ 17845 h 20993"/>
                  <a:gd name="connsiteX5" fmla="*/ 11547 w 20993"/>
                  <a:gd name="connsiteY5" fmla="*/ 17845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93" h="20993">
                    <a:moveTo>
                      <a:pt x="11547" y="17845"/>
                    </a:moveTo>
                    <a:cubicBezTo>
                      <a:pt x="8048" y="17845"/>
                      <a:pt x="5248" y="15045"/>
                      <a:pt x="5248" y="11546"/>
                    </a:cubicBezTo>
                    <a:cubicBezTo>
                      <a:pt x="5248" y="8047"/>
                      <a:pt x="8048" y="5248"/>
                      <a:pt x="11547" y="5248"/>
                    </a:cubicBezTo>
                    <a:cubicBezTo>
                      <a:pt x="15046" y="5248"/>
                      <a:pt x="17845" y="8047"/>
                      <a:pt x="17845" y="11546"/>
                    </a:cubicBezTo>
                    <a:cubicBezTo>
                      <a:pt x="17845" y="15045"/>
                      <a:pt x="15046" y="17845"/>
                      <a:pt x="11547" y="17845"/>
                    </a:cubicBezTo>
                    <a:lnTo>
                      <a:pt x="11547" y="17845"/>
                    </a:lnTo>
                    <a:close/>
                  </a:path>
                </a:pathLst>
              </a:custGeom>
              <a:solidFill>
                <a:srgbClr val="090506"/>
              </a:solidFill>
              <a:ln w="9525" cap="flat">
                <a:noFill/>
                <a:prstDash val="solid"/>
                <a:miter/>
              </a:ln>
            </p:spPr>
            <p:txBody>
              <a:bodyPr rtlCol="0" anchor="ctr"/>
              <a:lstStyle/>
              <a:p>
                <a:endParaRPr lang="en-US"/>
              </a:p>
            </p:txBody>
          </p:sp>
          <p:sp>
            <p:nvSpPr>
              <p:cNvPr id="175" name="Freihandform: Form 174">
                <a:extLst>
                  <a:ext uri="{FF2B5EF4-FFF2-40B4-BE49-F238E27FC236}">
                    <a16:creationId xmlns:a16="http://schemas.microsoft.com/office/drawing/2014/main" id="{85B33F8F-8A6A-4178-A229-6878350E21A8}"/>
                  </a:ext>
                </a:extLst>
              </p:cNvPr>
              <p:cNvSpPr/>
              <p:nvPr/>
            </p:nvSpPr>
            <p:spPr>
              <a:xfrm>
                <a:off x="3217597" y="5620716"/>
                <a:ext cx="21731" cy="21731"/>
              </a:xfrm>
              <a:custGeom>
                <a:avLst/>
                <a:gdLst>
                  <a:gd name="connsiteX0" fmla="*/ 15745 w 27991"/>
                  <a:gd name="connsiteY0" fmla="*/ 5248 h 27991"/>
                  <a:gd name="connsiteX1" fmla="*/ 5248 w 27991"/>
                  <a:gd name="connsiteY1" fmla="*/ 15745 h 27991"/>
                  <a:gd name="connsiteX2" fmla="*/ 16445 w 27991"/>
                  <a:gd name="connsiteY2" fmla="*/ 26242 h 27991"/>
                  <a:gd name="connsiteX3" fmla="*/ 26942 w 27991"/>
                  <a:gd name="connsiteY3" fmla="*/ 15745 h 27991"/>
                  <a:gd name="connsiteX4" fmla="*/ 15745 w 27991"/>
                  <a:gd name="connsiteY4" fmla="*/ 5248 h 27991"/>
                  <a:gd name="connsiteX5" fmla="*/ 15745 w 27991"/>
                  <a:gd name="connsiteY5" fmla="*/ 5248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15745" y="5248"/>
                    </a:moveTo>
                    <a:cubicBezTo>
                      <a:pt x="9447" y="5248"/>
                      <a:pt x="5248" y="10147"/>
                      <a:pt x="5248" y="15745"/>
                    </a:cubicBezTo>
                    <a:cubicBezTo>
                      <a:pt x="5248" y="22044"/>
                      <a:pt x="10147" y="26242"/>
                      <a:pt x="16445" y="26242"/>
                    </a:cubicBezTo>
                    <a:cubicBezTo>
                      <a:pt x="22743" y="26242"/>
                      <a:pt x="26942" y="21344"/>
                      <a:pt x="26942" y="15745"/>
                    </a:cubicBezTo>
                    <a:cubicBezTo>
                      <a:pt x="26942" y="9448"/>
                      <a:pt x="22044" y="5248"/>
                      <a:pt x="15745" y="5248"/>
                    </a:cubicBezTo>
                    <a:lnTo>
                      <a:pt x="15745" y="5248"/>
                    </a:lnTo>
                    <a:close/>
                  </a:path>
                </a:pathLst>
              </a:custGeom>
              <a:solidFill>
                <a:srgbClr val="868686"/>
              </a:solidFill>
              <a:ln w="9525" cap="flat">
                <a:noFill/>
                <a:prstDash val="solid"/>
                <a:miter/>
              </a:ln>
            </p:spPr>
            <p:txBody>
              <a:bodyPr rtlCol="0" anchor="ctr"/>
              <a:lstStyle/>
              <a:p>
                <a:endParaRPr lang="en-US"/>
              </a:p>
            </p:txBody>
          </p:sp>
          <p:sp>
            <p:nvSpPr>
              <p:cNvPr id="176" name="Freihandform: Form 175">
                <a:extLst>
                  <a:ext uri="{FF2B5EF4-FFF2-40B4-BE49-F238E27FC236}">
                    <a16:creationId xmlns:a16="http://schemas.microsoft.com/office/drawing/2014/main" id="{B36C1A94-BFD8-4448-BF54-9F09E9C6352E}"/>
                  </a:ext>
                </a:extLst>
              </p:cNvPr>
              <p:cNvSpPr/>
              <p:nvPr/>
            </p:nvSpPr>
            <p:spPr>
              <a:xfrm>
                <a:off x="3221399" y="5623976"/>
                <a:ext cx="16299" cy="16299"/>
              </a:xfrm>
              <a:custGeom>
                <a:avLst/>
                <a:gdLst>
                  <a:gd name="connsiteX0" fmla="*/ 11547 w 20993"/>
                  <a:gd name="connsiteY0" fmla="*/ 17845 h 20993"/>
                  <a:gd name="connsiteX1" fmla="*/ 5248 w 20993"/>
                  <a:gd name="connsiteY1" fmla="*/ 11546 h 20993"/>
                  <a:gd name="connsiteX2" fmla="*/ 11547 w 20993"/>
                  <a:gd name="connsiteY2" fmla="*/ 5248 h 20993"/>
                  <a:gd name="connsiteX3" fmla="*/ 17845 w 20993"/>
                  <a:gd name="connsiteY3" fmla="*/ 11546 h 20993"/>
                  <a:gd name="connsiteX4" fmla="*/ 11547 w 20993"/>
                  <a:gd name="connsiteY4" fmla="*/ 17845 h 20993"/>
                  <a:gd name="connsiteX5" fmla="*/ 11547 w 20993"/>
                  <a:gd name="connsiteY5" fmla="*/ 17845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93" h="20993">
                    <a:moveTo>
                      <a:pt x="11547" y="17845"/>
                    </a:moveTo>
                    <a:cubicBezTo>
                      <a:pt x="8048" y="17845"/>
                      <a:pt x="5248" y="15045"/>
                      <a:pt x="5248" y="11546"/>
                    </a:cubicBezTo>
                    <a:cubicBezTo>
                      <a:pt x="5248" y="8047"/>
                      <a:pt x="8048" y="5248"/>
                      <a:pt x="11547" y="5248"/>
                    </a:cubicBezTo>
                    <a:cubicBezTo>
                      <a:pt x="15046" y="5248"/>
                      <a:pt x="17845" y="8047"/>
                      <a:pt x="17845" y="11546"/>
                    </a:cubicBezTo>
                    <a:cubicBezTo>
                      <a:pt x="17845" y="15045"/>
                      <a:pt x="15046" y="17845"/>
                      <a:pt x="11547" y="17845"/>
                    </a:cubicBezTo>
                    <a:lnTo>
                      <a:pt x="11547" y="17845"/>
                    </a:lnTo>
                    <a:close/>
                  </a:path>
                </a:pathLst>
              </a:custGeom>
              <a:solidFill>
                <a:srgbClr val="090506"/>
              </a:solidFill>
              <a:ln w="9525" cap="flat">
                <a:noFill/>
                <a:prstDash val="solid"/>
                <a:miter/>
              </a:ln>
            </p:spPr>
            <p:txBody>
              <a:bodyPr rtlCol="0" anchor="ctr"/>
              <a:lstStyle/>
              <a:p>
                <a:endParaRPr lang="en-US"/>
              </a:p>
            </p:txBody>
          </p:sp>
          <p:sp>
            <p:nvSpPr>
              <p:cNvPr id="177" name="Freihandform: Form 176">
                <a:extLst>
                  <a:ext uri="{FF2B5EF4-FFF2-40B4-BE49-F238E27FC236}">
                    <a16:creationId xmlns:a16="http://schemas.microsoft.com/office/drawing/2014/main" id="{EF5B38A1-219F-46C5-B175-2C5C2B06A34C}"/>
                  </a:ext>
                </a:extLst>
              </p:cNvPr>
              <p:cNvSpPr/>
              <p:nvPr/>
            </p:nvSpPr>
            <p:spPr>
              <a:xfrm>
                <a:off x="3326236" y="5667422"/>
                <a:ext cx="21731" cy="21731"/>
              </a:xfrm>
              <a:custGeom>
                <a:avLst/>
                <a:gdLst>
                  <a:gd name="connsiteX0" fmla="*/ 24165 w 27991"/>
                  <a:gd name="connsiteY0" fmla="*/ 8769 h 27991"/>
                  <a:gd name="connsiteX1" fmla="*/ 8769 w 27991"/>
                  <a:gd name="connsiteY1" fmla="*/ 8069 h 27991"/>
                  <a:gd name="connsiteX2" fmla="*/ 8069 w 27991"/>
                  <a:gd name="connsiteY2" fmla="*/ 23465 h 27991"/>
                  <a:gd name="connsiteX3" fmla="*/ 23465 w 27991"/>
                  <a:gd name="connsiteY3" fmla="*/ 24165 h 27991"/>
                  <a:gd name="connsiteX4" fmla="*/ 24165 w 27991"/>
                  <a:gd name="connsiteY4" fmla="*/ 8769 h 27991"/>
                  <a:gd name="connsiteX5" fmla="*/ 24165 w 27991"/>
                  <a:gd name="connsiteY5" fmla="*/ 8769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24165" y="8769"/>
                    </a:moveTo>
                    <a:cubicBezTo>
                      <a:pt x="19966" y="4570"/>
                      <a:pt x="13668" y="3871"/>
                      <a:pt x="8769" y="8069"/>
                    </a:cubicBezTo>
                    <a:cubicBezTo>
                      <a:pt x="4570" y="12268"/>
                      <a:pt x="3871" y="18566"/>
                      <a:pt x="8069" y="23465"/>
                    </a:cubicBezTo>
                    <a:cubicBezTo>
                      <a:pt x="12268" y="27664"/>
                      <a:pt x="19266" y="27664"/>
                      <a:pt x="23465" y="24165"/>
                    </a:cubicBezTo>
                    <a:cubicBezTo>
                      <a:pt x="27664" y="19966"/>
                      <a:pt x="27664" y="12968"/>
                      <a:pt x="24165" y="8769"/>
                    </a:cubicBezTo>
                    <a:lnTo>
                      <a:pt x="24165" y="8769"/>
                    </a:lnTo>
                    <a:close/>
                  </a:path>
                </a:pathLst>
              </a:custGeom>
              <a:solidFill>
                <a:srgbClr val="868686"/>
              </a:solidFill>
              <a:ln w="9525" cap="flat">
                <a:noFill/>
                <a:prstDash val="solid"/>
                <a:miter/>
              </a:ln>
            </p:spPr>
            <p:txBody>
              <a:bodyPr rtlCol="0" anchor="ctr"/>
              <a:lstStyle/>
              <a:p>
                <a:endParaRPr lang="en-US"/>
              </a:p>
            </p:txBody>
          </p:sp>
          <p:sp>
            <p:nvSpPr>
              <p:cNvPr id="178" name="Freihandform: Form 177">
                <a:extLst>
                  <a:ext uri="{FF2B5EF4-FFF2-40B4-BE49-F238E27FC236}">
                    <a16:creationId xmlns:a16="http://schemas.microsoft.com/office/drawing/2014/main" id="{4B509CCB-C373-474D-A6EA-FD86D4CE6EBE}"/>
                  </a:ext>
                </a:extLst>
              </p:cNvPr>
              <p:cNvSpPr/>
              <p:nvPr/>
            </p:nvSpPr>
            <p:spPr>
              <a:xfrm>
                <a:off x="3329981" y="5670698"/>
                <a:ext cx="16299" cy="16299"/>
              </a:xfrm>
              <a:custGeom>
                <a:avLst/>
                <a:gdLst>
                  <a:gd name="connsiteX0" fmla="*/ 11644 w 20993"/>
                  <a:gd name="connsiteY0" fmla="*/ 18545 h 20993"/>
                  <a:gd name="connsiteX1" fmla="*/ 6745 w 20993"/>
                  <a:gd name="connsiteY1" fmla="*/ 16445 h 20993"/>
                  <a:gd name="connsiteX2" fmla="*/ 7445 w 20993"/>
                  <a:gd name="connsiteY2" fmla="*/ 7348 h 20993"/>
                  <a:gd name="connsiteX3" fmla="*/ 11644 w 20993"/>
                  <a:gd name="connsiteY3" fmla="*/ 5248 h 20993"/>
                  <a:gd name="connsiteX4" fmla="*/ 16542 w 20993"/>
                  <a:gd name="connsiteY4" fmla="*/ 7348 h 20993"/>
                  <a:gd name="connsiteX5" fmla="*/ 17942 w 20993"/>
                  <a:gd name="connsiteY5" fmla="*/ 12246 h 20993"/>
                  <a:gd name="connsiteX6" fmla="*/ 15842 w 20993"/>
                  <a:gd name="connsiteY6" fmla="*/ 16445 h 20993"/>
                  <a:gd name="connsiteX7" fmla="*/ 11644 w 20993"/>
                  <a:gd name="connsiteY7" fmla="*/ 18545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93" h="20993">
                    <a:moveTo>
                      <a:pt x="11644" y="18545"/>
                    </a:moveTo>
                    <a:cubicBezTo>
                      <a:pt x="9544" y="18545"/>
                      <a:pt x="8145" y="17845"/>
                      <a:pt x="6745" y="16445"/>
                    </a:cubicBezTo>
                    <a:cubicBezTo>
                      <a:pt x="4646" y="13646"/>
                      <a:pt x="4646" y="10147"/>
                      <a:pt x="7445" y="7348"/>
                    </a:cubicBezTo>
                    <a:lnTo>
                      <a:pt x="11644" y="5248"/>
                    </a:lnTo>
                    <a:cubicBezTo>
                      <a:pt x="13743" y="5248"/>
                      <a:pt x="15143" y="5949"/>
                      <a:pt x="16542" y="7348"/>
                    </a:cubicBezTo>
                    <a:cubicBezTo>
                      <a:pt x="17942" y="8747"/>
                      <a:pt x="18641" y="10147"/>
                      <a:pt x="17942" y="12246"/>
                    </a:cubicBezTo>
                    <a:cubicBezTo>
                      <a:pt x="17942" y="14346"/>
                      <a:pt x="17242" y="15745"/>
                      <a:pt x="15842" y="16445"/>
                    </a:cubicBezTo>
                    <a:lnTo>
                      <a:pt x="11644" y="18545"/>
                    </a:lnTo>
                    <a:close/>
                  </a:path>
                </a:pathLst>
              </a:custGeom>
              <a:solidFill>
                <a:srgbClr val="090506"/>
              </a:solidFill>
              <a:ln w="9525" cap="flat">
                <a:noFill/>
                <a:prstDash val="solid"/>
                <a:miter/>
              </a:ln>
            </p:spPr>
            <p:txBody>
              <a:bodyPr rtlCol="0" anchor="ctr"/>
              <a:lstStyle/>
              <a:p>
                <a:endParaRPr lang="en-US"/>
              </a:p>
            </p:txBody>
          </p:sp>
          <p:sp>
            <p:nvSpPr>
              <p:cNvPr id="179" name="Freihandform: Form 178">
                <a:extLst>
                  <a:ext uri="{FF2B5EF4-FFF2-40B4-BE49-F238E27FC236}">
                    <a16:creationId xmlns:a16="http://schemas.microsoft.com/office/drawing/2014/main" id="{515C76CC-D954-4EC4-9755-8E7D68FDA299}"/>
                  </a:ext>
                </a:extLst>
              </p:cNvPr>
              <p:cNvSpPr/>
              <p:nvPr/>
            </p:nvSpPr>
            <p:spPr>
              <a:xfrm>
                <a:off x="3238224" y="5572347"/>
                <a:ext cx="21731" cy="21731"/>
              </a:xfrm>
              <a:custGeom>
                <a:avLst/>
                <a:gdLst>
                  <a:gd name="connsiteX0" fmla="*/ 24165 w 27991"/>
                  <a:gd name="connsiteY0" fmla="*/ 8769 h 27991"/>
                  <a:gd name="connsiteX1" fmla="*/ 8769 w 27991"/>
                  <a:gd name="connsiteY1" fmla="*/ 8069 h 27991"/>
                  <a:gd name="connsiteX2" fmla="*/ 8069 w 27991"/>
                  <a:gd name="connsiteY2" fmla="*/ 23465 h 27991"/>
                  <a:gd name="connsiteX3" fmla="*/ 23465 w 27991"/>
                  <a:gd name="connsiteY3" fmla="*/ 24165 h 27991"/>
                  <a:gd name="connsiteX4" fmla="*/ 24165 w 27991"/>
                  <a:gd name="connsiteY4" fmla="*/ 8769 h 27991"/>
                  <a:gd name="connsiteX5" fmla="*/ 24165 w 27991"/>
                  <a:gd name="connsiteY5" fmla="*/ 8769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24165" y="8769"/>
                    </a:moveTo>
                    <a:cubicBezTo>
                      <a:pt x="19966" y="4570"/>
                      <a:pt x="12968" y="3871"/>
                      <a:pt x="8769" y="8069"/>
                    </a:cubicBezTo>
                    <a:cubicBezTo>
                      <a:pt x="4570" y="12268"/>
                      <a:pt x="3871" y="18566"/>
                      <a:pt x="8069" y="23465"/>
                    </a:cubicBezTo>
                    <a:cubicBezTo>
                      <a:pt x="12268" y="28364"/>
                      <a:pt x="18566" y="28364"/>
                      <a:pt x="23465" y="24165"/>
                    </a:cubicBezTo>
                    <a:cubicBezTo>
                      <a:pt x="28364" y="19966"/>
                      <a:pt x="28364" y="12968"/>
                      <a:pt x="24165" y="8769"/>
                    </a:cubicBezTo>
                    <a:lnTo>
                      <a:pt x="24165" y="8769"/>
                    </a:lnTo>
                    <a:close/>
                  </a:path>
                </a:pathLst>
              </a:custGeom>
              <a:solidFill>
                <a:srgbClr val="868686"/>
              </a:solidFill>
              <a:ln w="9525" cap="flat">
                <a:noFill/>
                <a:prstDash val="solid"/>
                <a:miter/>
              </a:ln>
            </p:spPr>
            <p:txBody>
              <a:bodyPr rtlCol="0" anchor="ctr"/>
              <a:lstStyle/>
              <a:p>
                <a:endParaRPr lang="en-US"/>
              </a:p>
            </p:txBody>
          </p:sp>
          <p:sp>
            <p:nvSpPr>
              <p:cNvPr id="180" name="Freihandform: Form 179">
                <a:extLst>
                  <a:ext uri="{FF2B5EF4-FFF2-40B4-BE49-F238E27FC236}">
                    <a16:creationId xmlns:a16="http://schemas.microsoft.com/office/drawing/2014/main" id="{74F8AE75-E33D-4C92-AB78-C522A7D66FF6}"/>
                  </a:ext>
                </a:extLst>
              </p:cNvPr>
              <p:cNvSpPr/>
              <p:nvPr/>
            </p:nvSpPr>
            <p:spPr>
              <a:xfrm>
                <a:off x="3241969" y="5575624"/>
                <a:ext cx="16299" cy="16299"/>
              </a:xfrm>
              <a:custGeom>
                <a:avLst/>
                <a:gdLst>
                  <a:gd name="connsiteX0" fmla="*/ 11644 w 20993"/>
                  <a:gd name="connsiteY0" fmla="*/ 17845 h 20993"/>
                  <a:gd name="connsiteX1" fmla="*/ 6745 w 20993"/>
                  <a:gd name="connsiteY1" fmla="*/ 15745 h 20993"/>
                  <a:gd name="connsiteX2" fmla="*/ 7445 w 20993"/>
                  <a:gd name="connsiteY2" fmla="*/ 6648 h 20993"/>
                  <a:gd name="connsiteX3" fmla="*/ 11644 w 20993"/>
                  <a:gd name="connsiteY3" fmla="*/ 5248 h 20993"/>
                  <a:gd name="connsiteX4" fmla="*/ 16542 w 20993"/>
                  <a:gd name="connsiteY4" fmla="*/ 7348 h 20993"/>
                  <a:gd name="connsiteX5" fmla="*/ 15842 w 20993"/>
                  <a:gd name="connsiteY5" fmla="*/ 16445 h 20993"/>
                  <a:gd name="connsiteX6" fmla="*/ 11644 w 20993"/>
                  <a:gd name="connsiteY6" fmla="*/ 17845 h 20993"/>
                  <a:gd name="connsiteX7" fmla="*/ 11644 w 20993"/>
                  <a:gd name="connsiteY7" fmla="*/ 17845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93" h="20993">
                    <a:moveTo>
                      <a:pt x="11644" y="17845"/>
                    </a:moveTo>
                    <a:cubicBezTo>
                      <a:pt x="9544" y="17845"/>
                      <a:pt x="8145" y="17145"/>
                      <a:pt x="6745" y="15745"/>
                    </a:cubicBezTo>
                    <a:cubicBezTo>
                      <a:pt x="4646" y="12946"/>
                      <a:pt x="4646" y="9448"/>
                      <a:pt x="7445" y="6648"/>
                    </a:cubicBezTo>
                    <a:lnTo>
                      <a:pt x="11644" y="5248"/>
                    </a:lnTo>
                    <a:cubicBezTo>
                      <a:pt x="13743" y="5248"/>
                      <a:pt x="15142" y="5949"/>
                      <a:pt x="16542" y="7348"/>
                    </a:cubicBezTo>
                    <a:cubicBezTo>
                      <a:pt x="18641" y="10147"/>
                      <a:pt x="18641" y="13646"/>
                      <a:pt x="15842" y="16445"/>
                    </a:cubicBezTo>
                    <a:cubicBezTo>
                      <a:pt x="15142" y="17145"/>
                      <a:pt x="13043" y="17845"/>
                      <a:pt x="11644" y="17845"/>
                    </a:cubicBezTo>
                    <a:lnTo>
                      <a:pt x="11644" y="17845"/>
                    </a:lnTo>
                    <a:close/>
                  </a:path>
                </a:pathLst>
              </a:custGeom>
              <a:solidFill>
                <a:srgbClr val="090506"/>
              </a:solidFill>
              <a:ln w="9525" cap="flat">
                <a:noFill/>
                <a:prstDash val="solid"/>
                <a:miter/>
              </a:ln>
            </p:spPr>
            <p:txBody>
              <a:bodyPr rtlCol="0" anchor="ctr"/>
              <a:lstStyle/>
              <a:p>
                <a:endParaRPr lang="en-US"/>
              </a:p>
            </p:txBody>
          </p:sp>
          <p:sp>
            <p:nvSpPr>
              <p:cNvPr id="181" name="Freihandform: Form 180">
                <a:extLst>
                  <a:ext uri="{FF2B5EF4-FFF2-40B4-BE49-F238E27FC236}">
                    <a16:creationId xmlns:a16="http://schemas.microsoft.com/office/drawing/2014/main" id="{E4BE996A-5DF4-46C4-8FF8-FF782F3C79EC}"/>
                  </a:ext>
                </a:extLst>
              </p:cNvPr>
              <p:cNvSpPr/>
              <p:nvPr/>
            </p:nvSpPr>
            <p:spPr>
              <a:xfrm>
                <a:off x="3236884" y="5665537"/>
                <a:ext cx="21731" cy="21731"/>
              </a:xfrm>
              <a:custGeom>
                <a:avLst/>
                <a:gdLst>
                  <a:gd name="connsiteX0" fmla="*/ 23793 w 27991"/>
                  <a:gd name="connsiteY0" fmla="*/ 23793 h 27991"/>
                  <a:gd name="connsiteX1" fmla="*/ 23793 w 27991"/>
                  <a:gd name="connsiteY1" fmla="*/ 8397 h 27991"/>
                  <a:gd name="connsiteX2" fmla="*/ 8398 w 27991"/>
                  <a:gd name="connsiteY2" fmla="*/ 8397 h 27991"/>
                  <a:gd name="connsiteX3" fmla="*/ 8398 w 27991"/>
                  <a:gd name="connsiteY3" fmla="*/ 23793 h 27991"/>
                  <a:gd name="connsiteX4" fmla="*/ 23793 w 27991"/>
                  <a:gd name="connsiteY4" fmla="*/ 23793 h 27991"/>
                  <a:gd name="connsiteX5" fmla="*/ 23793 w 27991"/>
                  <a:gd name="connsiteY5" fmla="*/ 23793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23793" y="23793"/>
                    </a:moveTo>
                    <a:cubicBezTo>
                      <a:pt x="27992" y="19594"/>
                      <a:pt x="27992" y="12596"/>
                      <a:pt x="23793" y="8397"/>
                    </a:cubicBezTo>
                    <a:cubicBezTo>
                      <a:pt x="19594" y="4199"/>
                      <a:pt x="12596" y="4199"/>
                      <a:pt x="8398" y="8397"/>
                    </a:cubicBezTo>
                    <a:cubicBezTo>
                      <a:pt x="4199" y="12596"/>
                      <a:pt x="4199" y="19594"/>
                      <a:pt x="8398" y="23793"/>
                    </a:cubicBezTo>
                    <a:cubicBezTo>
                      <a:pt x="12596" y="27992"/>
                      <a:pt x="19594" y="27992"/>
                      <a:pt x="23793" y="23793"/>
                    </a:cubicBezTo>
                    <a:lnTo>
                      <a:pt x="23793" y="23793"/>
                    </a:lnTo>
                    <a:close/>
                  </a:path>
                </a:pathLst>
              </a:custGeom>
              <a:solidFill>
                <a:srgbClr val="868686"/>
              </a:solidFill>
              <a:ln w="9525" cap="flat">
                <a:noFill/>
                <a:prstDash val="solid"/>
                <a:miter/>
              </a:ln>
            </p:spPr>
            <p:txBody>
              <a:bodyPr rtlCol="0" anchor="ctr"/>
              <a:lstStyle/>
              <a:p>
                <a:endParaRPr lang="en-US"/>
              </a:p>
            </p:txBody>
          </p:sp>
          <p:sp>
            <p:nvSpPr>
              <p:cNvPr id="182" name="Freihandform: Form 181">
                <a:extLst>
                  <a:ext uri="{FF2B5EF4-FFF2-40B4-BE49-F238E27FC236}">
                    <a16:creationId xmlns:a16="http://schemas.microsoft.com/office/drawing/2014/main" id="{E91D1B22-BF2F-421A-83D1-21FAD0BBF7D5}"/>
                  </a:ext>
                </a:extLst>
              </p:cNvPr>
              <p:cNvSpPr/>
              <p:nvPr/>
            </p:nvSpPr>
            <p:spPr>
              <a:xfrm>
                <a:off x="3240414" y="5668525"/>
                <a:ext cx="16299" cy="16299"/>
              </a:xfrm>
              <a:custGeom>
                <a:avLst/>
                <a:gdLst>
                  <a:gd name="connsiteX0" fmla="*/ 11547 w 20993"/>
                  <a:gd name="connsiteY0" fmla="*/ 18544 h 20993"/>
                  <a:gd name="connsiteX1" fmla="*/ 7348 w 20993"/>
                  <a:gd name="connsiteY1" fmla="*/ 16445 h 20993"/>
                  <a:gd name="connsiteX2" fmla="*/ 5248 w 20993"/>
                  <a:gd name="connsiteY2" fmla="*/ 12246 h 20993"/>
                  <a:gd name="connsiteX3" fmla="*/ 7348 w 20993"/>
                  <a:gd name="connsiteY3" fmla="*/ 7348 h 20993"/>
                  <a:gd name="connsiteX4" fmla="*/ 12246 w 20993"/>
                  <a:gd name="connsiteY4" fmla="*/ 5248 h 20993"/>
                  <a:gd name="connsiteX5" fmla="*/ 16445 w 20993"/>
                  <a:gd name="connsiteY5" fmla="*/ 7348 h 20993"/>
                  <a:gd name="connsiteX6" fmla="*/ 16445 w 20993"/>
                  <a:gd name="connsiteY6" fmla="*/ 16445 h 20993"/>
                  <a:gd name="connsiteX7" fmla="*/ 11547 w 20993"/>
                  <a:gd name="connsiteY7" fmla="*/ 18544 h 20993"/>
                  <a:gd name="connsiteX8" fmla="*/ 11547 w 20993"/>
                  <a:gd name="connsiteY8" fmla="*/ 18544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93" h="20993">
                    <a:moveTo>
                      <a:pt x="11547" y="18544"/>
                    </a:moveTo>
                    <a:cubicBezTo>
                      <a:pt x="10147" y="18544"/>
                      <a:pt x="8048" y="17845"/>
                      <a:pt x="7348" y="16445"/>
                    </a:cubicBezTo>
                    <a:lnTo>
                      <a:pt x="5248" y="12246"/>
                    </a:lnTo>
                    <a:cubicBezTo>
                      <a:pt x="5248" y="10147"/>
                      <a:pt x="5948" y="8747"/>
                      <a:pt x="7348" y="7348"/>
                    </a:cubicBezTo>
                    <a:cubicBezTo>
                      <a:pt x="8747" y="5948"/>
                      <a:pt x="10147" y="5248"/>
                      <a:pt x="12246" y="5248"/>
                    </a:cubicBezTo>
                    <a:cubicBezTo>
                      <a:pt x="13646" y="5248"/>
                      <a:pt x="15745" y="5948"/>
                      <a:pt x="16445" y="7348"/>
                    </a:cubicBezTo>
                    <a:cubicBezTo>
                      <a:pt x="18545" y="10147"/>
                      <a:pt x="19244" y="13646"/>
                      <a:pt x="16445" y="16445"/>
                    </a:cubicBezTo>
                    <a:cubicBezTo>
                      <a:pt x="15046" y="17845"/>
                      <a:pt x="12946" y="18544"/>
                      <a:pt x="11547" y="18544"/>
                    </a:cubicBezTo>
                    <a:lnTo>
                      <a:pt x="11547" y="18544"/>
                    </a:lnTo>
                    <a:close/>
                  </a:path>
                </a:pathLst>
              </a:custGeom>
              <a:solidFill>
                <a:srgbClr val="090506"/>
              </a:solidFill>
              <a:ln w="9525" cap="flat">
                <a:noFill/>
                <a:prstDash val="solid"/>
                <a:miter/>
              </a:ln>
            </p:spPr>
            <p:txBody>
              <a:bodyPr rtlCol="0" anchor="ctr"/>
              <a:lstStyle/>
              <a:p>
                <a:endParaRPr lang="en-US"/>
              </a:p>
            </p:txBody>
          </p:sp>
          <p:sp>
            <p:nvSpPr>
              <p:cNvPr id="183" name="Freihandform: Form 182">
                <a:extLst>
                  <a:ext uri="{FF2B5EF4-FFF2-40B4-BE49-F238E27FC236}">
                    <a16:creationId xmlns:a16="http://schemas.microsoft.com/office/drawing/2014/main" id="{392FC282-49A2-40DD-AF2C-15128B50AE25}"/>
                  </a:ext>
                </a:extLst>
              </p:cNvPr>
              <p:cNvSpPr/>
              <p:nvPr/>
            </p:nvSpPr>
            <p:spPr>
              <a:xfrm>
                <a:off x="3327612" y="5573722"/>
                <a:ext cx="21731" cy="21731"/>
              </a:xfrm>
              <a:custGeom>
                <a:avLst/>
                <a:gdLst>
                  <a:gd name="connsiteX0" fmla="*/ 23793 w 27991"/>
                  <a:gd name="connsiteY0" fmla="*/ 23793 h 27991"/>
                  <a:gd name="connsiteX1" fmla="*/ 23793 w 27991"/>
                  <a:gd name="connsiteY1" fmla="*/ 8398 h 27991"/>
                  <a:gd name="connsiteX2" fmla="*/ 8398 w 27991"/>
                  <a:gd name="connsiteY2" fmla="*/ 8398 h 27991"/>
                  <a:gd name="connsiteX3" fmla="*/ 8398 w 27991"/>
                  <a:gd name="connsiteY3" fmla="*/ 23793 h 27991"/>
                  <a:gd name="connsiteX4" fmla="*/ 23793 w 27991"/>
                  <a:gd name="connsiteY4" fmla="*/ 23793 h 27991"/>
                  <a:gd name="connsiteX5" fmla="*/ 23793 w 27991"/>
                  <a:gd name="connsiteY5" fmla="*/ 23793 h 2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91" h="27991">
                    <a:moveTo>
                      <a:pt x="23793" y="23793"/>
                    </a:moveTo>
                    <a:cubicBezTo>
                      <a:pt x="27992" y="19594"/>
                      <a:pt x="27992" y="12596"/>
                      <a:pt x="23793" y="8398"/>
                    </a:cubicBezTo>
                    <a:cubicBezTo>
                      <a:pt x="19594" y="4199"/>
                      <a:pt x="12596" y="4199"/>
                      <a:pt x="8398" y="8398"/>
                    </a:cubicBezTo>
                    <a:cubicBezTo>
                      <a:pt x="4199" y="12596"/>
                      <a:pt x="4199" y="19594"/>
                      <a:pt x="8398" y="23793"/>
                    </a:cubicBezTo>
                    <a:cubicBezTo>
                      <a:pt x="13296" y="27992"/>
                      <a:pt x="19594" y="27992"/>
                      <a:pt x="23793" y="23793"/>
                    </a:cubicBezTo>
                    <a:lnTo>
                      <a:pt x="23793" y="23793"/>
                    </a:lnTo>
                    <a:close/>
                  </a:path>
                </a:pathLst>
              </a:custGeom>
              <a:solidFill>
                <a:srgbClr val="868686"/>
              </a:solidFill>
              <a:ln w="9525" cap="flat">
                <a:noFill/>
                <a:prstDash val="solid"/>
                <a:miter/>
              </a:ln>
            </p:spPr>
            <p:txBody>
              <a:bodyPr rtlCol="0" anchor="ctr"/>
              <a:lstStyle/>
              <a:p>
                <a:endParaRPr lang="en-US"/>
              </a:p>
            </p:txBody>
          </p:sp>
          <p:sp>
            <p:nvSpPr>
              <p:cNvPr id="184" name="Freihandform: Form 183">
                <a:extLst>
                  <a:ext uri="{FF2B5EF4-FFF2-40B4-BE49-F238E27FC236}">
                    <a16:creationId xmlns:a16="http://schemas.microsoft.com/office/drawing/2014/main" id="{A1D43CAD-8328-4299-ACD5-2C0972DB9ED5}"/>
                  </a:ext>
                </a:extLst>
              </p:cNvPr>
              <p:cNvSpPr/>
              <p:nvPr/>
            </p:nvSpPr>
            <p:spPr>
              <a:xfrm>
                <a:off x="3331686" y="5577253"/>
                <a:ext cx="16299" cy="16299"/>
              </a:xfrm>
              <a:custGeom>
                <a:avLst/>
                <a:gdLst>
                  <a:gd name="connsiteX0" fmla="*/ 11547 w 20993"/>
                  <a:gd name="connsiteY0" fmla="*/ 17845 h 20993"/>
                  <a:gd name="connsiteX1" fmla="*/ 7348 w 20993"/>
                  <a:gd name="connsiteY1" fmla="*/ 15745 h 20993"/>
                  <a:gd name="connsiteX2" fmla="*/ 5248 w 20993"/>
                  <a:gd name="connsiteY2" fmla="*/ 11547 h 20993"/>
                  <a:gd name="connsiteX3" fmla="*/ 7348 w 20993"/>
                  <a:gd name="connsiteY3" fmla="*/ 7348 h 20993"/>
                  <a:gd name="connsiteX4" fmla="*/ 11547 w 20993"/>
                  <a:gd name="connsiteY4" fmla="*/ 5248 h 20993"/>
                  <a:gd name="connsiteX5" fmla="*/ 15745 w 20993"/>
                  <a:gd name="connsiteY5" fmla="*/ 7348 h 20993"/>
                  <a:gd name="connsiteX6" fmla="*/ 15745 w 20993"/>
                  <a:gd name="connsiteY6" fmla="*/ 16445 h 20993"/>
                  <a:gd name="connsiteX7" fmla="*/ 11547 w 20993"/>
                  <a:gd name="connsiteY7" fmla="*/ 17845 h 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93" h="20993">
                    <a:moveTo>
                      <a:pt x="11547" y="17845"/>
                    </a:moveTo>
                    <a:cubicBezTo>
                      <a:pt x="10147" y="17845"/>
                      <a:pt x="8048" y="17145"/>
                      <a:pt x="7348" y="15745"/>
                    </a:cubicBezTo>
                    <a:cubicBezTo>
                      <a:pt x="5948" y="14346"/>
                      <a:pt x="5248" y="12946"/>
                      <a:pt x="5248" y="11547"/>
                    </a:cubicBezTo>
                    <a:cubicBezTo>
                      <a:pt x="5248" y="10147"/>
                      <a:pt x="5948" y="8048"/>
                      <a:pt x="7348" y="7348"/>
                    </a:cubicBezTo>
                    <a:cubicBezTo>
                      <a:pt x="8747" y="5949"/>
                      <a:pt x="10147" y="5248"/>
                      <a:pt x="11547" y="5248"/>
                    </a:cubicBezTo>
                    <a:lnTo>
                      <a:pt x="15745" y="7348"/>
                    </a:lnTo>
                    <a:cubicBezTo>
                      <a:pt x="17845" y="10147"/>
                      <a:pt x="17845" y="13646"/>
                      <a:pt x="15745" y="16445"/>
                    </a:cubicBezTo>
                    <a:lnTo>
                      <a:pt x="11547" y="17845"/>
                    </a:lnTo>
                    <a:close/>
                  </a:path>
                </a:pathLst>
              </a:custGeom>
              <a:solidFill>
                <a:srgbClr val="090506"/>
              </a:solidFill>
              <a:ln w="9525" cap="flat">
                <a:noFill/>
                <a:prstDash val="solid"/>
                <a:miter/>
              </a:ln>
            </p:spPr>
            <p:txBody>
              <a:bodyPr rtlCol="0" anchor="ctr"/>
              <a:lstStyle/>
              <a:p>
                <a:endParaRPr lang="en-US"/>
              </a:p>
            </p:txBody>
          </p:sp>
          <p:sp>
            <p:nvSpPr>
              <p:cNvPr id="185" name="Freihandform: Form 184">
                <a:extLst>
                  <a:ext uri="{FF2B5EF4-FFF2-40B4-BE49-F238E27FC236}">
                    <a16:creationId xmlns:a16="http://schemas.microsoft.com/office/drawing/2014/main" id="{5D370E5D-6AFC-4F8F-8C8C-19C5FFA1915F}"/>
                  </a:ext>
                </a:extLst>
              </p:cNvPr>
              <p:cNvSpPr/>
              <p:nvPr/>
            </p:nvSpPr>
            <p:spPr>
              <a:xfrm>
                <a:off x="6281105" y="4217032"/>
                <a:ext cx="434626" cy="320537"/>
              </a:xfrm>
              <a:custGeom>
                <a:avLst/>
                <a:gdLst>
                  <a:gd name="connsiteX0" fmla="*/ 186572 w 559836"/>
                  <a:gd name="connsiteY0" fmla="*/ 30239 h 412879"/>
                  <a:gd name="connsiteX1" fmla="*/ 52212 w 559836"/>
                  <a:gd name="connsiteY1" fmla="*/ 18342 h 412879"/>
                  <a:gd name="connsiteX2" fmla="*/ 45214 w 559836"/>
                  <a:gd name="connsiteY2" fmla="*/ 9945 h 412879"/>
                  <a:gd name="connsiteX3" fmla="*/ 29818 w 559836"/>
                  <a:gd name="connsiteY3" fmla="*/ 63829 h 412879"/>
                  <a:gd name="connsiteX4" fmla="*/ 47313 w 559836"/>
                  <a:gd name="connsiteY4" fmla="*/ 57531 h 412879"/>
                  <a:gd name="connsiteX5" fmla="*/ 201268 w 559836"/>
                  <a:gd name="connsiteY5" fmla="*/ 72226 h 412879"/>
                  <a:gd name="connsiteX6" fmla="*/ 262150 w 559836"/>
                  <a:gd name="connsiteY6" fmla="*/ 79924 h 412879"/>
                  <a:gd name="connsiteX7" fmla="*/ 430101 w 559836"/>
                  <a:gd name="connsiteY7" fmla="*/ 121212 h 412879"/>
                  <a:gd name="connsiteX8" fmla="*/ 434300 w 559836"/>
                  <a:gd name="connsiteY8" fmla="*/ 124011 h 412879"/>
                  <a:gd name="connsiteX9" fmla="*/ 519676 w 559836"/>
                  <a:gd name="connsiteY9" fmla="*/ 367540 h 412879"/>
                  <a:gd name="connsiteX10" fmla="*/ 511278 w 559836"/>
                  <a:gd name="connsiteY10" fmla="*/ 387135 h 412879"/>
                  <a:gd name="connsiteX11" fmla="*/ 558164 w 559836"/>
                  <a:gd name="connsiteY11" fmla="*/ 399731 h 412879"/>
                  <a:gd name="connsiteX12" fmla="*/ 556765 w 559836"/>
                  <a:gd name="connsiteY12" fmla="*/ 373139 h 412879"/>
                  <a:gd name="connsiteX13" fmla="*/ 520375 w 559836"/>
                  <a:gd name="connsiteY13" fmla="*/ 179995 h 412879"/>
                  <a:gd name="connsiteX14" fmla="*/ 498682 w 559836"/>
                  <a:gd name="connsiteY14" fmla="*/ 135208 h 412879"/>
                  <a:gd name="connsiteX15" fmla="*/ 448296 w 559836"/>
                  <a:gd name="connsiteY15" fmla="*/ 87622 h 412879"/>
                  <a:gd name="connsiteX16" fmla="*/ 409107 w 559836"/>
                  <a:gd name="connsiteY16" fmla="*/ 70827 h 412879"/>
                  <a:gd name="connsiteX17" fmla="*/ 362921 w 559836"/>
                  <a:gd name="connsiteY17" fmla="*/ 58230 h 412879"/>
                  <a:gd name="connsiteX18" fmla="*/ 186572 w 559836"/>
                  <a:gd name="connsiteY18" fmla="*/ 30239 h 412879"/>
                  <a:gd name="connsiteX19" fmla="*/ 186572 w 559836"/>
                  <a:gd name="connsiteY19" fmla="*/ 30239 h 41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9836" h="412879">
                    <a:moveTo>
                      <a:pt x="186572" y="30239"/>
                    </a:moveTo>
                    <a:cubicBezTo>
                      <a:pt x="131289" y="23941"/>
                      <a:pt x="81603" y="20442"/>
                      <a:pt x="52212" y="18342"/>
                    </a:cubicBezTo>
                    <a:cubicBezTo>
                      <a:pt x="50112" y="14843"/>
                      <a:pt x="47313" y="12044"/>
                      <a:pt x="45214" y="9945"/>
                    </a:cubicBezTo>
                    <a:cubicBezTo>
                      <a:pt x="16522" y="-13848"/>
                      <a:pt x="-19867" y="60330"/>
                      <a:pt x="29818" y="63829"/>
                    </a:cubicBezTo>
                    <a:cubicBezTo>
                      <a:pt x="36116" y="63829"/>
                      <a:pt x="42415" y="61729"/>
                      <a:pt x="47313" y="57531"/>
                    </a:cubicBezTo>
                    <a:cubicBezTo>
                      <a:pt x="87201" y="60330"/>
                      <a:pt x="143185" y="65228"/>
                      <a:pt x="201268" y="72226"/>
                    </a:cubicBezTo>
                    <a:cubicBezTo>
                      <a:pt x="221562" y="74326"/>
                      <a:pt x="242556" y="77125"/>
                      <a:pt x="262150" y="79924"/>
                    </a:cubicBezTo>
                    <a:cubicBezTo>
                      <a:pt x="335629" y="90421"/>
                      <a:pt x="402810" y="104417"/>
                      <a:pt x="430101" y="121212"/>
                    </a:cubicBezTo>
                    <a:cubicBezTo>
                      <a:pt x="431501" y="121912"/>
                      <a:pt x="432901" y="122612"/>
                      <a:pt x="434300" y="124011"/>
                    </a:cubicBezTo>
                    <a:cubicBezTo>
                      <a:pt x="484686" y="156902"/>
                      <a:pt x="497282" y="202389"/>
                      <a:pt x="519676" y="367540"/>
                    </a:cubicBezTo>
                    <a:cubicBezTo>
                      <a:pt x="514777" y="372439"/>
                      <a:pt x="511278" y="379437"/>
                      <a:pt x="511278" y="387135"/>
                    </a:cubicBezTo>
                    <a:cubicBezTo>
                      <a:pt x="511278" y="413027"/>
                      <a:pt x="545568" y="424924"/>
                      <a:pt x="558164" y="399731"/>
                    </a:cubicBezTo>
                    <a:cubicBezTo>
                      <a:pt x="562363" y="391334"/>
                      <a:pt x="562363" y="380837"/>
                      <a:pt x="556765" y="373139"/>
                    </a:cubicBezTo>
                    <a:cubicBezTo>
                      <a:pt x="544868" y="283565"/>
                      <a:pt x="535071" y="223383"/>
                      <a:pt x="520375" y="179995"/>
                    </a:cubicBezTo>
                    <a:cubicBezTo>
                      <a:pt x="514077" y="162500"/>
                      <a:pt x="507079" y="147804"/>
                      <a:pt x="498682" y="135208"/>
                    </a:cubicBezTo>
                    <a:cubicBezTo>
                      <a:pt x="486085" y="115614"/>
                      <a:pt x="469290" y="100918"/>
                      <a:pt x="448296" y="87622"/>
                    </a:cubicBezTo>
                    <a:cubicBezTo>
                      <a:pt x="438499" y="81324"/>
                      <a:pt x="425203" y="75725"/>
                      <a:pt x="409107" y="70827"/>
                    </a:cubicBezTo>
                    <a:cubicBezTo>
                      <a:pt x="395112" y="66628"/>
                      <a:pt x="379716" y="62429"/>
                      <a:pt x="362921" y="58230"/>
                    </a:cubicBezTo>
                    <a:cubicBezTo>
                      <a:pt x="309737" y="45634"/>
                      <a:pt x="245355" y="37237"/>
                      <a:pt x="186572" y="30239"/>
                    </a:cubicBezTo>
                    <a:lnTo>
                      <a:pt x="186572" y="30239"/>
                    </a:lnTo>
                    <a:close/>
                  </a:path>
                </a:pathLst>
              </a:custGeom>
              <a:solidFill>
                <a:srgbClr val="252323"/>
              </a:solidFill>
              <a:ln w="9525" cap="flat">
                <a:noFill/>
                <a:prstDash val="solid"/>
                <a:miter/>
              </a:ln>
            </p:spPr>
            <p:txBody>
              <a:bodyPr rtlCol="0" anchor="ctr"/>
              <a:lstStyle/>
              <a:p>
                <a:endParaRPr lang="en-US"/>
              </a:p>
            </p:txBody>
          </p:sp>
          <p:sp>
            <p:nvSpPr>
              <p:cNvPr id="186" name="Freihandform: Form 185">
                <a:extLst>
                  <a:ext uri="{FF2B5EF4-FFF2-40B4-BE49-F238E27FC236}">
                    <a16:creationId xmlns:a16="http://schemas.microsoft.com/office/drawing/2014/main" id="{69BF2D82-1FD8-47C9-B7F7-353B1E5FF69A}"/>
                  </a:ext>
                </a:extLst>
              </p:cNvPr>
              <p:cNvSpPr/>
              <p:nvPr/>
            </p:nvSpPr>
            <p:spPr>
              <a:xfrm>
                <a:off x="6578884" y="5003004"/>
                <a:ext cx="76059" cy="266208"/>
              </a:xfrm>
              <a:custGeom>
                <a:avLst/>
                <a:gdLst>
                  <a:gd name="connsiteX0" fmla="*/ 5248 w 97971"/>
                  <a:gd name="connsiteY0" fmla="*/ 303361 h 342900"/>
                  <a:gd name="connsiteX1" fmla="*/ 21344 w 97971"/>
                  <a:gd name="connsiteY1" fmla="*/ 337652 h 342900"/>
                  <a:gd name="connsiteX2" fmla="*/ 75928 w 97971"/>
                  <a:gd name="connsiteY2" fmla="*/ 337652 h 342900"/>
                  <a:gd name="connsiteX3" fmla="*/ 95522 w 97971"/>
                  <a:gd name="connsiteY3" fmla="*/ 303361 h 342900"/>
                  <a:gd name="connsiteX4" fmla="*/ 95522 w 97971"/>
                  <a:gd name="connsiteY4" fmla="*/ 31141 h 342900"/>
                  <a:gd name="connsiteX5" fmla="*/ 75928 w 97971"/>
                  <a:gd name="connsiteY5" fmla="*/ 5248 h 342900"/>
                  <a:gd name="connsiteX6" fmla="*/ 21344 w 97971"/>
                  <a:gd name="connsiteY6" fmla="*/ 5248 h 342900"/>
                  <a:gd name="connsiteX7" fmla="*/ 5248 w 97971"/>
                  <a:gd name="connsiteY7" fmla="*/ 31141 h 342900"/>
                  <a:gd name="connsiteX8" fmla="*/ 5248 w 97971"/>
                  <a:gd name="connsiteY8" fmla="*/ 303361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971" h="342900">
                    <a:moveTo>
                      <a:pt x="5248" y="303361"/>
                    </a:moveTo>
                    <a:cubicBezTo>
                      <a:pt x="5248" y="318057"/>
                      <a:pt x="11546" y="337652"/>
                      <a:pt x="21344" y="337652"/>
                    </a:cubicBezTo>
                    <a:lnTo>
                      <a:pt x="75928" y="337652"/>
                    </a:lnTo>
                    <a:cubicBezTo>
                      <a:pt x="91323" y="337652"/>
                      <a:pt x="95522" y="318057"/>
                      <a:pt x="95522" y="303361"/>
                    </a:cubicBezTo>
                    <a:lnTo>
                      <a:pt x="95522" y="31141"/>
                    </a:lnTo>
                    <a:cubicBezTo>
                      <a:pt x="95522" y="15745"/>
                      <a:pt x="90624" y="5248"/>
                      <a:pt x="75928" y="5248"/>
                    </a:cubicBezTo>
                    <a:lnTo>
                      <a:pt x="21344" y="5248"/>
                    </a:lnTo>
                    <a:cubicBezTo>
                      <a:pt x="10847" y="5248"/>
                      <a:pt x="5248" y="16445"/>
                      <a:pt x="5248" y="31141"/>
                    </a:cubicBezTo>
                    <a:lnTo>
                      <a:pt x="5248" y="303361"/>
                    </a:lnTo>
                    <a:close/>
                  </a:path>
                </a:pathLst>
              </a:custGeom>
              <a:solidFill>
                <a:srgbClr val="444243"/>
              </a:solidFill>
              <a:ln w="9525" cap="flat">
                <a:noFill/>
                <a:prstDash val="solid"/>
                <a:miter/>
              </a:ln>
            </p:spPr>
            <p:txBody>
              <a:bodyPr rtlCol="0" anchor="ctr"/>
              <a:lstStyle/>
              <a:p>
                <a:endParaRPr lang="en-US"/>
              </a:p>
            </p:txBody>
          </p:sp>
          <p:sp>
            <p:nvSpPr>
              <p:cNvPr id="187" name="Freihandform: Form 186">
                <a:extLst>
                  <a:ext uri="{FF2B5EF4-FFF2-40B4-BE49-F238E27FC236}">
                    <a16:creationId xmlns:a16="http://schemas.microsoft.com/office/drawing/2014/main" id="{84E1B92F-064C-4B71-B28E-BD2C43CCE19B}"/>
                  </a:ext>
                </a:extLst>
              </p:cNvPr>
              <p:cNvSpPr/>
              <p:nvPr/>
            </p:nvSpPr>
            <p:spPr>
              <a:xfrm>
                <a:off x="6591380" y="5016043"/>
                <a:ext cx="70626" cy="239044"/>
              </a:xfrm>
              <a:custGeom>
                <a:avLst/>
                <a:gdLst>
                  <a:gd name="connsiteX0" fmla="*/ 59832 w 90973"/>
                  <a:gd name="connsiteY0" fmla="*/ 5248 h 307910"/>
                  <a:gd name="connsiteX1" fmla="*/ 31841 w 90973"/>
                  <a:gd name="connsiteY1" fmla="*/ 5248 h 307910"/>
                  <a:gd name="connsiteX2" fmla="*/ 5248 w 90973"/>
                  <a:gd name="connsiteY2" fmla="*/ 31841 h 307910"/>
                  <a:gd name="connsiteX3" fmla="*/ 5248 w 90973"/>
                  <a:gd name="connsiteY3" fmla="*/ 276070 h 307910"/>
                  <a:gd name="connsiteX4" fmla="*/ 31841 w 90973"/>
                  <a:gd name="connsiteY4" fmla="*/ 302662 h 307910"/>
                  <a:gd name="connsiteX5" fmla="*/ 59832 w 90973"/>
                  <a:gd name="connsiteY5" fmla="*/ 302662 h 307910"/>
                  <a:gd name="connsiteX6" fmla="*/ 86425 w 90973"/>
                  <a:gd name="connsiteY6" fmla="*/ 276070 h 307910"/>
                  <a:gd name="connsiteX7" fmla="*/ 86425 w 90973"/>
                  <a:gd name="connsiteY7" fmla="*/ 31841 h 307910"/>
                  <a:gd name="connsiteX8" fmla="*/ 59832 w 90973"/>
                  <a:gd name="connsiteY8" fmla="*/ 5248 h 307910"/>
                  <a:gd name="connsiteX9" fmla="*/ 59832 w 90973"/>
                  <a:gd name="connsiteY9" fmla="*/ 5248 h 3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973" h="307910">
                    <a:moveTo>
                      <a:pt x="59832" y="5248"/>
                    </a:moveTo>
                    <a:lnTo>
                      <a:pt x="31841" y="5248"/>
                    </a:lnTo>
                    <a:cubicBezTo>
                      <a:pt x="17145" y="5248"/>
                      <a:pt x="5248" y="17145"/>
                      <a:pt x="5248" y="31841"/>
                    </a:cubicBezTo>
                    <a:lnTo>
                      <a:pt x="5248" y="276070"/>
                    </a:lnTo>
                    <a:cubicBezTo>
                      <a:pt x="5248" y="290765"/>
                      <a:pt x="17145" y="302662"/>
                      <a:pt x="31841" y="302662"/>
                    </a:cubicBezTo>
                    <a:lnTo>
                      <a:pt x="59832" y="302662"/>
                    </a:lnTo>
                    <a:cubicBezTo>
                      <a:pt x="74528" y="302662"/>
                      <a:pt x="86425" y="290765"/>
                      <a:pt x="86425" y="276070"/>
                    </a:cubicBezTo>
                    <a:lnTo>
                      <a:pt x="86425" y="31841"/>
                    </a:lnTo>
                    <a:cubicBezTo>
                      <a:pt x="87125" y="17145"/>
                      <a:pt x="75228" y="5248"/>
                      <a:pt x="59832" y="5248"/>
                    </a:cubicBezTo>
                    <a:lnTo>
                      <a:pt x="59832" y="5248"/>
                    </a:lnTo>
                    <a:close/>
                  </a:path>
                </a:pathLst>
              </a:custGeom>
              <a:solidFill>
                <a:srgbClr val="EEEEEE"/>
              </a:solidFill>
              <a:ln w="9525" cap="flat">
                <a:noFill/>
                <a:prstDash val="solid"/>
                <a:miter/>
              </a:ln>
            </p:spPr>
            <p:txBody>
              <a:bodyPr rtlCol="0" anchor="ctr"/>
              <a:lstStyle/>
              <a:p>
                <a:endParaRPr lang="en-US"/>
              </a:p>
            </p:txBody>
          </p:sp>
          <p:sp>
            <p:nvSpPr>
              <p:cNvPr id="188" name="Freihandform: Form 187">
                <a:extLst>
                  <a:ext uri="{FF2B5EF4-FFF2-40B4-BE49-F238E27FC236}">
                    <a16:creationId xmlns:a16="http://schemas.microsoft.com/office/drawing/2014/main" id="{D9721C6B-2D81-4564-81F2-2F9137E9CD69}"/>
                  </a:ext>
                </a:extLst>
              </p:cNvPr>
              <p:cNvSpPr/>
              <p:nvPr/>
            </p:nvSpPr>
            <p:spPr>
              <a:xfrm>
                <a:off x="6591380" y="5016043"/>
                <a:ext cx="70626" cy="54329"/>
              </a:xfrm>
              <a:custGeom>
                <a:avLst/>
                <a:gdLst>
                  <a:gd name="connsiteX0" fmla="*/ 59832 w 90973"/>
                  <a:gd name="connsiteY0" fmla="*/ 5248 h 69979"/>
                  <a:gd name="connsiteX1" fmla="*/ 31841 w 90973"/>
                  <a:gd name="connsiteY1" fmla="*/ 5248 h 69979"/>
                  <a:gd name="connsiteX2" fmla="*/ 5248 w 90973"/>
                  <a:gd name="connsiteY2" fmla="*/ 31841 h 69979"/>
                  <a:gd name="connsiteX3" fmla="*/ 5248 w 90973"/>
                  <a:gd name="connsiteY3" fmla="*/ 71029 h 69979"/>
                  <a:gd name="connsiteX4" fmla="*/ 87125 w 90973"/>
                  <a:gd name="connsiteY4" fmla="*/ 71029 h 69979"/>
                  <a:gd name="connsiteX5" fmla="*/ 87125 w 90973"/>
                  <a:gd name="connsiteY5" fmla="*/ 31841 h 69979"/>
                  <a:gd name="connsiteX6" fmla="*/ 59832 w 90973"/>
                  <a:gd name="connsiteY6" fmla="*/ 5248 h 69979"/>
                  <a:gd name="connsiteX7" fmla="*/ 59832 w 90973"/>
                  <a:gd name="connsiteY7" fmla="*/ 5248 h 6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73" h="69979">
                    <a:moveTo>
                      <a:pt x="59832" y="5248"/>
                    </a:moveTo>
                    <a:lnTo>
                      <a:pt x="31841" y="5248"/>
                    </a:lnTo>
                    <a:cubicBezTo>
                      <a:pt x="17145" y="5248"/>
                      <a:pt x="5248" y="17145"/>
                      <a:pt x="5248" y="31841"/>
                    </a:cubicBezTo>
                    <a:lnTo>
                      <a:pt x="5248" y="71029"/>
                    </a:lnTo>
                    <a:lnTo>
                      <a:pt x="87125" y="71029"/>
                    </a:lnTo>
                    <a:lnTo>
                      <a:pt x="87125" y="31841"/>
                    </a:lnTo>
                    <a:cubicBezTo>
                      <a:pt x="87125" y="17145"/>
                      <a:pt x="75228" y="5248"/>
                      <a:pt x="59832" y="5248"/>
                    </a:cubicBezTo>
                    <a:lnTo>
                      <a:pt x="59832" y="5248"/>
                    </a:lnTo>
                    <a:close/>
                  </a:path>
                </a:pathLst>
              </a:custGeom>
              <a:solidFill>
                <a:srgbClr val="EE8322"/>
              </a:solidFill>
              <a:ln w="9525" cap="flat">
                <a:noFill/>
                <a:prstDash val="solid"/>
                <a:miter/>
              </a:ln>
            </p:spPr>
            <p:txBody>
              <a:bodyPr rtlCol="0" anchor="ctr"/>
              <a:lstStyle/>
              <a:p>
                <a:endParaRPr lang="en-US"/>
              </a:p>
            </p:txBody>
          </p:sp>
          <p:sp>
            <p:nvSpPr>
              <p:cNvPr id="189" name="Freihandform: Form 188">
                <a:extLst>
                  <a:ext uri="{FF2B5EF4-FFF2-40B4-BE49-F238E27FC236}">
                    <a16:creationId xmlns:a16="http://schemas.microsoft.com/office/drawing/2014/main" id="{21502770-68D4-447D-83D3-DBEF5FCA2859}"/>
                  </a:ext>
                </a:extLst>
              </p:cNvPr>
              <p:cNvSpPr/>
              <p:nvPr/>
            </p:nvSpPr>
            <p:spPr>
              <a:xfrm>
                <a:off x="6246395" y="5424048"/>
                <a:ext cx="336835" cy="54329"/>
              </a:xfrm>
              <a:custGeom>
                <a:avLst/>
                <a:gdLst>
                  <a:gd name="connsiteX0" fmla="*/ 434223 w 433873"/>
                  <a:gd name="connsiteY0" fmla="*/ 5248 h 69979"/>
                  <a:gd name="connsiteX1" fmla="*/ 5248 w 433873"/>
                  <a:gd name="connsiteY1" fmla="*/ 5248 h 69979"/>
                  <a:gd name="connsiteX2" fmla="*/ 31141 w 433873"/>
                  <a:gd name="connsiteY2" fmla="*/ 67530 h 69979"/>
                  <a:gd name="connsiteX3" fmla="*/ 434223 w 433873"/>
                  <a:gd name="connsiteY3" fmla="*/ 67530 h 69979"/>
                  <a:gd name="connsiteX4" fmla="*/ 434223 w 433873"/>
                  <a:gd name="connsiteY4" fmla="*/ 5248 h 6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73" h="69979">
                    <a:moveTo>
                      <a:pt x="434223" y="5248"/>
                    </a:moveTo>
                    <a:lnTo>
                      <a:pt x="5248" y="5248"/>
                    </a:lnTo>
                    <a:cubicBezTo>
                      <a:pt x="13646" y="24143"/>
                      <a:pt x="22743" y="47936"/>
                      <a:pt x="31141" y="67530"/>
                    </a:cubicBezTo>
                    <a:lnTo>
                      <a:pt x="434223" y="67530"/>
                    </a:lnTo>
                    <a:lnTo>
                      <a:pt x="434223" y="5248"/>
                    </a:lnTo>
                    <a:close/>
                  </a:path>
                </a:pathLst>
              </a:custGeom>
              <a:solidFill>
                <a:srgbClr val="5B5C5C"/>
              </a:solidFill>
              <a:ln w="9525" cap="flat">
                <a:noFill/>
                <a:prstDash val="solid"/>
                <a:miter/>
              </a:ln>
            </p:spPr>
            <p:txBody>
              <a:bodyPr rtlCol="0" anchor="ctr"/>
              <a:lstStyle/>
              <a:p>
                <a:endParaRPr lang="en-US"/>
              </a:p>
            </p:txBody>
          </p:sp>
          <p:sp>
            <p:nvSpPr>
              <p:cNvPr id="190" name="Freihandform: Form 189">
                <a:extLst>
                  <a:ext uri="{FF2B5EF4-FFF2-40B4-BE49-F238E27FC236}">
                    <a16:creationId xmlns:a16="http://schemas.microsoft.com/office/drawing/2014/main" id="{59F4C77B-C214-42DD-8663-F577A689A3B9}"/>
                  </a:ext>
                </a:extLst>
              </p:cNvPr>
              <p:cNvSpPr/>
              <p:nvPr/>
            </p:nvSpPr>
            <p:spPr>
              <a:xfrm>
                <a:off x="6356138" y="5433283"/>
                <a:ext cx="217313" cy="119522"/>
              </a:xfrm>
              <a:custGeom>
                <a:avLst/>
                <a:gdLst>
                  <a:gd name="connsiteX0" fmla="*/ 47236 w 279918"/>
                  <a:gd name="connsiteY0" fmla="*/ 154305 h 153955"/>
                  <a:gd name="connsiteX1" fmla="*/ 5248 w 279918"/>
                  <a:gd name="connsiteY1" fmla="*/ 79427 h 153955"/>
                  <a:gd name="connsiteX2" fmla="*/ 47236 w 279918"/>
                  <a:gd name="connsiteY2" fmla="*/ 5248 h 153955"/>
                  <a:gd name="connsiteX3" fmla="*/ 232682 w 279918"/>
                  <a:gd name="connsiteY3" fmla="*/ 5248 h 153955"/>
                  <a:gd name="connsiteX4" fmla="*/ 274670 w 279918"/>
                  <a:gd name="connsiteY4" fmla="*/ 79427 h 153955"/>
                  <a:gd name="connsiteX5" fmla="*/ 232682 w 279918"/>
                  <a:gd name="connsiteY5" fmla="*/ 154305 h 153955"/>
                  <a:gd name="connsiteX6" fmla="*/ 47236 w 279918"/>
                  <a:gd name="connsiteY6" fmla="*/ 154305 h 153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918" h="153955">
                    <a:moveTo>
                      <a:pt x="47236" y="154305"/>
                    </a:moveTo>
                    <a:cubicBezTo>
                      <a:pt x="9447" y="154305"/>
                      <a:pt x="5248" y="120715"/>
                      <a:pt x="5248" y="79427"/>
                    </a:cubicBezTo>
                    <a:cubicBezTo>
                      <a:pt x="5248" y="38139"/>
                      <a:pt x="9447" y="5248"/>
                      <a:pt x="47236" y="5248"/>
                    </a:cubicBezTo>
                    <a:lnTo>
                      <a:pt x="232682" y="5248"/>
                    </a:lnTo>
                    <a:cubicBezTo>
                      <a:pt x="270471" y="5248"/>
                      <a:pt x="274670" y="38839"/>
                      <a:pt x="274670" y="79427"/>
                    </a:cubicBezTo>
                    <a:cubicBezTo>
                      <a:pt x="274670" y="120715"/>
                      <a:pt x="270471" y="154305"/>
                      <a:pt x="232682" y="154305"/>
                    </a:cubicBezTo>
                    <a:lnTo>
                      <a:pt x="47236" y="154305"/>
                    </a:lnTo>
                    <a:close/>
                  </a:path>
                </a:pathLst>
              </a:custGeom>
              <a:solidFill>
                <a:srgbClr val="444243"/>
              </a:solidFill>
              <a:ln w="9525" cap="flat">
                <a:noFill/>
                <a:prstDash val="solid"/>
                <a:miter/>
              </a:ln>
            </p:spPr>
            <p:txBody>
              <a:bodyPr rtlCol="0" anchor="ctr"/>
              <a:lstStyle/>
              <a:p>
                <a:endParaRPr lang="en-US"/>
              </a:p>
            </p:txBody>
          </p:sp>
          <p:sp>
            <p:nvSpPr>
              <p:cNvPr id="191" name="Freihandform: Form 190">
                <a:extLst>
                  <a:ext uri="{FF2B5EF4-FFF2-40B4-BE49-F238E27FC236}">
                    <a16:creationId xmlns:a16="http://schemas.microsoft.com/office/drawing/2014/main" id="{B1E06419-F5C1-49BA-B26E-2863EA1A5620}"/>
                  </a:ext>
                </a:extLst>
              </p:cNvPr>
              <p:cNvSpPr/>
              <p:nvPr/>
            </p:nvSpPr>
            <p:spPr>
              <a:xfrm>
                <a:off x="6366981" y="5444149"/>
                <a:ext cx="195582" cy="97791"/>
              </a:xfrm>
              <a:custGeom>
                <a:avLst/>
                <a:gdLst>
                  <a:gd name="connsiteX0" fmla="*/ 248108 w 251926"/>
                  <a:gd name="connsiteY0" fmla="*/ 65431 h 125963"/>
                  <a:gd name="connsiteX1" fmla="*/ 219416 w 251926"/>
                  <a:gd name="connsiteY1" fmla="*/ 125613 h 125963"/>
                  <a:gd name="connsiteX2" fmla="*/ 33970 w 251926"/>
                  <a:gd name="connsiteY2" fmla="*/ 125613 h 125963"/>
                  <a:gd name="connsiteX3" fmla="*/ 5279 w 251926"/>
                  <a:gd name="connsiteY3" fmla="*/ 65431 h 125963"/>
                  <a:gd name="connsiteX4" fmla="*/ 33970 w 251926"/>
                  <a:gd name="connsiteY4" fmla="*/ 5248 h 125963"/>
                  <a:gd name="connsiteX5" fmla="*/ 219416 w 251926"/>
                  <a:gd name="connsiteY5" fmla="*/ 5248 h 125963"/>
                  <a:gd name="connsiteX6" fmla="*/ 248108 w 251926"/>
                  <a:gd name="connsiteY6" fmla="*/ 65431 h 125963"/>
                  <a:gd name="connsiteX7" fmla="*/ 248108 w 251926"/>
                  <a:gd name="connsiteY7" fmla="*/ 65431 h 12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926" h="125963">
                    <a:moveTo>
                      <a:pt x="248108" y="65431"/>
                    </a:moveTo>
                    <a:cubicBezTo>
                      <a:pt x="248108" y="99021"/>
                      <a:pt x="249507" y="125613"/>
                      <a:pt x="219416" y="125613"/>
                    </a:cubicBezTo>
                    <a:lnTo>
                      <a:pt x="33970" y="125613"/>
                    </a:lnTo>
                    <a:cubicBezTo>
                      <a:pt x="3179" y="125613"/>
                      <a:pt x="5279" y="99021"/>
                      <a:pt x="5279" y="65431"/>
                    </a:cubicBezTo>
                    <a:cubicBezTo>
                      <a:pt x="5279" y="32541"/>
                      <a:pt x="3879" y="5248"/>
                      <a:pt x="33970" y="5248"/>
                    </a:cubicBezTo>
                    <a:lnTo>
                      <a:pt x="219416" y="5248"/>
                    </a:lnTo>
                    <a:cubicBezTo>
                      <a:pt x="249507" y="5248"/>
                      <a:pt x="248108" y="32541"/>
                      <a:pt x="248108" y="65431"/>
                    </a:cubicBezTo>
                    <a:lnTo>
                      <a:pt x="248108" y="65431"/>
                    </a:lnTo>
                    <a:close/>
                  </a:path>
                </a:pathLst>
              </a:custGeom>
              <a:solidFill>
                <a:srgbClr val="231C1D"/>
              </a:solidFill>
              <a:ln w="9525" cap="flat">
                <a:noFill/>
                <a:prstDash val="solid"/>
                <a:miter/>
              </a:ln>
            </p:spPr>
            <p:txBody>
              <a:bodyPr rtlCol="0" anchor="ctr"/>
              <a:lstStyle/>
              <a:p>
                <a:endParaRPr lang="en-US"/>
              </a:p>
            </p:txBody>
          </p:sp>
          <p:sp>
            <p:nvSpPr>
              <p:cNvPr id="192" name="Freihandform: Form 191">
                <a:extLst>
                  <a:ext uri="{FF2B5EF4-FFF2-40B4-BE49-F238E27FC236}">
                    <a16:creationId xmlns:a16="http://schemas.microsoft.com/office/drawing/2014/main" id="{D5900349-9202-45F7-BC9B-E69E3BA44D1C}"/>
                  </a:ext>
                </a:extLst>
              </p:cNvPr>
              <p:cNvSpPr/>
              <p:nvPr/>
            </p:nvSpPr>
            <p:spPr>
              <a:xfrm>
                <a:off x="6362658" y="5507170"/>
                <a:ext cx="206447" cy="43463"/>
              </a:xfrm>
              <a:custGeom>
                <a:avLst/>
                <a:gdLst>
                  <a:gd name="connsiteX0" fmla="*/ 239680 w 265922"/>
                  <a:gd name="connsiteY0" fmla="*/ 5248 h 55983"/>
                  <a:gd name="connsiteX1" fmla="*/ 26942 w 265922"/>
                  <a:gd name="connsiteY1" fmla="*/ 5248 h 55983"/>
                  <a:gd name="connsiteX2" fmla="*/ 5248 w 265922"/>
                  <a:gd name="connsiteY2" fmla="*/ 30441 h 55983"/>
                  <a:gd name="connsiteX3" fmla="*/ 40238 w 265922"/>
                  <a:gd name="connsiteY3" fmla="*/ 55634 h 55983"/>
                  <a:gd name="connsiteX4" fmla="*/ 226384 w 265922"/>
                  <a:gd name="connsiteY4" fmla="*/ 55634 h 55983"/>
                  <a:gd name="connsiteX5" fmla="*/ 261374 w 265922"/>
                  <a:gd name="connsiteY5" fmla="*/ 30441 h 55983"/>
                  <a:gd name="connsiteX6" fmla="*/ 239680 w 265922"/>
                  <a:gd name="connsiteY6" fmla="*/ 5248 h 55983"/>
                  <a:gd name="connsiteX7" fmla="*/ 239680 w 265922"/>
                  <a:gd name="connsiteY7" fmla="*/ 5248 h 5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5922" h="55983">
                    <a:moveTo>
                      <a:pt x="239680" y="5248"/>
                    </a:moveTo>
                    <a:lnTo>
                      <a:pt x="26942" y="5248"/>
                    </a:lnTo>
                    <a:cubicBezTo>
                      <a:pt x="14346" y="13646"/>
                      <a:pt x="5248" y="24843"/>
                      <a:pt x="5248" y="30441"/>
                    </a:cubicBezTo>
                    <a:cubicBezTo>
                      <a:pt x="5948" y="48636"/>
                      <a:pt x="19244" y="55634"/>
                      <a:pt x="40238" y="55634"/>
                    </a:cubicBezTo>
                    <a:lnTo>
                      <a:pt x="226384" y="55634"/>
                    </a:lnTo>
                    <a:cubicBezTo>
                      <a:pt x="247378" y="55634"/>
                      <a:pt x="268372" y="47236"/>
                      <a:pt x="261374" y="30441"/>
                    </a:cubicBezTo>
                    <a:cubicBezTo>
                      <a:pt x="258574" y="25542"/>
                      <a:pt x="252276" y="15745"/>
                      <a:pt x="239680" y="5248"/>
                    </a:cubicBezTo>
                    <a:lnTo>
                      <a:pt x="239680" y="5248"/>
                    </a:lnTo>
                    <a:close/>
                  </a:path>
                </a:pathLst>
              </a:custGeom>
              <a:solidFill>
                <a:srgbClr val="626361"/>
              </a:solidFill>
              <a:ln w="9525" cap="flat">
                <a:noFill/>
                <a:prstDash val="solid"/>
                <a:miter/>
              </a:ln>
            </p:spPr>
            <p:txBody>
              <a:bodyPr rtlCol="0" anchor="ctr"/>
              <a:lstStyle/>
              <a:p>
                <a:endParaRPr lang="en-US"/>
              </a:p>
            </p:txBody>
          </p:sp>
          <p:sp>
            <p:nvSpPr>
              <p:cNvPr id="193" name="Freihandform: Form 192">
                <a:extLst>
                  <a:ext uri="{FF2B5EF4-FFF2-40B4-BE49-F238E27FC236}">
                    <a16:creationId xmlns:a16="http://schemas.microsoft.com/office/drawing/2014/main" id="{AB5EBFE1-D82D-433B-BF6E-F264ED078002}"/>
                  </a:ext>
                </a:extLst>
              </p:cNvPr>
              <p:cNvSpPr/>
              <p:nvPr/>
            </p:nvSpPr>
            <p:spPr>
              <a:xfrm>
                <a:off x="6362086" y="5498477"/>
                <a:ext cx="206447" cy="43463"/>
              </a:xfrm>
              <a:custGeom>
                <a:avLst/>
                <a:gdLst>
                  <a:gd name="connsiteX0" fmla="*/ 239016 w 265922"/>
                  <a:gd name="connsiteY0" fmla="*/ 5248 h 55983"/>
                  <a:gd name="connsiteX1" fmla="*/ 26978 w 265922"/>
                  <a:gd name="connsiteY1" fmla="*/ 5248 h 55983"/>
                  <a:gd name="connsiteX2" fmla="*/ 5284 w 265922"/>
                  <a:gd name="connsiteY2" fmla="*/ 30441 h 55983"/>
                  <a:gd name="connsiteX3" fmla="*/ 40274 w 265922"/>
                  <a:gd name="connsiteY3" fmla="*/ 55634 h 55983"/>
                  <a:gd name="connsiteX4" fmla="*/ 225719 w 265922"/>
                  <a:gd name="connsiteY4" fmla="*/ 55634 h 55983"/>
                  <a:gd name="connsiteX5" fmla="*/ 260709 w 265922"/>
                  <a:gd name="connsiteY5" fmla="*/ 30441 h 55983"/>
                  <a:gd name="connsiteX6" fmla="*/ 239016 w 265922"/>
                  <a:gd name="connsiteY6" fmla="*/ 5248 h 55983"/>
                  <a:gd name="connsiteX7" fmla="*/ 239016 w 265922"/>
                  <a:gd name="connsiteY7" fmla="*/ 5248 h 5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5922" h="55983">
                    <a:moveTo>
                      <a:pt x="239016" y="5248"/>
                    </a:moveTo>
                    <a:lnTo>
                      <a:pt x="26978" y="5248"/>
                    </a:lnTo>
                    <a:cubicBezTo>
                      <a:pt x="14381" y="13646"/>
                      <a:pt x="4584" y="24843"/>
                      <a:pt x="5284" y="30441"/>
                    </a:cubicBezTo>
                    <a:cubicBezTo>
                      <a:pt x="5984" y="48636"/>
                      <a:pt x="19280" y="55634"/>
                      <a:pt x="40274" y="55634"/>
                    </a:cubicBezTo>
                    <a:lnTo>
                      <a:pt x="225719" y="55634"/>
                    </a:lnTo>
                    <a:cubicBezTo>
                      <a:pt x="246713" y="55634"/>
                      <a:pt x="267707" y="47236"/>
                      <a:pt x="260709" y="30441"/>
                    </a:cubicBezTo>
                    <a:cubicBezTo>
                      <a:pt x="257910" y="24843"/>
                      <a:pt x="251612" y="15046"/>
                      <a:pt x="239016" y="5248"/>
                    </a:cubicBezTo>
                    <a:lnTo>
                      <a:pt x="239016" y="5248"/>
                    </a:lnTo>
                    <a:close/>
                  </a:path>
                </a:pathLst>
              </a:custGeom>
              <a:solidFill>
                <a:srgbClr val="4C4C4D"/>
              </a:solidFill>
              <a:ln w="9525" cap="flat">
                <a:noFill/>
                <a:prstDash val="solid"/>
                <a:miter/>
              </a:ln>
            </p:spPr>
            <p:txBody>
              <a:bodyPr rtlCol="0" anchor="ctr"/>
              <a:lstStyle/>
              <a:p>
                <a:endParaRPr lang="en-US"/>
              </a:p>
            </p:txBody>
          </p:sp>
          <p:sp>
            <p:nvSpPr>
              <p:cNvPr id="194" name="Freihandform: Form 193">
                <a:extLst>
                  <a:ext uri="{FF2B5EF4-FFF2-40B4-BE49-F238E27FC236}">
                    <a16:creationId xmlns:a16="http://schemas.microsoft.com/office/drawing/2014/main" id="{53A8B1A7-46A7-4F53-A048-A2BEEDC837F5}"/>
                  </a:ext>
                </a:extLst>
              </p:cNvPr>
              <p:cNvSpPr/>
              <p:nvPr/>
            </p:nvSpPr>
            <p:spPr>
              <a:xfrm>
                <a:off x="5958999" y="4578158"/>
                <a:ext cx="521551" cy="700834"/>
              </a:xfrm>
              <a:custGeom>
                <a:avLst/>
                <a:gdLst>
                  <a:gd name="connsiteX0" fmla="*/ 670055 w 671804"/>
                  <a:gd name="connsiteY0" fmla="*/ 903087 h 902736"/>
                  <a:gd name="connsiteX1" fmla="*/ 567185 w 671804"/>
                  <a:gd name="connsiteY1" fmla="*/ 903087 h 902736"/>
                  <a:gd name="connsiteX2" fmla="*/ 505603 w 671804"/>
                  <a:gd name="connsiteY2" fmla="*/ 872995 h 902736"/>
                  <a:gd name="connsiteX3" fmla="*/ 388037 w 671804"/>
                  <a:gd name="connsiteY3" fmla="*/ 718340 h 902736"/>
                  <a:gd name="connsiteX4" fmla="*/ 309660 w 671804"/>
                  <a:gd name="connsiteY4" fmla="*/ 687550 h 902736"/>
                  <a:gd name="connsiteX5" fmla="*/ 304061 w 671804"/>
                  <a:gd name="connsiteY5" fmla="*/ 687550 h 902736"/>
                  <a:gd name="connsiteX6" fmla="*/ 92023 w 671804"/>
                  <a:gd name="connsiteY6" fmla="*/ 687550 h 902736"/>
                  <a:gd name="connsiteX7" fmla="*/ 72429 w 671804"/>
                  <a:gd name="connsiteY7" fmla="*/ 687550 h 902736"/>
                  <a:gd name="connsiteX8" fmla="*/ 16445 w 671804"/>
                  <a:gd name="connsiteY8" fmla="*/ 677752 h 902736"/>
                  <a:gd name="connsiteX9" fmla="*/ 5248 w 671804"/>
                  <a:gd name="connsiteY9" fmla="*/ 635764 h 902736"/>
                  <a:gd name="connsiteX10" fmla="*/ 5248 w 671804"/>
                  <a:gd name="connsiteY10" fmla="*/ 5248 h 902736"/>
                  <a:gd name="connsiteX11" fmla="*/ 12246 w 671804"/>
                  <a:gd name="connsiteY11" fmla="*/ 5248 h 902736"/>
                  <a:gd name="connsiteX12" fmla="*/ 12246 w 671804"/>
                  <a:gd name="connsiteY12" fmla="*/ 635764 h 902736"/>
                  <a:gd name="connsiteX13" fmla="*/ 21344 w 671804"/>
                  <a:gd name="connsiteY13" fmla="*/ 672854 h 902736"/>
                  <a:gd name="connsiteX14" fmla="*/ 72429 w 671804"/>
                  <a:gd name="connsiteY14" fmla="*/ 680552 h 902736"/>
                  <a:gd name="connsiteX15" fmla="*/ 92023 w 671804"/>
                  <a:gd name="connsiteY15" fmla="*/ 680552 h 902736"/>
                  <a:gd name="connsiteX16" fmla="*/ 308960 w 671804"/>
                  <a:gd name="connsiteY16" fmla="*/ 680552 h 902736"/>
                  <a:gd name="connsiteX17" fmla="*/ 392936 w 671804"/>
                  <a:gd name="connsiteY17" fmla="*/ 714142 h 902736"/>
                  <a:gd name="connsiteX18" fmla="*/ 510501 w 671804"/>
                  <a:gd name="connsiteY18" fmla="*/ 868796 h 902736"/>
                  <a:gd name="connsiteX19" fmla="*/ 567185 w 671804"/>
                  <a:gd name="connsiteY19" fmla="*/ 896788 h 902736"/>
                  <a:gd name="connsiteX20" fmla="*/ 670055 w 671804"/>
                  <a:gd name="connsiteY20" fmla="*/ 896788 h 902736"/>
                  <a:gd name="connsiteX21" fmla="*/ 670055 w 671804"/>
                  <a:gd name="connsiteY21" fmla="*/ 903087 h 90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1804" h="902736">
                    <a:moveTo>
                      <a:pt x="670055" y="903087"/>
                    </a:moveTo>
                    <a:lnTo>
                      <a:pt x="567185" y="903087"/>
                    </a:lnTo>
                    <a:cubicBezTo>
                      <a:pt x="544091" y="903087"/>
                      <a:pt x="518899" y="891190"/>
                      <a:pt x="505603" y="872995"/>
                    </a:cubicBezTo>
                    <a:lnTo>
                      <a:pt x="388037" y="718340"/>
                    </a:lnTo>
                    <a:cubicBezTo>
                      <a:pt x="364244" y="687550"/>
                      <a:pt x="347449" y="687550"/>
                      <a:pt x="309660" y="687550"/>
                    </a:cubicBezTo>
                    <a:lnTo>
                      <a:pt x="304061" y="687550"/>
                    </a:lnTo>
                    <a:lnTo>
                      <a:pt x="92023" y="687550"/>
                    </a:lnTo>
                    <a:cubicBezTo>
                      <a:pt x="85025" y="687550"/>
                      <a:pt x="78727" y="687550"/>
                      <a:pt x="72429" y="687550"/>
                    </a:cubicBezTo>
                    <a:cubicBezTo>
                      <a:pt x="45137" y="688249"/>
                      <a:pt x="26942" y="688249"/>
                      <a:pt x="16445" y="677752"/>
                    </a:cubicBezTo>
                    <a:cubicBezTo>
                      <a:pt x="8747" y="670055"/>
                      <a:pt x="5248" y="657458"/>
                      <a:pt x="5248" y="635764"/>
                    </a:cubicBezTo>
                    <a:lnTo>
                      <a:pt x="5248" y="5248"/>
                    </a:lnTo>
                    <a:lnTo>
                      <a:pt x="12246" y="5248"/>
                    </a:lnTo>
                    <a:lnTo>
                      <a:pt x="12246" y="635764"/>
                    </a:lnTo>
                    <a:cubicBezTo>
                      <a:pt x="12246" y="655359"/>
                      <a:pt x="15046" y="666556"/>
                      <a:pt x="21344" y="672854"/>
                    </a:cubicBezTo>
                    <a:cubicBezTo>
                      <a:pt x="30441" y="681251"/>
                      <a:pt x="47236" y="681251"/>
                      <a:pt x="72429" y="680552"/>
                    </a:cubicBezTo>
                    <a:cubicBezTo>
                      <a:pt x="78727" y="680552"/>
                      <a:pt x="85025" y="680552"/>
                      <a:pt x="92023" y="680552"/>
                    </a:cubicBezTo>
                    <a:lnTo>
                      <a:pt x="308960" y="680552"/>
                    </a:lnTo>
                    <a:cubicBezTo>
                      <a:pt x="346749" y="680552"/>
                      <a:pt x="367043" y="680552"/>
                      <a:pt x="392936" y="714142"/>
                    </a:cubicBezTo>
                    <a:lnTo>
                      <a:pt x="510501" y="868796"/>
                    </a:lnTo>
                    <a:cubicBezTo>
                      <a:pt x="523097" y="885592"/>
                      <a:pt x="545491" y="896788"/>
                      <a:pt x="567185" y="896788"/>
                    </a:cubicBezTo>
                    <a:lnTo>
                      <a:pt x="670055" y="896788"/>
                    </a:lnTo>
                    <a:lnTo>
                      <a:pt x="670055" y="903087"/>
                    </a:lnTo>
                    <a:close/>
                  </a:path>
                </a:pathLst>
              </a:custGeom>
              <a:solidFill>
                <a:schemeClr val="bg1">
                  <a:lumMod val="50000"/>
                </a:schemeClr>
              </a:solidFill>
              <a:ln w="9525" cap="flat">
                <a:noFill/>
                <a:prstDash val="solid"/>
                <a:miter/>
              </a:ln>
            </p:spPr>
            <p:txBody>
              <a:bodyPr rtlCol="0" anchor="ctr"/>
              <a:lstStyle/>
              <a:p>
                <a:endParaRPr lang="en-US"/>
              </a:p>
            </p:txBody>
          </p:sp>
          <p:sp>
            <p:nvSpPr>
              <p:cNvPr id="195" name="Freihandform: Form 194">
                <a:extLst>
                  <a:ext uri="{FF2B5EF4-FFF2-40B4-BE49-F238E27FC236}">
                    <a16:creationId xmlns:a16="http://schemas.microsoft.com/office/drawing/2014/main" id="{500B1E11-F7B1-4341-BE9D-397FE5225028}"/>
                  </a:ext>
                </a:extLst>
              </p:cNvPr>
              <p:cNvSpPr/>
              <p:nvPr/>
            </p:nvSpPr>
            <p:spPr>
              <a:xfrm>
                <a:off x="6472400" y="4649327"/>
                <a:ext cx="10866" cy="630207"/>
              </a:xfrm>
              <a:custGeom>
                <a:avLst/>
                <a:gdLst>
                  <a:gd name="connsiteX0" fmla="*/ 5248 w 13995"/>
                  <a:gd name="connsiteY0" fmla="*/ 5248 h 811763"/>
                  <a:gd name="connsiteX1" fmla="*/ 12246 w 13995"/>
                  <a:gd name="connsiteY1" fmla="*/ 5248 h 811763"/>
                  <a:gd name="connsiteX2" fmla="*/ 12246 w 13995"/>
                  <a:gd name="connsiteY2" fmla="*/ 809314 h 811763"/>
                  <a:gd name="connsiteX3" fmla="*/ 5248 w 13995"/>
                  <a:gd name="connsiteY3" fmla="*/ 809314 h 811763"/>
                </a:gdLst>
                <a:ahLst/>
                <a:cxnLst>
                  <a:cxn ang="0">
                    <a:pos x="connsiteX0" y="connsiteY0"/>
                  </a:cxn>
                  <a:cxn ang="0">
                    <a:pos x="connsiteX1" y="connsiteY1"/>
                  </a:cxn>
                  <a:cxn ang="0">
                    <a:pos x="connsiteX2" y="connsiteY2"/>
                  </a:cxn>
                  <a:cxn ang="0">
                    <a:pos x="connsiteX3" y="connsiteY3"/>
                  </a:cxn>
                </a:cxnLst>
                <a:rect l="l" t="t" r="r" b="b"/>
                <a:pathLst>
                  <a:path w="13995" h="811763">
                    <a:moveTo>
                      <a:pt x="5248" y="5248"/>
                    </a:moveTo>
                    <a:lnTo>
                      <a:pt x="12246" y="5248"/>
                    </a:lnTo>
                    <a:lnTo>
                      <a:pt x="12246" y="809314"/>
                    </a:lnTo>
                    <a:lnTo>
                      <a:pt x="5248" y="809314"/>
                    </a:lnTo>
                    <a:close/>
                  </a:path>
                </a:pathLst>
              </a:custGeom>
              <a:solidFill>
                <a:schemeClr val="bg1">
                  <a:lumMod val="50000"/>
                </a:schemeClr>
              </a:solidFill>
              <a:ln w="9525" cap="flat">
                <a:noFill/>
                <a:prstDash val="solid"/>
                <a:miter/>
              </a:ln>
            </p:spPr>
            <p:txBody>
              <a:bodyPr rtlCol="0" anchor="ctr"/>
              <a:lstStyle/>
              <a:p>
                <a:endParaRPr lang="en-US"/>
              </a:p>
            </p:txBody>
          </p:sp>
          <p:sp>
            <p:nvSpPr>
              <p:cNvPr id="196" name="Freihandform: Form 195">
                <a:extLst>
                  <a:ext uri="{FF2B5EF4-FFF2-40B4-BE49-F238E27FC236}">
                    <a16:creationId xmlns:a16="http://schemas.microsoft.com/office/drawing/2014/main" id="{78D3A5E8-65D4-412E-A987-2D428BE37D1D}"/>
                  </a:ext>
                </a:extLst>
              </p:cNvPr>
              <p:cNvSpPr/>
              <p:nvPr/>
            </p:nvSpPr>
            <p:spPr>
              <a:xfrm>
                <a:off x="5957896" y="4351609"/>
                <a:ext cx="526984" cy="336835"/>
              </a:xfrm>
              <a:custGeom>
                <a:avLst/>
                <a:gdLst>
                  <a:gd name="connsiteX0" fmla="*/ 43758 w 678802"/>
                  <a:gd name="connsiteY0" fmla="*/ 5248 h 433873"/>
                  <a:gd name="connsiteX1" fmla="*/ 509122 w 678802"/>
                  <a:gd name="connsiteY1" fmla="*/ 5248 h 433873"/>
                  <a:gd name="connsiteX2" fmla="*/ 545511 w 678802"/>
                  <a:gd name="connsiteY2" fmla="*/ 37439 h 433873"/>
                  <a:gd name="connsiteX3" fmla="*/ 579801 w 678802"/>
                  <a:gd name="connsiteY3" fmla="*/ 129112 h 433873"/>
                  <a:gd name="connsiteX4" fmla="*/ 677073 w 678802"/>
                  <a:gd name="connsiteY4" fmla="*/ 391536 h 433873"/>
                  <a:gd name="connsiteX5" fmla="*/ 637884 w 678802"/>
                  <a:gd name="connsiteY5" fmla="*/ 430724 h 433873"/>
                  <a:gd name="connsiteX6" fmla="*/ 44457 w 678802"/>
                  <a:gd name="connsiteY6" fmla="*/ 430724 h 433873"/>
                  <a:gd name="connsiteX7" fmla="*/ 5269 w 678802"/>
                  <a:gd name="connsiteY7" fmla="*/ 391536 h 433873"/>
                  <a:gd name="connsiteX8" fmla="*/ 5269 w 678802"/>
                  <a:gd name="connsiteY8" fmla="*/ 44437 h 433873"/>
                  <a:gd name="connsiteX9" fmla="*/ 43758 w 678802"/>
                  <a:gd name="connsiteY9" fmla="*/ 5248 h 433873"/>
                  <a:gd name="connsiteX10" fmla="*/ 43758 w 678802"/>
                  <a:gd name="connsiteY10" fmla="*/ 5248 h 43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802" h="433873">
                    <a:moveTo>
                      <a:pt x="43758" y="5248"/>
                    </a:moveTo>
                    <a:lnTo>
                      <a:pt x="509122" y="5248"/>
                    </a:lnTo>
                    <a:cubicBezTo>
                      <a:pt x="528016" y="5248"/>
                      <a:pt x="538513" y="19944"/>
                      <a:pt x="545511" y="37439"/>
                    </a:cubicBezTo>
                    <a:lnTo>
                      <a:pt x="579801" y="129112"/>
                    </a:lnTo>
                    <a:lnTo>
                      <a:pt x="677073" y="391536"/>
                    </a:lnTo>
                    <a:cubicBezTo>
                      <a:pt x="684770" y="411830"/>
                      <a:pt x="659578" y="430724"/>
                      <a:pt x="637884" y="430724"/>
                    </a:cubicBezTo>
                    <a:lnTo>
                      <a:pt x="44457" y="430724"/>
                    </a:lnTo>
                    <a:cubicBezTo>
                      <a:pt x="22764" y="430724"/>
                      <a:pt x="5269" y="413229"/>
                      <a:pt x="5269" y="391536"/>
                    </a:cubicBezTo>
                    <a:lnTo>
                      <a:pt x="5269" y="44437"/>
                    </a:lnTo>
                    <a:cubicBezTo>
                      <a:pt x="4569" y="22743"/>
                      <a:pt x="22064" y="5248"/>
                      <a:pt x="43758" y="5248"/>
                    </a:cubicBezTo>
                    <a:lnTo>
                      <a:pt x="43758" y="5248"/>
                    </a:lnTo>
                    <a:close/>
                  </a:path>
                </a:pathLst>
              </a:custGeom>
              <a:solidFill>
                <a:srgbClr val="595757"/>
              </a:solidFill>
              <a:ln w="9525" cap="flat">
                <a:noFill/>
                <a:prstDash val="solid"/>
                <a:miter/>
              </a:ln>
            </p:spPr>
            <p:txBody>
              <a:bodyPr rtlCol="0" anchor="ctr"/>
              <a:lstStyle/>
              <a:p>
                <a:endParaRPr lang="en-US"/>
              </a:p>
            </p:txBody>
          </p:sp>
          <p:sp>
            <p:nvSpPr>
              <p:cNvPr id="197" name="Freihandform: Form 196">
                <a:extLst>
                  <a:ext uri="{FF2B5EF4-FFF2-40B4-BE49-F238E27FC236}">
                    <a16:creationId xmlns:a16="http://schemas.microsoft.com/office/drawing/2014/main" id="{DA16EE06-03CE-4E12-BE5C-70FC0C1BEED5}"/>
                  </a:ext>
                </a:extLst>
              </p:cNvPr>
              <p:cNvSpPr/>
              <p:nvPr/>
            </p:nvSpPr>
            <p:spPr>
              <a:xfrm>
                <a:off x="5957369" y="4351609"/>
                <a:ext cx="412895" cy="325970"/>
              </a:xfrm>
              <a:custGeom>
                <a:avLst/>
                <a:gdLst>
                  <a:gd name="connsiteX0" fmla="*/ 5248 w 531844"/>
                  <a:gd name="connsiteY0" fmla="*/ 44437 h 419877"/>
                  <a:gd name="connsiteX1" fmla="*/ 5248 w 531844"/>
                  <a:gd name="connsiteY1" fmla="*/ 391536 h 419877"/>
                  <a:gd name="connsiteX2" fmla="*/ 17845 w 531844"/>
                  <a:gd name="connsiteY2" fmla="*/ 420227 h 419877"/>
                  <a:gd name="connsiteX3" fmla="*/ 526596 w 531844"/>
                  <a:gd name="connsiteY3" fmla="*/ 10847 h 419877"/>
                  <a:gd name="connsiteX4" fmla="*/ 509102 w 531844"/>
                  <a:gd name="connsiteY4" fmla="*/ 5248 h 419877"/>
                  <a:gd name="connsiteX5" fmla="*/ 43737 w 531844"/>
                  <a:gd name="connsiteY5" fmla="*/ 5248 h 419877"/>
                  <a:gd name="connsiteX6" fmla="*/ 5248 w 531844"/>
                  <a:gd name="connsiteY6" fmla="*/ 44437 h 419877"/>
                  <a:gd name="connsiteX7" fmla="*/ 5248 w 531844"/>
                  <a:gd name="connsiteY7" fmla="*/ 44437 h 41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844" h="419877">
                    <a:moveTo>
                      <a:pt x="5248" y="44437"/>
                    </a:moveTo>
                    <a:lnTo>
                      <a:pt x="5248" y="391536"/>
                    </a:lnTo>
                    <a:cubicBezTo>
                      <a:pt x="5248" y="402732"/>
                      <a:pt x="10147" y="413229"/>
                      <a:pt x="17845" y="420227"/>
                    </a:cubicBezTo>
                    <a:lnTo>
                      <a:pt x="526596" y="10847"/>
                    </a:lnTo>
                    <a:cubicBezTo>
                      <a:pt x="521698" y="7348"/>
                      <a:pt x="516100" y="5248"/>
                      <a:pt x="509102" y="5248"/>
                    </a:cubicBezTo>
                    <a:lnTo>
                      <a:pt x="43737" y="5248"/>
                    </a:lnTo>
                    <a:cubicBezTo>
                      <a:pt x="22743" y="5248"/>
                      <a:pt x="5248" y="22743"/>
                      <a:pt x="5248" y="44437"/>
                    </a:cubicBezTo>
                    <a:lnTo>
                      <a:pt x="5248" y="44437"/>
                    </a:lnTo>
                    <a:close/>
                  </a:path>
                </a:pathLst>
              </a:custGeom>
              <a:solidFill>
                <a:srgbClr val="303234"/>
              </a:solidFill>
              <a:ln w="9525" cap="flat">
                <a:noFill/>
                <a:prstDash val="solid"/>
                <a:miter/>
              </a:ln>
            </p:spPr>
            <p:txBody>
              <a:bodyPr rtlCol="0" anchor="ctr"/>
              <a:lstStyle/>
              <a:p>
                <a:endParaRPr lang="en-US"/>
              </a:p>
            </p:txBody>
          </p:sp>
          <p:sp>
            <p:nvSpPr>
              <p:cNvPr id="198" name="Freihandform: Form 197">
                <a:extLst>
                  <a:ext uri="{FF2B5EF4-FFF2-40B4-BE49-F238E27FC236}">
                    <a16:creationId xmlns:a16="http://schemas.microsoft.com/office/drawing/2014/main" id="{FAE08D90-B0E1-4245-A919-19A4F8920334}"/>
                  </a:ext>
                </a:extLst>
              </p:cNvPr>
              <p:cNvSpPr/>
              <p:nvPr/>
            </p:nvSpPr>
            <p:spPr>
              <a:xfrm>
                <a:off x="6014413" y="4904670"/>
                <a:ext cx="179283" cy="59761"/>
              </a:xfrm>
              <a:custGeom>
                <a:avLst/>
                <a:gdLst>
                  <a:gd name="connsiteX0" fmla="*/ 225684 w 230932"/>
                  <a:gd name="connsiteY0" fmla="*/ 40238 h 76977"/>
                  <a:gd name="connsiteX1" fmla="*/ 186496 w 230932"/>
                  <a:gd name="connsiteY1" fmla="*/ 5248 h 76977"/>
                  <a:gd name="connsiteX2" fmla="*/ 44437 w 230932"/>
                  <a:gd name="connsiteY2" fmla="*/ 5248 h 76977"/>
                  <a:gd name="connsiteX3" fmla="*/ 5248 w 230932"/>
                  <a:gd name="connsiteY3" fmla="*/ 40238 h 76977"/>
                  <a:gd name="connsiteX4" fmla="*/ 44437 w 230932"/>
                  <a:gd name="connsiteY4" fmla="*/ 75228 h 76977"/>
                  <a:gd name="connsiteX5" fmla="*/ 186496 w 230932"/>
                  <a:gd name="connsiteY5" fmla="*/ 75228 h 76977"/>
                  <a:gd name="connsiteX6" fmla="*/ 225684 w 230932"/>
                  <a:gd name="connsiteY6" fmla="*/ 40238 h 76977"/>
                  <a:gd name="connsiteX7" fmla="*/ 225684 w 230932"/>
                  <a:gd name="connsiteY7" fmla="*/ 40238 h 7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932" h="76977">
                    <a:moveTo>
                      <a:pt x="225684" y="40238"/>
                    </a:moveTo>
                    <a:cubicBezTo>
                      <a:pt x="225684" y="20644"/>
                      <a:pt x="208189" y="5248"/>
                      <a:pt x="186496" y="5248"/>
                    </a:cubicBezTo>
                    <a:lnTo>
                      <a:pt x="44437" y="5248"/>
                    </a:lnTo>
                    <a:cubicBezTo>
                      <a:pt x="22743" y="5248"/>
                      <a:pt x="5248" y="20644"/>
                      <a:pt x="5248" y="40238"/>
                    </a:cubicBezTo>
                    <a:cubicBezTo>
                      <a:pt x="5248" y="59832"/>
                      <a:pt x="22743" y="75228"/>
                      <a:pt x="44437" y="75228"/>
                    </a:cubicBezTo>
                    <a:lnTo>
                      <a:pt x="186496" y="75228"/>
                    </a:lnTo>
                    <a:cubicBezTo>
                      <a:pt x="208189" y="75228"/>
                      <a:pt x="225684" y="59832"/>
                      <a:pt x="225684" y="40238"/>
                    </a:cubicBezTo>
                    <a:lnTo>
                      <a:pt x="225684" y="40238"/>
                    </a:lnTo>
                    <a:close/>
                  </a:path>
                </a:pathLst>
              </a:custGeom>
              <a:solidFill>
                <a:schemeClr val="bg1">
                  <a:lumMod val="50000"/>
                </a:schemeClr>
              </a:solidFill>
              <a:ln w="9525" cap="flat">
                <a:noFill/>
                <a:prstDash val="solid"/>
                <a:miter/>
              </a:ln>
            </p:spPr>
            <p:txBody>
              <a:bodyPr rtlCol="0" anchor="ctr"/>
              <a:lstStyle/>
              <a:p>
                <a:endParaRPr lang="en-US"/>
              </a:p>
            </p:txBody>
          </p:sp>
          <p:sp>
            <p:nvSpPr>
              <p:cNvPr id="199" name="Freihandform: Form 198">
                <a:extLst>
                  <a:ext uri="{FF2B5EF4-FFF2-40B4-BE49-F238E27FC236}">
                    <a16:creationId xmlns:a16="http://schemas.microsoft.com/office/drawing/2014/main" id="{E4367116-FBDA-4CF4-978D-55F6E7897465}"/>
                  </a:ext>
                </a:extLst>
              </p:cNvPr>
              <p:cNvSpPr/>
              <p:nvPr/>
            </p:nvSpPr>
            <p:spPr>
              <a:xfrm>
                <a:off x="6014413" y="4904670"/>
                <a:ext cx="179283" cy="32597"/>
              </a:xfrm>
              <a:custGeom>
                <a:avLst/>
                <a:gdLst>
                  <a:gd name="connsiteX0" fmla="*/ 225684 w 230932"/>
                  <a:gd name="connsiteY0" fmla="*/ 40238 h 41987"/>
                  <a:gd name="connsiteX1" fmla="*/ 186496 w 230932"/>
                  <a:gd name="connsiteY1" fmla="*/ 5248 h 41987"/>
                  <a:gd name="connsiteX2" fmla="*/ 44437 w 230932"/>
                  <a:gd name="connsiteY2" fmla="*/ 5248 h 41987"/>
                  <a:gd name="connsiteX3" fmla="*/ 5248 w 230932"/>
                  <a:gd name="connsiteY3" fmla="*/ 40238 h 41987"/>
                  <a:gd name="connsiteX4" fmla="*/ 225684 w 230932"/>
                  <a:gd name="connsiteY4" fmla="*/ 40238 h 41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32" h="41987">
                    <a:moveTo>
                      <a:pt x="225684" y="40238"/>
                    </a:moveTo>
                    <a:cubicBezTo>
                      <a:pt x="225684" y="20644"/>
                      <a:pt x="208189" y="5248"/>
                      <a:pt x="186496" y="5248"/>
                    </a:cubicBezTo>
                    <a:lnTo>
                      <a:pt x="44437" y="5248"/>
                    </a:lnTo>
                    <a:cubicBezTo>
                      <a:pt x="22743" y="5248"/>
                      <a:pt x="5248" y="20644"/>
                      <a:pt x="5248" y="40238"/>
                    </a:cubicBezTo>
                    <a:lnTo>
                      <a:pt x="225684" y="40238"/>
                    </a:lnTo>
                    <a:close/>
                  </a:path>
                </a:pathLst>
              </a:custGeom>
              <a:solidFill>
                <a:schemeClr val="bg1">
                  <a:lumMod val="50000"/>
                </a:schemeClr>
              </a:solidFill>
              <a:ln w="9525" cap="flat">
                <a:noFill/>
                <a:prstDash val="solid"/>
                <a:miter/>
              </a:ln>
            </p:spPr>
            <p:txBody>
              <a:bodyPr rtlCol="0" anchor="ctr"/>
              <a:lstStyle/>
              <a:p>
                <a:endParaRPr lang="en-US"/>
              </a:p>
            </p:txBody>
          </p:sp>
          <p:sp>
            <p:nvSpPr>
              <p:cNvPr id="200" name="Freihandform: Form 199">
                <a:extLst>
                  <a:ext uri="{FF2B5EF4-FFF2-40B4-BE49-F238E27FC236}">
                    <a16:creationId xmlns:a16="http://schemas.microsoft.com/office/drawing/2014/main" id="{885D32EE-A0DF-47AB-AA01-19AC3F221F82}"/>
                  </a:ext>
                </a:extLst>
              </p:cNvPr>
              <p:cNvSpPr/>
              <p:nvPr/>
            </p:nvSpPr>
            <p:spPr>
              <a:xfrm>
                <a:off x="2662905" y="3793114"/>
                <a:ext cx="2781605" cy="81492"/>
              </a:xfrm>
              <a:custGeom>
                <a:avLst/>
                <a:gdLst>
                  <a:gd name="connsiteX0" fmla="*/ 5248 w 3582955"/>
                  <a:gd name="connsiteY0" fmla="*/ 5249 h 104969"/>
                  <a:gd name="connsiteX1" fmla="*/ 3579106 w 3582955"/>
                  <a:gd name="connsiteY1" fmla="*/ 5249 h 104969"/>
                  <a:gd name="connsiteX2" fmla="*/ 3579106 w 3582955"/>
                  <a:gd name="connsiteY2" fmla="*/ 103920 h 104969"/>
                  <a:gd name="connsiteX3" fmla="*/ 5248 w 3582955"/>
                  <a:gd name="connsiteY3" fmla="*/ 103920 h 104969"/>
                </a:gdLst>
                <a:ahLst/>
                <a:cxnLst>
                  <a:cxn ang="0">
                    <a:pos x="connsiteX0" y="connsiteY0"/>
                  </a:cxn>
                  <a:cxn ang="0">
                    <a:pos x="connsiteX1" y="connsiteY1"/>
                  </a:cxn>
                  <a:cxn ang="0">
                    <a:pos x="connsiteX2" y="connsiteY2"/>
                  </a:cxn>
                  <a:cxn ang="0">
                    <a:pos x="connsiteX3" y="connsiteY3"/>
                  </a:cxn>
                </a:cxnLst>
                <a:rect l="l" t="t" r="r" b="b"/>
                <a:pathLst>
                  <a:path w="3582955" h="104969">
                    <a:moveTo>
                      <a:pt x="5248" y="5249"/>
                    </a:moveTo>
                    <a:lnTo>
                      <a:pt x="3579106" y="5249"/>
                    </a:lnTo>
                    <a:lnTo>
                      <a:pt x="3579106" y="103920"/>
                    </a:lnTo>
                    <a:lnTo>
                      <a:pt x="5248" y="103920"/>
                    </a:lnTo>
                    <a:close/>
                  </a:path>
                </a:pathLst>
              </a:custGeom>
              <a:solidFill>
                <a:schemeClr val="bg1">
                  <a:lumMod val="65000"/>
                </a:schemeClr>
              </a:solidFill>
              <a:ln w="9525" cap="flat">
                <a:noFill/>
                <a:prstDash val="solid"/>
                <a:miter/>
              </a:ln>
            </p:spPr>
            <p:txBody>
              <a:bodyPr rtlCol="0" anchor="ctr"/>
              <a:lstStyle/>
              <a:p>
                <a:endParaRPr lang="en-US"/>
              </a:p>
            </p:txBody>
          </p:sp>
          <p:sp>
            <p:nvSpPr>
              <p:cNvPr id="201" name="Freihandform: Form 200">
                <a:extLst>
                  <a:ext uri="{FF2B5EF4-FFF2-40B4-BE49-F238E27FC236}">
                    <a16:creationId xmlns:a16="http://schemas.microsoft.com/office/drawing/2014/main" id="{191330FB-4061-4716-AABB-8EF68C268C90}"/>
                  </a:ext>
                </a:extLst>
              </p:cNvPr>
              <p:cNvSpPr/>
              <p:nvPr/>
            </p:nvSpPr>
            <p:spPr>
              <a:xfrm>
                <a:off x="2662905" y="3869174"/>
                <a:ext cx="2781605" cy="21731"/>
              </a:xfrm>
              <a:custGeom>
                <a:avLst/>
                <a:gdLst>
                  <a:gd name="connsiteX0" fmla="*/ 5248 w 3582955"/>
                  <a:gd name="connsiteY0" fmla="*/ 5249 h 27991"/>
                  <a:gd name="connsiteX1" fmla="*/ 3579106 w 3582955"/>
                  <a:gd name="connsiteY1" fmla="*/ 5249 h 27991"/>
                  <a:gd name="connsiteX2" fmla="*/ 3579106 w 3582955"/>
                  <a:gd name="connsiteY2" fmla="*/ 25543 h 27991"/>
                  <a:gd name="connsiteX3" fmla="*/ 5248 w 3582955"/>
                  <a:gd name="connsiteY3" fmla="*/ 25543 h 27991"/>
                </a:gdLst>
                <a:ahLst/>
                <a:cxnLst>
                  <a:cxn ang="0">
                    <a:pos x="connsiteX0" y="connsiteY0"/>
                  </a:cxn>
                  <a:cxn ang="0">
                    <a:pos x="connsiteX1" y="connsiteY1"/>
                  </a:cxn>
                  <a:cxn ang="0">
                    <a:pos x="connsiteX2" y="connsiteY2"/>
                  </a:cxn>
                  <a:cxn ang="0">
                    <a:pos x="connsiteX3" y="connsiteY3"/>
                  </a:cxn>
                </a:cxnLst>
                <a:rect l="l" t="t" r="r" b="b"/>
                <a:pathLst>
                  <a:path w="3582955" h="27991">
                    <a:moveTo>
                      <a:pt x="5248" y="5249"/>
                    </a:moveTo>
                    <a:lnTo>
                      <a:pt x="3579106" y="5249"/>
                    </a:lnTo>
                    <a:lnTo>
                      <a:pt x="3579106" y="25543"/>
                    </a:lnTo>
                    <a:lnTo>
                      <a:pt x="5248" y="25543"/>
                    </a:lnTo>
                    <a:close/>
                  </a:path>
                </a:pathLst>
              </a:custGeom>
              <a:solidFill>
                <a:schemeClr val="bg1">
                  <a:lumMod val="50000"/>
                </a:schemeClr>
              </a:solidFill>
              <a:ln w="9525" cap="flat">
                <a:noFill/>
                <a:prstDash val="solid"/>
                <a:miter/>
              </a:ln>
            </p:spPr>
            <p:txBody>
              <a:bodyPr rtlCol="0" anchor="ctr"/>
              <a:lstStyle/>
              <a:p>
                <a:endParaRPr lang="en-US"/>
              </a:p>
            </p:txBody>
          </p:sp>
          <p:sp>
            <p:nvSpPr>
              <p:cNvPr id="202" name="Freihandform: Form 201">
                <a:extLst>
                  <a:ext uri="{FF2B5EF4-FFF2-40B4-BE49-F238E27FC236}">
                    <a16:creationId xmlns:a16="http://schemas.microsoft.com/office/drawing/2014/main" id="{C7A277F5-2232-4575-A3DA-7F68A25E4F11}"/>
                  </a:ext>
                </a:extLst>
              </p:cNvPr>
              <p:cNvSpPr/>
              <p:nvPr/>
            </p:nvSpPr>
            <p:spPr>
              <a:xfrm>
                <a:off x="2662905" y="3973484"/>
                <a:ext cx="2781605" cy="81492"/>
              </a:xfrm>
              <a:custGeom>
                <a:avLst/>
                <a:gdLst>
                  <a:gd name="connsiteX0" fmla="*/ 5248 w 3582955"/>
                  <a:gd name="connsiteY0" fmla="*/ 5248 h 104969"/>
                  <a:gd name="connsiteX1" fmla="*/ 3579106 w 3582955"/>
                  <a:gd name="connsiteY1" fmla="*/ 5248 h 104969"/>
                  <a:gd name="connsiteX2" fmla="*/ 3579106 w 3582955"/>
                  <a:gd name="connsiteY2" fmla="*/ 103920 h 104969"/>
                  <a:gd name="connsiteX3" fmla="*/ 5248 w 3582955"/>
                  <a:gd name="connsiteY3" fmla="*/ 103920 h 104969"/>
                </a:gdLst>
                <a:ahLst/>
                <a:cxnLst>
                  <a:cxn ang="0">
                    <a:pos x="connsiteX0" y="connsiteY0"/>
                  </a:cxn>
                  <a:cxn ang="0">
                    <a:pos x="connsiteX1" y="connsiteY1"/>
                  </a:cxn>
                  <a:cxn ang="0">
                    <a:pos x="connsiteX2" y="connsiteY2"/>
                  </a:cxn>
                  <a:cxn ang="0">
                    <a:pos x="connsiteX3" y="connsiteY3"/>
                  </a:cxn>
                </a:cxnLst>
                <a:rect l="l" t="t" r="r" b="b"/>
                <a:pathLst>
                  <a:path w="3582955" h="104969">
                    <a:moveTo>
                      <a:pt x="5248" y="5248"/>
                    </a:moveTo>
                    <a:lnTo>
                      <a:pt x="3579106" y="5248"/>
                    </a:lnTo>
                    <a:lnTo>
                      <a:pt x="3579106" y="103920"/>
                    </a:lnTo>
                    <a:lnTo>
                      <a:pt x="5248" y="103920"/>
                    </a:lnTo>
                    <a:close/>
                  </a:path>
                </a:pathLst>
              </a:custGeom>
              <a:solidFill>
                <a:schemeClr val="bg1">
                  <a:lumMod val="65000"/>
                </a:schemeClr>
              </a:solidFill>
              <a:ln w="9525" cap="flat">
                <a:noFill/>
                <a:prstDash val="solid"/>
                <a:miter/>
              </a:ln>
            </p:spPr>
            <p:txBody>
              <a:bodyPr rtlCol="0" anchor="ctr"/>
              <a:lstStyle/>
              <a:p>
                <a:endParaRPr lang="en-US"/>
              </a:p>
            </p:txBody>
          </p:sp>
          <p:sp>
            <p:nvSpPr>
              <p:cNvPr id="203" name="Freihandform: Form 202">
                <a:extLst>
                  <a:ext uri="{FF2B5EF4-FFF2-40B4-BE49-F238E27FC236}">
                    <a16:creationId xmlns:a16="http://schemas.microsoft.com/office/drawing/2014/main" id="{FEC58685-AA5B-4FB0-BAD3-9902AFE6729D}"/>
                  </a:ext>
                </a:extLst>
              </p:cNvPr>
              <p:cNvSpPr/>
              <p:nvPr/>
            </p:nvSpPr>
            <p:spPr>
              <a:xfrm>
                <a:off x="2662905" y="4050087"/>
                <a:ext cx="2781605" cy="21731"/>
              </a:xfrm>
              <a:custGeom>
                <a:avLst/>
                <a:gdLst>
                  <a:gd name="connsiteX0" fmla="*/ 5248 w 3582955"/>
                  <a:gd name="connsiteY0" fmla="*/ 5248 h 27991"/>
                  <a:gd name="connsiteX1" fmla="*/ 3579106 w 3582955"/>
                  <a:gd name="connsiteY1" fmla="*/ 5248 h 27991"/>
                  <a:gd name="connsiteX2" fmla="*/ 3579106 w 3582955"/>
                  <a:gd name="connsiteY2" fmla="*/ 25543 h 27991"/>
                  <a:gd name="connsiteX3" fmla="*/ 5248 w 3582955"/>
                  <a:gd name="connsiteY3" fmla="*/ 25543 h 27991"/>
                </a:gdLst>
                <a:ahLst/>
                <a:cxnLst>
                  <a:cxn ang="0">
                    <a:pos x="connsiteX0" y="connsiteY0"/>
                  </a:cxn>
                  <a:cxn ang="0">
                    <a:pos x="connsiteX1" y="connsiteY1"/>
                  </a:cxn>
                  <a:cxn ang="0">
                    <a:pos x="connsiteX2" y="connsiteY2"/>
                  </a:cxn>
                  <a:cxn ang="0">
                    <a:pos x="connsiteX3" y="connsiteY3"/>
                  </a:cxn>
                </a:cxnLst>
                <a:rect l="l" t="t" r="r" b="b"/>
                <a:pathLst>
                  <a:path w="3582955" h="27991">
                    <a:moveTo>
                      <a:pt x="5248" y="5248"/>
                    </a:moveTo>
                    <a:lnTo>
                      <a:pt x="3579106" y="5248"/>
                    </a:lnTo>
                    <a:lnTo>
                      <a:pt x="3579106" y="25543"/>
                    </a:lnTo>
                    <a:lnTo>
                      <a:pt x="5248" y="25543"/>
                    </a:lnTo>
                    <a:close/>
                  </a:path>
                </a:pathLst>
              </a:custGeom>
              <a:solidFill>
                <a:schemeClr val="bg1">
                  <a:lumMod val="50000"/>
                </a:schemeClr>
              </a:solidFill>
              <a:ln w="9525" cap="flat">
                <a:noFill/>
                <a:prstDash val="solid"/>
                <a:miter/>
              </a:ln>
            </p:spPr>
            <p:txBody>
              <a:bodyPr rtlCol="0" anchor="ctr"/>
              <a:lstStyle/>
              <a:p>
                <a:endParaRPr lang="en-US"/>
              </a:p>
            </p:txBody>
          </p:sp>
          <p:sp>
            <p:nvSpPr>
              <p:cNvPr id="204" name="Freihandform: Form 203">
                <a:extLst>
                  <a:ext uri="{FF2B5EF4-FFF2-40B4-BE49-F238E27FC236}">
                    <a16:creationId xmlns:a16="http://schemas.microsoft.com/office/drawing/2014/main" id="{6A3FDD8B-1389-42CB-A593-964610162813}"/>
                  </a:ext>
                </a:extLst>
              </p:cNvPr>
              <p:cNvSpPr/>
              <p:nvPr/>
            </p:nvSpPr>
            <p:spPr>
              <a:xfrm>
                <a:off x="2662905" y="4154397"/>
                <a:ext cx="2781605" cy="81492"/>
              </a:xfrm>
              <a:custGeom>
                <a:avLst/>
                <a:gdLst>
                  <a:gd name="connsiteX0" fmla="*/ 5248 w 3582955"/>
                  <a:gd name="connsiteY0" fmla="*/ 5249 h 104969"/>
                  <a:gd name="connsiteX1" fmla="*/ 3579106 w 3582955"/>
                  <a:gd name="connsiteY1" fmla="*/ 5249 h 104969"/>
                  <a:gd name="connsiteX2" fmla="*/ 3579106 w 3582955"/>
                  <a:gd name="connsiteY2" fmla="*/ 103920 h 104969"/>
                  <a:gd name="connsiteX3" fmla="*/ 5248 w 3582955"/>
                  <a:gd name="connsiteY3" fmla="*/ 103920 h 104969"/>
                </a:gdLst>
                <a:ahLst/>
                <a:cxnLst>
                  <a:cxn ang="0">
                    <a:pos x="connsiteX0" y="connsiteY0"/>
                  </a:cxn>
                  <a:cxn ang="0">
                    <a:pos x="connsiteX1" y="connsiteY1"/>
                  </a:cxn>
                  <a:cxn ang="0">
                    <a:pos x="connsiteX2" y="connsiteY2"/>
                  </a:cxn>
                  <a:cxn ang="0">
                    <a:pos x="connsiteX3" y="connsiteY3"/>
                  </a:cxn>
                </a:cxnLst>
                <a:rect l="l" t="t" r="r" b="b"/>
                <a:pathLst>
                  <a:path w="3582955" h="104969">
                    <a:moveTo>
                      <a:pt x="5248" y="5249"/>
                    </a:moveTo>
                    <a:lnTo>
                      <a:pt x="3579106" y="5249"/>
                    </a:lnTo>
                    <a:lnTo>
                      <a:pt x="3579106" y="103920"/>
                    </a:lnTo>
                    <a:lnTo>
                      <a:pt x="5248" y="103920"/>
                    </a:lnTo>
                    <a:close/>
                  </a:path>
                </a:pathLst>
              </a:custGeom>
              <a:solidFill>
                <a:schemeClr val="bg1">
                  <a:lumMod val="65000"/>
                </a:schemeClr>
              </a:solidFill>
              <a:ln w="9525" cap="flat">
                <a:noFill/>
                <a:prstDash val="solid"/>
                <a:miter/>
              </a:ln>
            </p:spPr>
            <p:txBody>
              <a:bodyPr rtlCol="0" anchor="ctr"/>
              <a:lstStyle/>
              <a:p>
                <a:endParaRPr lang="en-US"/>
              </a:p>
            </p:txBody>
          </p:sp>
          <p:sp>
            <p:nvSpPr>
              <p:cNvPr id="205" name="Freihandform: Form 204">
                <a:extLst>
                  <a:ext uri="{FF2B5EF4-FFF2-40B4-BE49-F238E27FC236}">
                    <a16:creationId xmlns:a16="http://schemas.microsoft.com/office/drawing/2014/main" id="{FFEBF9EE-C600-4B09-BACE-9083BF8634A4}"/>
                  </a:ext>
                </a:extLst>
              </p:cNvPr>
              <p:cNvSpPr/>
              <p:nvPr/>
            </p:nvSpPr>
            <p:spPr>
              <a:xfrm>
                <a:off x="2662905" y="4231000"/>
                <a:ext cx="2781605" cy="21731"/>
              </a:xfrm>
              <a:custGeom>
                <a:avLst/>
                <a:gdLst>
                  <a:gd name="connsiteX0" fmla="*/ 5248 w 3582955"/>
                  <a:gd name="connsiteY0" fmla="*/ 5248 h 27991"/>
                  <a:gd name="connsiteX1" fmla="*/ 3579106 w 3582955"/>
                  <a:gd name="connsiteY1" fmla="*/ 5248 h 27991"/>
                  <a:gd name="connsiteX2" fmla="*/ 3579106 w 3582955"/>
                  <a:gd name="connsiteY2" fmla="*/ 25543 h 27991"/>
                  <a:gd name="connsiteX3" fmla="*/ 5248 w 3582955"/>
                  <a:gd name="connsiteY3" fmla="*/ 25543 h 27991"/>
                </a:gdLst>
                <a:ahLst/>
                <a:cxnLst>
                  <a:cxn ang="0">
                    <a:pos x="connsiteX0" y="connsiteY0"/>
                  </a:cxn>
                  <a:cxn ang="0">
                    <a:pos x="connsiteX1" y="connsiteY1"/>
                  </a:cxn>
                  <a:cxn ang="0">
                    <a:pos x="connsiteX2" y="connsiteY2"/>
                  </a:cxn>
                  <a:cxn ang="0">
                    <a:pos x="connsiteX3" y="connsiteY3"/>
                  </a:cxn>
                </a:cxnLst>
                <a:rect l="l" t="t" r="r" b="b"/>
                <a:pathLst>
                  <a:path w="3582955" h="27991">
                    <a:moveTo>
                      <a:pt x="5248" y="5248"/>
                    </a:moveTo>
                    <a:lnTo>
                      <a:pt x="3579106" y="5248"/>
                    </a:lnTo>
                    <a:lnTo>
                      <a:pt x="3579106" y="25543"/>
                    </a:lnTo>
                    <a:lnTo>
                      <a:pt x="5248" y="25543"/>
                    </a:lnTo>
                    <a:close/>
                  </a:path>
                </a:pathLst>
              </a:custGeom>
              <a:solidFill>
                <a:schemeClr val="bg1">
                  <a:lumMod val="50000"/>
                </a:schemeClr>
              </a:solidFill>
              <a:ln w="9525" cap="flat">
                <a:noFill/>
                <a:prstDash val="solid"/>
                <a:miter/>
              </a:ln>
            </p:spPr>
            <p:txBody>
              <a:bodyPr rtlCol="0" anchor="ctr"/>
              <a:lstStyle/>
              <a:p>
                <a:endParaRPr lang="en-US"/>
              </a:p>
            </p:txBody>
          </p:sp>
          <p:sp>
            <p:nvSpPr>
              <p:cNvPr id="206" name="Freihandform: Form 205">
                <a:extLst>
                  <a:ext uri="{FF2B5EF4-FFF2-40B4-BE49-F238E27FC236}">
                    <a16:creationId xmlns:a16="http://schemas.microsoft.com/office/drawing/2014/main" id="{8B60ED95-C89D-4205-A526-317259265794}"/>
                  </a:ext>
                </a:extLst>
              </p:cNvPr>
              <p:cNvSpPr/>
              <p:nvPr/>
            </p:nvSpPr>
            <p:spPr>
              <a:xfrm>
                <a:off x="2662905" y="4335310"/>
                <a:ext cx="2781605" cy="81492"/>
              </a:xfrm>
              <a:custGeom>
                <a:avLst/>
                <a:gdLst>
                  <a:gd name="connsiteX0" fmla="*/ 5248 w 3582955"/>
                  <a:gd name="connsiteY0" fmla="*/ 5248 h 104969"/>
                  <a:gd name="connsiteX1" fmla="*/ 3579106 w 3582955"/>
                  <a:gd name="connsiteY1" fmla="*/ 5248 h 104969"/>
                  <a:gd name="connsiteX2" fmla="*/ 3579106 w 3582955"/>
                  <a:gd name="connsiteY2" fmla="*/ 103920 h 104969"/>
                  <a:gd name="connsiteX3" fmla="*/ 5248 w 3582955"/>
                  <a:gd name="connsiteY3" fmla="*/ 103920 h 104969"/>
                </a:gdLst>
                <a:ahLst/>
                <a:cxnLst>
                  <a:cxn ang="0">
                    <a:pos x="connsiteX0" y="connsiteY0"/>
                  </a:cxn>
                  <a:cxn ang="0">
                    <a:pos x="connsiteX1" y="connsiteY1"/>
                  </a:cxn>
                  <a:cxn ang="0">
                    <a:pos x="connsiteX2" y="connsiteY2"/>
                  </a:cxn>
                  <a:cxn ang="0">
                    <a:pos x="connsiteX3" y="connsiteY3"/>
                  </a:cxn>
                </a:cxnLst>
                <a:rect l="l" t="t" r="r" b="b"/>
                <a:pathLst>
                  <a:path w="3582955" h="104969">
                    <a:moveTo>
                      <a:pt x="5248" y="5248"/>
                    </a:moveTo>
                    <a:lnTo>
                      <a:pt x="3579106" y="5248"/>
                    </a:lnTo>
                    <a:lnTo>
                      <a:pt x="3579106" y="103920"/>
                    </a:lnTo>
                    <a:lnTo>
                      <a:pt x="5248" y="103920"/>
                    </a:lnTo>
                    <a:close/>
                  </a:path>
                </a:pathLst>
              </a:custGeom>
              <a:solidFill>
                <a:schemeClr val="bg1">
                  <a:lumMod val="65000"/>
                </a:schemeClr>
              </a:solidFill>
              <a:ln w="9525" cap="flat">
                <a:noFill/>
                <a:prstDash val="solid"/>
                <a:miter/>
              </a:ln>
            </p:spPr>
            <p:txBody>
              <a:bodyPr rtlCol="0" anchor="ctr"/>
              <a:lstStyle/>
              <a:p>
                <a:endParaRPr lang="en-US"/>
              </a:p>
            </p:txBody>
          </p:sp>
          <p:sp>
            <p:nvSpPr>
              <p:cNvPr id="207" name="Freihandform: Form 206">
                <a:extLst>
                  <a:ext uri="{FF2B5EF4-FFF2-40B4-BE49-F238E27FC236}">
                    <a16:creationId xmlns:a16="http://schemas.microsoft.com/office/drawing/2014/main" id="{2DD2C23F-3A37-4809-BD26-0B27B65BDB08}"/>
                  </a:ext>
                </a:extLst>
              </p:cNvPr>
              <p:cNvSpPr/>
              <p:nvPr/>
            </p:nvSpPr>
            <p:spPr>
              <a:xfrm>
                <a:off x="2662905" y="4411913"/>
                <a:ext cx="2781605" cy="21731"/>
              </a:xfrm>
              <a:custGeom>
                <a:avLst/>
                <a:gdLst>
                  <a:gd name="connsiteX0" fmla="*/ 5248 w 3582955"/>
                  <a:gd name="connsiteY0" fmla="*/ 5248 h 27991"/>
                  <a:gd name="connsiteX1" fmla="*/ 3579106 w 3582955"/>
                  <a:gd name="connsiteY1" fmla="*/ 5248 h 27991"/>
                  <a:gd name="connsiteX2" fmla="*/ 3579106 w 3582955"/>
                  <a:gd name="connsiteY2" fmla="*/ 25543 h 27991"/>
                  <a:gd name="connsiteX3" fmla="*/ 5248 w 3582955"/>
                  <a:gd name="connsiteY3" fmla="*/ 25543 h 27991"/>
                </a:gdLst>
                <a:ahLst/>
                <a:cxnLst>
                  <a:cxn ang="0">
                    <a:pos x="connsiteX0" y="connsiteY0"/>
                  </a:cxn>
                  <a:cxn ang="0">
                    <a:pos x="connsiteX1" y="connsiteY1"/>
                  </a:cxn>
                  <a:cxn ang="0">
                    <a:pos x="connsiteX2" y="connsiteY2"/>
                  </a:cxn>
                  <a:cxn ang="0">
                    <a:pos x="connsiteX3" y="connsiteY3"/>
                  </a:cxn>
                </a:cxnLst>
                <a:rect l="l" t="t" r="r" b="b"/>
                <a:pathLst>
                  <a:path w="3582955" h="27991">
                    <a:moveTo>
                      <a:pt x="5248" y="5248"/>
                    </a:moveTo>
                    <a:lnTo>
                      <a:pt x="3579106" y="5248"/>
                    </a:lnTo>
                    <a:lnTo>
                      <a:pt x="3579106" y="25543"/>
                    </a:lnTo>
                    <a:lnTo>
                      <a:pt x="5248" y="25543"/>
                    </a:lnTo>
                    <a:close/>
                  </a:path>
                </a:pathLst>
              </a:custGeom>
              <a:solidFill>
                <a:schemeClr val="bg1">
                  <a:lumMod val="50000"/>
                </a:schemeClr>
              </a:solidFill>
              <a:ln w="9525" cap="flat">
                <a:noFill/>
                <a:prstDash val="solid"/>
                <a:miter/>
              </a:ln>
            </p:spPr>
            <p:txBody>
              <a:bodyPr rtlCol="0" anchor="ctr"/>
              <a:lstStyle/>
              <a:p>
                <a:endParaRPr lang="en-US"/>
              </a:p>
            </p:txBody>
          </p:sp>
          <p:sp>
            <p:nvSpPr>
              <p:cNvPr id="208" name="Freihandform: Form 207">
                <a:extLst>
                  <a:ext uri="{FF2B5EF4-FFF2-40B4-BE49-F238E27FC236}">
                    <a16:creationId xmlns:a16="http://schemas.microsoft.com/office/drawing/2014/main" id="{02A1D13B-8182-4FBD-AA42-9318E0C7FF4B}"/>
                  </a:ext>
                </a:extLst>
              </p:cNvPr>
              <p:cNvSpPr/>
              <p:nvPr/>
            </p:nvSpPr>
            <p:spPr>
              <a:xfrm>
                <a:off x="2662905" y="4516223"/>
                <a:ext cx="2781605" cy="81492"/>
              </a:xfrm>
              <a:custGeom>
                <a:avLst/>
                <a:gdLst>
                  <a:gd name="connsiteX0" fmla="*/ 5248 w 3582955"/>
                  <a:gd name="connsiteY0" fmla="*/ 5248 h 104969"/>
                  <a:gd name="connsiteX1" fmla="*/ 3579106 w 3582955"/>
                  <a:gd name="connsiteY1" fmla="*/ 5248 h 104969"/>
                  <a:gd name="connsiteX2" fmla="*/ 3579106 w 3582955"/>
                  <a:gd name="connsiteY2" fmla="*/ 103919 h 104969"/>
                  <a:gd name="connsiteX3" fmla="*/ 5248 w 3582955"/>
                  <a:gd name="connsiteY3" fmla="*/ 103919 h 104969"/>
                </a:gdLst>
                <a:ahLst/>
                <a:cxnLst>
                  <a:cxn ang="0">
                    <a:pos x="connsiteX0" y="connsiteY0"/>
                  </a:cxn>
                  <a:cxn ang="0">
                    <a:pos x="connsiteX1" y="connsiteY1"/>
                  </a:cxn>
                  <a:cxn ang="0">
                    <a:pos x="connsiteX2" y="connsiteY2"/>
                  </a:cxn>
                  <a:cxn ang="0">
                    <a:pos x="connsiteX3" y="connsiteY3"/>
                  </a:cxn>
                </a:cxnLst>
                <a:rect l="l" t="t" r="r" b="b"/>
                <a:pathLst>
                  <a:path w="3582955" h="104969">
                    <a:moveTo>
                      <a:pt x="5248" y="5248"/>
                    </a:moveTo>
                    <a:lnTo>
                      <a:pt x="3579106" y="5248"/>
                    </a:lnTo>
                    <a:lnTo>
                      <a:pt x="3579106" y="103919"/>
                    </a:lnTo>
                    <a:lnTo>
                      <a:pt x="5248" y="103919"/>
                    </a:lnTo>
                    <a:close/>
                  </a:path>
                </a:pathLst>
              </a:custGeom>
              <a:solidFill>
                <a:schemeClr val="bg1">
                  <a:lumMod val="65000"/>
                </a:schemeClr>
              </a:solidFill>
              <a:ln w="9525" cap="flat">
                <a:noFill/>
                <a:prstDash val="solid"/>
                <a:miter/>
              </a:ln>
            </p:spPr>
            <p:txBody>
              <a:bodyPr rtlCol="0" anchor="ctr"/>
              <a:lstStyle/>
              <a:p>
                <a:endParaRPr lang="en-US"/>
              </a:p>
            </p:txBody>
          </p:sp>
          <p:sp>
            <p:nvSpPr>
              <p:cNvPr id="209" name="Freihandform: Form 208">
                <a:extLst>
                  <a:ext uri="{FF2B5EF4-FFF2-40B4-BE49-F238E27FC236}">
                    <a16:creationId xmlns:a16="http://schemas.microsoft.com/office/drawing/2014/main" id="{33E7C06D-F21F-460E-B2B4-1FA5EF68FEC3}"/>
                  </a:ext>
                </a:extLst>
              </p:cNvPr>
              <p:cNvSpPr/>
              <p:nvPr/>
            </p:nvSpPr>
            <p:spPr>
              <a:xfrm>
                <a:off x="2662905" y="4592826"/>
                <a:ext cx="2781605" cy="21731"/>
              </a:xfrm>
              <a:custGeom>
                <a:avLst/>
                <a:gdLst>
                  <a:gd name="connsiteX0" fmla="*/ 5248 w 3582955"/>
                  <a:gd name="connsiteY0" fmla="*/ 5249 h 27991"/>
                  <a:gd name="connsiteX1" fmla="*/ 3579106 w 3582955"/>
                  <a:gd name="connsiteY1" fmla="*/ 5249 h 27991"/>
                  <a:gd name="connsiteX2" fmla="*/ 3579106 w 3582955"/>
                  <a:gd name="connsiteY2" fmla="*/ 25543 h 27991"/>
                  <a:gd name="connsiteX3" fmla="*/ 5248 w 3582955"/>
                  <a:gd name="connsiteY3" fmla="*/ 25543 h 27991"/>
                </a:gdLst>
                <a:ahLst/>
                <a:cxnLst>
                  <a:cxn ang="0">
                    <a:pos x="connsiteX0" y="connsiteY0"/>
                  </a:cxn>
                  <a:cxn ang="0">
                    <a:pos x="connsiteX1" y="connsiteY1"/>
                  </a:cxn>
                  <a:cxn ang="0">
                    <a:pos x="connsiteX2" y="connsiteY2"/>
                  </a:cxn>
                  <a:cxn ang="0">
                    <a:pos x="connsiteX3" y="connsiteY3"/>
                  </a:cxn>
                </a:cxnLst>
                <a:rect l="l" t="t" r="r" b="b"/>
                <a:pathLst>
                  <a:path w="3582955" h="27991">
                    <a:moveTo>
                      <a:pt x="5248" y="5249"/>
                    </a:moveTo>
                    <a:lnTo>
                      <a:pt x="3579106" y="5249"/>
                    </a:lnTo>
                    <a:lnTo>
                      <a:pt x="3579106" y="25543"/>
                    </a:lnTo>
                    <a:lnTo>
                      <a:pt x="5248" y="25543"/>
                    </a:lnTo>
                    <a:close/>
                  </a:path>
                </a:pathLst>
              </a:custGeom>
              <a:solidFill>
                <a:schemeClr val="bg1">
                  <a:lumMod val="50000"/>
                </a:schemeClr>
              </a:solidFill>
              <a:ln w="9525" cap="flat">
                <a:noFill/>
                <a:prstDash val="solid"/>
                <a:miter/>
              </a:ln>
            </p:spPr>
            <p:txBody>
              <a:bodyPr rtlCol="0" anchor="ctr"/>
              <a:lstStyle/>
              <a:p>
                <a:endParaRPr lang="en-US"/>
              </a:p>
            </p:txBody>
          </p:sp>
          <p:sp>
            <p:nvSpPr>
              <p:cNvPr id="210" name="Freihandform: Form 209">
                <a:extLst>
                  <a:ext uri="{FF2B5EF4-FFF2-40B4-BE49-F238E27FC236}">
                    <a16:creationId xmlns:a16="http://schemas.microsoft.com/office/drawing/2014/main" id="{951F160B-3ECE-4C80-A35F-34D537351890}"/>
                  </a:ext>
                </a:extLst>
              </p:cNvPr>
              <p:cNvSpPr/>
              <p:nvPr/>
            </p:nvSpPr>
            <p:spPr>
              <a:xfrm>
                <a:off x="2662905" y="4697136"/>
                <a:ext cx="2781605" cy="81492"/>
              </a:xfrm>
              <a:custGeom>
                <a:avLst/>
                <a:gdLst>
                  <a:gd name="connsiteX0" fmla="*/ 5248 w 3582955"/>
                  <a:gd name="connsiteY0" fmla="*/ 5248 h 104969"/>
                  <a:gd name="connsiteX1" fmla="*/ 3579106 w 3582955"/>
                  <a:gd name="connsiteY1" fmla="*/ 5248 h 104969"/>
                  <a:gd name="connsiteX2" fmla="*/ 3579106 w 3582955"/>
                  <a:gd name="connsiteY2" fmla="*/ 103919 h 104969"/>
                  <a:gd name="connsiteX3" fmla="*/ 5248 w 3582955"/>
                  <a:gd name="connsiteY3" fmla="*/ 103919 h 104969"/>
                </a:gdLst>
                <a:ahLst/>
                <a:cxnLst>
                  <a:cxn ang="0">
                    <a:pos x="connsiteX0" y="connsiteY0"/>
                  </a:cxn>
                  <a:cxn ang="0">
                    <a:pos x="connsiteX1" y="connsiteY1"/>
                  </a:cxn>
                  <a:cxn ang="0">
                    <a:pos x="connsiteX2" y="connsiteY2"/>
                  </a:cxn>
                  <a:cxn ang="0">
                    <a:pos x="connsiteX3" y="connsiteY3"/>
                  </a:cxn>
                </a:cxnLst>
                <a:rect l="l" t="t" r="r" b="b"/>
                <a:pathLst>
                  <a:path w="3582955" h="104969">
                    <a:moveTo>
                      <a:pt x="5248" y="5248"/>
                    </a:moveTo>
                    <a:lnTo>
                      <a:pt x="3579106" y="5248"/>
                    </a:lnTo>
                    <a:lnTo>
                      <a:pt x="3579106" y="103919"/>
                    </a:lnTo>
                    <a:lnTo>
                      <a:pt x="5248" y="103919"/>
                    </a:lnTo>
                    <a:close/>
                  </a:path>
                </a:pathLst>
              </a:custGeom>
              <a:solidFill>
                <a:schemeClr val="bg1">
                  <a:lumMod val="65000"/>
                </a:schemeClr>
              </a:solidFill>
              <a:ln w="9525" cap="flat">
                <a:noFill/>
                <a:prstDash val="solid"/>
                <a:miter/>
              </a:ln>
            </p:spPr>
            <p:txBody>
              <a:bodyPr rtlCol="0" anchor="ctr"/>
              <a:lstStyle/>
              <a:p>
                <a:endParaRPr lang="en-US"/>
              </a:p>
            </p:txBody>
          </p:sp>
          <p:sp>
            <p:nvSpPr>
              <p:cNvPr id="211" name="Freihandform: Form 210">
                <a:extLst>
                  <a:ext uri="{FF2B5EF4-FFF2-40B4-BE49-F238E27FC236}">
                    <a16:creationId xmlns:a16="http://schemas.microsoft.com/office/drawing/2014/main" id="{F465B197-F18C-4855-BDFA-DC98A632F7FA}"/>
                  </a:ext>
                </a:extLst>
              </p:cNvPr>
              <p:cNvSpPr/>
              <p:nvPr/>
            </p:nvSpPr>
            <p:spPr>
              <a:xfrm>
                <a:off x="2662905" y="4773739"/>
                <a:ext cx="2781605" cy="21731"/>
              </a:xfrm>
              <a:custGeom>
                <a:avLst/>
                <a:gdLst>
                  <a:gd name="connsiteX0" fmla="*/ 5248 w 3582955"/>
                  <a:gd name="connsiteY0" fmla="*/ 5249 h 27991"/>
                  <a:gd name="connsiteX1" fmla="*/ 3579106 w 3582955"/>
                  <a:gd name="connsiteY1" fmla="*/ 5249 h 27991"/>
                  <a:gd name="connsiteX2" fmla="*/ 3579106 w 3582955"/>
                  <a:gd name="connsiteY2" fmla="*/ 25543 h 27991"/>
                  <a:gd name="connsiteX3" fmla="*/ 5248 w 3582955"/>
                  <a:gd name="connsiteY3" fmla="*/ 25543 h 27991"/>
                </a:gdLst>
                <a:ahLst/>
                <a:cxnLst>
                  <a:cxn ang="0">
                    <a:pos x="connsiteX0" y="connsiteY0"/>
                  </a:cxn>
                  <a:cxn ang="0">
                    <a:pos x="connsiteX1" y="connsiteY1"/>
                  </a:cxn>
                  <a:cxn ang="0">
                    <a:pos x="connsiteX2" y="connsiteY2"/>
                  </a:cxn>
                  <a:cxn ang="0">
                    <a:pos x="connsiteX3" y="connsiteY3"/>
                  </a:cxn>
                </a:cxnLst>
                <a:rect l="l" t="t" r="r" b="b"/>
                <a:pathLst>
                  <a:path w="3582955" h="27991">
                    <a:moveTo>
                      <a:pt x="5248" y="5249"/>
                    </a:moveTo>
                    <a:lnTo>
                      <a:pt x="3579106" y="5249"/>
                    </a:lnTo>
                    <a:lnTo>
                      <a:pt x="3579106" y="25543"/>
                    </a:lnTo>
                    <a:lnTo>
                      <a:pt x="5248" y="25543"/>
                    </a:lnTo>
                    <a:close/>
                  </a:path>
                </a:pathLst>
              </a:custGeom>
              <a:solidFill>
                <a:schemeClr val="bg1">
                  <a:lumMod val="50000"/>
                </a:schemeClr>
              </a:solidFill>
              <a:ln w="9525" cap="flat">
                <a:noFill/>
                <a:prstDash val="solid"/>
                <a:miter/>
              </a:ln>
            </p:spPr>
            <p:txBody>
              <a:bodyPr rtlCol="0" anchor="ctr"/>
              <a:lstStyle/>
              <a:p>
                <a:endParaRPr lang="en-US"/>
              </a:p>
            </p:txBody>
          </p:sp>
          <p:sp>
            <p:nvSpPr>
              <p:cNvPr id="212" name="Freihandform: Form 211">
                <a:extLst>
                  <a:ext uri="{FF2B5EF4-FFF2-40B4-BE49-F238E27FC236}">
                    <a16:creationId xmlns:a16="http://schemas.microsoft.com/office/drawing/2014/main" id="{3A509CE1-D2E4-488D-8921-1FFE38FAC3E7}"/>
                  </a:ext>
                </a:extLst>
              </p:cNvPr>
              <p:cNvSpPr/>
              <p:nvPr/>
            </p:nvSpPr>
            <p:spPr>
              <a:xfrm>
                <a:off x="2662905" y="4878049"/>
                <a:ext cx="2781605" cy="81492"/>
              </a:xfrm>
              <a:custGeom>
                <a:avLst/>
                <a:gdLst>
                  <a:gd name="connsiteX0" fmla="*/ 5248 w 3582955"/>
                  <a:gd name="connsiteY0" fmla="*/ 5249 h 104969"/>
                  <a:gd name="connsiteX1" fmla="*/ 3579106 w 3582955"/>
                  <a:gd name="connsiteY1" fmla="*/ 5249 h 104969"/>
                  <a:gd name="connsiteX2" fmla="*/ 3579106 w 3582955"/>
                  <a:gd name="connsiteY2" fmla="*/ 103920 h 104969"/>
                  <a:gd name="connsiteX3" fmla="*/ 5248 w 3582955"/>
                  <a:gd name="connsiteY3" fmla="*/ 103920 h 104969"/>
                </a:gdLst>
                <a:ahLst/>
                <a:cxnLst>
                  <a:cxn ang="0">
                    <a:pos x="connsiteX0" y="connsiteY0"/>
                  </a:cxn>
                  <a:cxn ang="0">
                    <a:pos x="connsiteX1" y="connsiteY1"/>
                  </a:cxn>
                  <a:cxn ang="0">
                    <a:pos x="connsiteX2" y="connsiteY2"/>
                  </a:cxn>
                  <a:cxn ang="0">
                    <a:pos x="connsiteX3" y="connsiteY3"/>
                  </a:cxn>
                </a:cxnLst>
                <a:rect l="l" t="t" r="r" b="b"/>
                <a:pathLst>
                  <a:path w="3582955" h="104969">
                    <a:moveTo>
                      <a:pt x="5248" y="5249"/>
                    </a:moveTo>
                    <a:lnTo>
                      <a:pt x="3579106" y="5249"/>
                    </a:lnTo>
                    <a:lnTo>
                      <a:pt x="3579106" y="103920"/>
                    </a:lnTo>
                    <a:lnTo>
                      <a:pt x="5248" y="103920"/>
                    </a:lnTo>
                    <a:close/>
                  </a:path>
                </a:pathLst>
              </a:custGeom>
              <a:solidFill>
                <a:schemeClr val="bg1">
                  <a:lumMod val="65000"/>
                </a:schemeClr>
              </a:solidFill>
              <a:ln w="9525" cap="flat">
                <a:noFill/>
                <a:prstDash val="solid"/>
                <a:miter/>
              </a:ln>
            </p:spPr>
            <p:txBody>
              <a:bodyPr rtlCol="0" anchor="ctr"/>
              <a:lstStyle/>
              <a:p>
                <a:endParaRPr lang="en-US"/>
              </a:p>
            </p:txBody>
          </p:sp>
          <p:sp>
            <p:nvSpPr>
              <p:cNvPr id="213" name="Freihandform: Form 212">
                <a:extLst>
                  <a:ext uri="{FF2B5EF4-FFF2-40B4-BE49-F238E27FC236}">
                    <a16:creationId xmlns:a16="http://schemas.microsoft.com/office/drawing/2014/main" id="{CAE3008B-A175-4B3D-9E42-7E4CA135B923}"/>
                  </a:ext>
                </a:extLst>
              </p:cNvPr>
              <p:cNvSpPr/>
              <p:nvPr/>
            </p:nvSpPr>
            <p:spPr>
              <a:xfrm>
                <a:off x="2662905" y="4954652"/>
                <a:ext cx="2781605" cy="21731"/>
              </a:xfrm>
              <a:custGeom>
                <a:avLst/>
                <a:gdLst>
                  <a:gd name="connsiteX0" fmla="*/ 5248 w 3582955"/>
                  <a:gd name="connsiteY0" fmla="*/ 5248 h 27991"/>
                  <a:gd name="connsiteX1" fmla="*/ 3579106 w 3582955"/>
                  <a:gd name="connsiteY1" fmla="*/ 5248 h 27991"/>
                  <a:gd name="connsiteX2" fmla="*/ 3579106 w 3582955"/>
                  <a:gd name="connsiteY2" fmla="*/ 25543 h 27991"/>
                  <a:gd name="connsiteX3" fmla="*/ 5248 w 3582955"/>
                  <a:gd name="connsiteY3" fmla="*/ 25543 h 27991"/>
                </a:gdLst>
                <a:ahLst/>
                <a:cxnLst>
                  <a:cxn ang="0">
                    <a:pos x="connsiteX0" y="connsiteY0"/>
                  </a:cxn>
                  <a:cxn ang="0">
                    <a:pos x="connsiteX1" y="connsiteY1"/>
                  </a:cxn>
                  <a:cxn ang="0">
                    <a:pos x="connsiteX2" y="connsiteY2"/>
                  </a:cxn>
                  <a:cxn ang="0">
                    <a:pos x="connsiteX3" y="connsiteY3"/>
                  </a:cxn>
                </a:cxnLst>
                <a:rect l="l" t="t" r="r" b="b"/>
                <a:pathLst>
                  <a:path w="3582955" h="27991">
                    <a:moveTo>
                      <a:pt x="5248" y="5248"/>
                    </a:moveTo>
                    <a:lnTo>
                      <a:pt x="3579106" y="5248"/>
                    </a:lnTo>
                    <a:lnTo>
                      <a:pt x="3579106" y="25543"/>
                    </a:lnTo>
                    <a:lnTo>
                      <a:pt x="5248" y="25543"/>
                    </a:lnTo>
                    <a:close/>
                  </a:path>
                </a:pathLst>
              </a:custGeom>
              <a:solidFill>
                <a:schemeClr val="bg1">
                  <a:lumMod val="50000"/>
                </a:schemeClr>
              </a:solidFill>
              <a:ln w="9525" cap="flat">
                <a:noFill/>
                <a:prstDash val="solid"/>
                <a:miter/>
              </a:ln>
            </p:spPr>
            <p:txBody>
              <a:bodyPr rtlCol="0" anchor="ctr"/>
              <a:lstStyle/>
              <a:p>
                <a:endParaRPr lang="en-US"/>
              </a:p>
            </p:txBody>
          </p:sp>
          <p:sp>
            <p:nvSpPr>
              <p:cNvPr id="214" name="Freihandform: Form 213">
                <a:extLst>
                  <a:ext uri="{FF2B5EF4-FFF2-40B4-BE49-F238E27FC236}">
                    <a16:creationId xmlns:a16="http://schemas.microsoft.com/office/drawing/2014/main" id="{A9D743AC-9791-4D2A-9040-6586E2D9668B}"/>
                  </a:ext>
                </a:extLst>
              </p:cNvPr>
              <p:cNvSpPr/>
              <p:nvPr/>
            </p:nvSpPr>
            <p:spPr>
              <a:xfrm>
                <a:off x="2662905" y="5058962"/>
                <a:ext cx="2781605" cy="81492"/>
              </a:xfrm>
              <a:custGeom>
                <a:avLst/>
                <a:gdLst>
                  <a:gd name="connsiteX0" fmla="*/ 5248 w 3582955"/>
                  <a:gd name="connsiteY0" fmla="*/ 5249 h 104969"/>
                  <a:gd name="connsiteX1" fmla="*/ 3579106 w 3582955"/>
                  <a:gd name="connsiteY1" fmla="*/ 5249 h 104969"/>
                  <a:gd name="connsiteX2" fmla="*/ 3579106 w 3582955"/>
                  <a:gd name="connsiteY2" fmla="*/ 103920 h 104969"/>
                  <a:gd name="connsiteX3" fmla="*/ 5248 w 3582955"/>
                  <a:gd name="connsiteY3" fmla="*/ 103920 h 104969"/>
                </a:gdLst>
                <a:ahLst/>
                <a:cxnLst>
                  <a:cxn ang="0">
                    <a:pos x="connsiteX0" y="connsiteY0"/>
                  </a:cxn>
                  <a:cxn ang="0">
                    <a:pos x="connsiteX1" y="connsiteY1"/>
                  </a:cxn>
                  <a:cxn ang="0">
                    <a:pos x="connsiteX2" y="connsiteY2"/>
                  </a:cxn>
                  <a:cxn ang="0">
                    <a:pos x="connsiteX3" y="connsiteY3"/>
                  </a:cxn>
                </a:cxnLst>
                <a:rect l="l" t="t" r="r" b="b"/>
                <a:pathLst>
                  <a:path w="3582955" h="104969">
                    <a:moveTo>
                      <a:pt x="5248" y="5249"/>
                    </a:moveTo>
                    <a:lnTo>
                      <a:pt x="3579106" y="5249"/>
                    </a:lnTo>
                    <a:lnTo>
                      <a:pt x="3579106" y="103920"/>
                    </a:lnTo>
                    <a:lnTo>
                      <a:pt x="5248" y="103920"/>
                    </a:lnTo>
                    <a:close/>
                  </a:path>
                </a:pathLst>
              </a:custGeom>
              <a:solidFill>
                <a:schemeClr val="bg1">
                  <a:lumMod val="65000"/>
                </a:schemeClr>
              </a:solidFill>
              <a:ln w="9525" cap="flat">
                <a:noFill/>
                <a:prstDash val="solid"/>
                <a:miter/>
              </a:ln>
            </p:spPr>
            <p:txBody>
              <a:bodyPr rtlCol="0" anchor="ctr"/>
              <a:lstStyle/>
              <a:p>
                <a:endParaRPr lang="en-US"/>
              </a:p>
            </p:txBody>
          </p:sp>
          <p:sp>
            <p:nvSpPr>
              <p:cNvPr id="215" name="Freihandform: Form 214">
                <a:extLst>
                  <a:ext uri="{FF2B5EF4-FFF2-40B4-BE49-F238E27FC236}">
                    <a16:creationId xmlns:a16="http://schemas.microsoft.com/office/drawing/2014/main" id="{93FC8C6C-991B-4A05-82DD-5CCF378BB38F}"/>
                  </a:ext>
                </a:extLst>
              </p:cNvPr>
              <p:cNvSpPr/>
              <p:nvPr/>
            </p:nvSpPr>
            <p:spPr>
              <a:xfrm>
                <a:off x="2662905" y="5135565"/>
                <a:ext cx="2781605" cy="21731"/>
              </a:xfrm>
              <a:custGeom>
                <a:avLst/>
                <a:gdLst>
                  <a:gd name="connsiteX0" fmla="*/ 5248 w 3582955"/>
                  <a:gd name="connsiteY0" fmla="*/ 5248 h 27991"/>
                  <a:gd name="connsiteX1" fmla="*/ 3579106 w 3582955"/>
                  <a:gd name="connsiteY1" fmla="*/ 5248 h 27991"/>
                  <a:gd name="connsiteX2" fmla="*/ 3579106 w 3582955"/>
                  <a:gd name="connsiteY2" fmla="*/ 25543 h 27991"/>
                  <a:gd name="connsiteX3" fmla="*/ 5248 w 3582955"/>
                  <a:gd name="connsiteY3" fmla="*/ 25543 h 27991"/>
                </a:gdLst>
                <a:ahLst/>
                <a:cxnLst>
                  <a:cxn ang="0">
                    <a:pos x="connsiteX0" y="connsiteY0"/>
                  </a:cxn>
                  <a:cxn ang="0">
                    <a:pos x="connsiteX1" y="connsiteY1"/>
                  </a:cxn>
                  <a:cxn ang="0">
                    <a:pos x="connsiteX2" y="connsiteY2"/>
                  </a:cxn>
                  <a:cxn ang="0">
                    <a:pos x="connsiteX3" y="connsiteY3"/>
                  </a:cxn>
                </a:cxnLst>
                <a:rect l="l" t="t" r="r" b="b"/>
                <a:pathLst>
                  <a:path w="3582955" h="27991">
                    <a:moveTo>
                      <a:pt x="5248" y="5248"/>
                    </a:moveTo>
                    <a:lnTo>
                      <a:pt x="3579106" y="5248"/>
                    </a:lnTo>
                    <a:lnTo>
                      <a:pt x="3579106" y="25543"/>
                    </a:lnTo>
                    <a:lnTo>
                      <a:pt x="5248" y="25543"/>
                    </a:lnTo>
                    <a:close/>
                  </a:path>
                </a:pathLst>
              </a:custGeom>
              <a:solidFill>
                <a:schemeClr val="bg1">
                  <a:lumMod val="50000"/>
                </a:schemeClr>
              </a:solidFill>
              <a:ln w="9525" cap="flat">
                <a:noFill/>
                <a:prstDash val="solid"/>
                <a:miter/>
              </a:ln>
            </p:spPr>
            <p:txBody>
              <a:bodyPr rtlCol="0" anchor="ctr"/>
              <a:lstStyle/>
              <a:p>
                <a:endParaRPr lang="en-US"/>
              </a:p>
            </p:txBody>
          </p:sp>
          <p:sp>
            <p:nvSpPr>
              <p:cNvPr id="216" name="Freihandform: Form 215">
                <a:extLst>
                  <a:ext uri="{FF2B5EF4-FFF2-40B4-BE49-F238E27FC236}">
                    <a16:creationId xmlns:a16="http://schemas.microsoft.com/office/drawing/2014/main" id="{59F0AC3D-7091-408A-8EB3-7D2C79464E90}"/>
                  </a:ext>
                </a:extLst>
              </p:cNvPr>
              <p:cNvSpPr/>
              <p:nvPr/>
            </p:nvSpPr>
            <p:spPr>
              <a:xfrm>
                <a:off x="2452112" y="5208908"/>
                <a:ext cx="54329" cy="217313"/>
              </a:xfrm>
              <a:custGeom>
                <a:avLst/>
                <a:gdLst>
                  <a:gd name="connsiteX0" fmla="*/ 5248 w 69979"/>
                  <a:gd name="connsiteY0" fmla="*/ 5248 h 279918"/>
                  <a:gd name="connsiteX1" fmla="*/ 68930 w 69979"/>
                  <a:gd name="connsiteY1" fmla="*/ 5248 h 279918"/>
                  <a:gd name="connsiteX2" fmla="*/ 68930 w 69979"/>
                  <a:gd name="connsiteY2" fmla="*/ 280968 h 279918"/>
                  <a:gd name="connsiteX3" fmla="*/ 5248 w 69979"/>
                  <a:gd name="connsiteY3" fmla="*/ 280968 h 279918"/>
                </a:gdLst>
                <a:ahLst/>
                <a:cxnLst>
                  <a:cxn ang="0">
                    <a:pos x="connsiteX0" y="connsiteY0"/>
                  </a:cxn>
                  <a:cxn ang="0">
                    <a:pos x="connsiteX1" y="connsiteY1"/>
                  </a:cxn>
                  <a:cxn ang="0">
                    <a:pos x="connsiteX2" y="connsiteY2"/>
                  </a:cxn>
                  <a:cxn ang="0">
                    <a:pos x="connsiteX3" y="connsiteY3"/>
                  </a:cxn>
                </a:cxnLst>
                <a:rect l="l" t="t" r="r" b="b"/>
                <a:pathLst>
                  <a:path w="69979" h="279918">
                    <a:moveTo>
                      <a:pt x="5248" y="5248"/>
                    </a:moveTo>
                    <a:lnTo>
                      <a:pt x="68930" y="5248"/>
                    </a:lnTo>
                    <a:lnTo>
                      <a:pt x="68930" y="280968"/>
                    </a:lnTo>
                    <a:lnTo>
                      <a:pt x="5248" y="280968"/>
                    </a:lnTo>
                    <a:close/>
                  </a:path>
                </a:pathLst>
              </a:custGeom>
              <a:solidFill>
                <a:srgbClr val="E41E26"/>
              </a:solidFill>
              <a:ln w="9525" cap="flat">
                <a:noFill/>
                <a:prstDash val="solid"/>
                <a:miter/>
              </a:ln>
            </p:spPr>
            <p:txBody>
              <a:bodyPr rtlCol="0" anchor="ctr"/>
              <a:lstStyle/>
              <a:p>
                <a:endParaRPr lang="en-US"/>
              </a:p>
            </p:txBody>
          </p:sp>
          <p:sp>
            <p:nvSpPr>
              <p:cNvPr id="217" name="Freihandform: Form 216">
                <a:extLst>
                  <a:ext uri="{FF2B5EF4-FFF2-40B4-BE49-F238E27FC236}">
                    <a16:creationId xmlns:a16="http://schemas.microsoft.com/office/drawing/2014/main" id="{C7121957-C8C5-4A42-A085-2199AF0F0D07}"/>
                  </a:ext>
                </a:extLst>
              </p:cNvPr>
              <p:cNvSpPr/>
              <p:nvPr/>
            </p:nvSpPr>
            <p:spPr>
              <a:xfrm>
                <a:off x="2452112" y="5422961"/>
                <a:ext cx="54329" cy="135821"/>
              </a:xfrm>
              <a:custGeom>
                <a:avLst/>
                <a:gdLst>
                  <a:gd name="connsiteX0" fmla="*/ 5248 w 69979"/>
                  <a:gd name="connsiteY0" fmla="*/ 5249 h 174948"/>
                  <a:gd name="connsiteX1" fmla="*/ 68230 w 69979"/>
                  <a:gd name="connsiteY1" fmla="*/ 5249 h 174948"/>
                  <a:gd name="connsiteX2" fmla="*/ 68230 w 69979"/>
                  <a:gd name="connsiteY2" fmla="*/ 173200 h 174948"/>
                  <a:gd name="connsiteX3" fmla="*/ 5248 w 69979"/>
                  <a:gd name="connsiteY3" fmla="*/ 173200 h 174948"/>
                </a:gdLst>
                <a:ahLst/>
                <a:cxnLst>
                  <a:cxn ang="0">
                    <a:pos x="connsiteX0" y="connsiteY0"/>
                  </a:cxn>
                  <a:cxn ang="0">
                    <a:pos x="connsiteX1" y="connsiteY1"/>
                  </a:cxn>
                  <a:cxn ang="0">
                    <a:pos x="connsiteX2" y="connsiteY2"/>
                  </a:cxn>
                  <a:cxn ang="0">
                    <a:pos x="connsiteX3" y="connsiteY3"/>
                  </a:cxn>
                </a:cxnLst>
                <a:rect l="l" t="t" r="r" b="b"/>
                <a:pathLst>
                  <a:path w="69979" h="174948">
                    <a:moveTo>
                      <a:pt x="5248" y="5249"/>
                    </a:moveTo>
                    <a:lnTo>
                      <a:pt x="68230" y="5249"/>
                    </a:lnTo>
                    <a:lnTo>
                      <a:pt x="68230" y="173200"/>
                    </a:lnTo>
                    <a:lnTo>
                      <a:pt x="5248" y="173200"/>
                    </a:lnTo>
                    <a:close/>
                  </a:path>
                </a:pathLst>
              </a:custGeom>
              <a:solidFill>
                <a:schemeClr val="bg1">
                  <a:lumMod val="50000"/>
                </a:schemeClr>
              </a:solidFill>
              <a:ln w="9525" cap="flat">
                <a:noFill/>
                <a:prstDash val="solid"/>
                <a:miter/>
              </a:ln>
            </p:spPr>
            <p:txBody>
              <a:bodyPr rtlCol="0" anchor="ctr"/>
              <a:lstStyle/>
              <a:p>
                <a:endParaRPr lang="en-US"/>
              </a:p>
            </p:txBody>
          </p:sp>
        </p:grpSp>
        <p:pic>
          <p:nvPicPr>
            <p:cNvPr id="221" name="Grafik 220">
              <a:extLst>
                <a:ext uri="{FF2B5EF4-FFF2-40B4-BE49-F238E27FC236}">
                  <a16:creationId xmlns:a16="http://schemas.microsoft.com/office/drawing/2014/main" id="{B5E20A98-593F-4BB7-87B1-E50CEB9465B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44257" y="4345620"/>
              <a:ext cx="2365364" cy="682622"/>
            </a:xfrm>
            <a:prstGeom prst="rect">
              <a:avLst/>
            </a:prstGeom>
          </p:spPr>
        </p:pic>
      </p:grpSp>
      <p:sp>
        <p:nvSpPr>
          <p:cNvPr id="227" name="Rechteck 226">
            <a:extLst>
              <a:ext uri="{FF2B5EF4-FFF2-40B4-BE49-F238E27FC236}">
                <a16:creationId xmlns:a16="http://schemas.microsoft.com/office/drawing/2014/main" id="{F065A0BC-31A2-415B-B5F4-563A575FDFE5}"/>
              </a:ext>
            </a:extLst>
          </p:cNvPr>
          <p:cNvSpPr/>
          <p:nvPr/>
        </p:nvSpPr>
        <p:spPr>
          <a:xfrm>
            <a:off x="479423" y="1860787"/>
            <a:ext cx="9469437" cy="2062103"/>
          </a:xfrm>
          <a:prstGeom prst="rect">
            <a:avLst/>
          </a:prstGeom>
        </p:spPr>
        <p:txBody>
          <a:bodyPr wrap="square">
            <a:spAutoFit/>
          </a:bodyPr>
          <a:lstStyle/>
          <a:p>
            <a:pPr lvl="0"/>
            <a:r>
              <a:rPr lang="de-DE" sz="1600" b="1" dirty="0">
                <a:solidFill>
                  <a:srgbClr val="06185D"/>
                </a:solidFill>
              </a:rPr>
              <a:t>Data Set</a:t>
            </a:r>
          </a:p>
          <a:p>
            <a:pPr marL="171450" indent="-171450">
              <a:buFont typeface="Arial" panose="020B0604020202020204" pitchFamily="34" charset="0"/>
              <a:buChar char="•"/>
            </a:pPr>
            <a:r>
              <a:rPr lang="en-US" sz="1400" dirty="0"/>
              <a:t>Data collected from heavy Scania </a:t>
            </a:r>
            <a:r>
              <a:rPr lang="en-US" sz="1400" dirty="0">
                <a:solidFill>
                  <a:srgbClr val="06185D"/>
                </a:solidFill>
              </a:rPr>
              <a:t>trucks</a:t>
            </a:r>
            <a:r>
              <a:rPr lang="en-US" sz="1400" dirty="0"/>
              <a:t> in everyday usage</a:t>
            </a:r>
          </a:p>
          <a:p>
            <a:pPr marL="171450" indent="-171450">
              <a:buFont typeface="Arial" panose="020B0604020202020204" pitchFamily="34" charset="0"/>
              <a:buChar char="•"/>
            </a:pPr>
            <a:r>
              <a:rPr lang="en-US" sz="1400" dirty="0"/>
              <a:t>System in focus is </a:t>
            </a:r>
            <a:r>
              <a:rPr lang="en-US" sz="1400" dirty="0">
                <a:solidFill>
                  <a:srgbClr val="06185D"/>
                </a:solidFill>
              </a:rPr>
              <a:t>Air Pressure system (APS) </a:t>
            </a:r>
            <a:r>
              <a:rPr lang="en-US" sz="1400" dirty="0"/>
              <a:t>generates pressurized air utilized in various functions in truck, such as braking and gear changes.</a:t>
            </a:r>
          </a:p>
          <a:p>
            <a:pPr marL="171450" indent="-171450">
              <a:buFont typeface="Arial" panose="020B0604020202020204" pitchFamily="34" charset="0"/>
              <a:buChar char="•"/>
            </a:pPr>
            <a:r>
              <a:rPr lang="en-US" sz="1400" dirty="0">
                <a:solidFill>
                  <a:srgbClr val="06185D"/>
                </a:solidFill>
              </a:rPr>
              <a:t>Positive</a:t>
            </a:r>
            <a:r>
              <a:rPr lang="en-US" sz="1400" dirty="0"/>
              <a:t> class: failures for a specific component of the APS system</a:t>
            </a:r>
          </a:p>
          <a:p>
            <a:pPr marL="171450" indent="-171450">
              <a:buFont typeface="Arial" panose="020B0604020202020204" pitchFamily="34" charset="0"/>
              <a:buChar char="•"/>
            </a:pPr>
            <a:r>
              <a:rPr lang="en-US" sz="1400" dirty="0">
                <a:solidFill>
                  <a:srgbClr val="06185D"/>
                </a:solidFill>
              </a:rPr>
              <a:t>Negative</a:t>
            </a:r>
            <a:r>
              <a:rPr lang="en-US" sz="1400" dirty="0"/>
              <a:t> class: trucks with failures for components not related to APS</a:t>
            </a:r>
          </a:p>
          <a:p>
            <a:pPr marL="171450" indent="-171450">
              <a:buFont typeface="Arial" panose="020B0604020202020204" pitchFamily="34" charset="0"/>
              <a:buChar char="•"/>
            </a:pPr>
            <a:r>
              <a:rPr lang="en-US" sz="1400" dirty="0"/>
              <a:t>Data consists of a </a:t>
            </a:r>
            <a:r>
              <a:rPr lang="en-US" sz="1400" dirty="0">
                <a:solidFill>
                  <a:srgbClr val="06185D"/>
                </a:solidFill>
              </a:rPr>
              <a:t>subset</a:t>
            </a:r>
            <a:r>
              <a:rPr lang="en-US" sz="1400" dirty="0"/>
              <a:t> of all available data, selected by experts. </a:t>
            </a:r>
          </a:p>
          <a:p>
            <a:pPr marL="171450" indent="-171450">
              <a:buFont typeface="Arial" panose="020B0604020202020204" pitchFamily="34" charset="0"/>
              <a:buChar char="•"/>
            </a:pPr>
            <a:r>
              <a:rPr lang="en-US" sz="1400" dirty="0"/>
              <a:t>60,000 examples in train data set, 16,000 examples in test data set, 171 Attributes</a:t>
            </a:r>
          </a:p>
          <a:p>
            <a:pPr marL="171450" indent="-171450">
              <a:buFont typeface="Arial" panose="020B0604020202020204" pitchFamily="34" charset="0"/>
              <a:buChar char="•"/>
            </a:pPr>
            <a:endParaRPr lang="en-US" sz="1400" dirty="0"/>
          </a:p>
        </p:txBody>
      </p:sp>
      <p:sp>
        <p:nvSpPr>
          <p:cNvPr id="251" name="Textfeld 250">
            <a:extLst>
              <a:ext uri="{FF2B5EF4-FFF2-40B4-BE49-F238E27FC236}">
                <a16:creationId xmlns:a16="http://schemas.microsoft.com/office/drawing/2014/main" id="{483ED60E-3EC6-4D66-A752-AF73A9FFD872}"/>
              </a:ext>
            </a:extLst>
          </p:cNvPr>
          <p:cNvSpPr txBox="1"/>
          <p:nvPr/>
        </p:nvSpPr>
        <p:spPr>
          <a:xfrm>
            <a:off x="5122604" y="6079385"/>
            <a:ext cx="4863582" cy="246221"/>
          </a:xfrm>
          <a:prstGeom prst="rect">
            <a:avLst/>
          </a:prstGeom>
          <a:noFill/>
        </p:spPr>
        <p:txBody>
          <a:bodyPr wrap="square">
            <a:spAutoFit/>
          </a:bodyPr>
          <a:lstStyle/>
          <a:p>
            <a:pPr algn="r"/>
            <a:r>
              <a:rPr lang="en-US" sz="1000" dirty="0"/>
              <a:t>[</a:t>
            </a:r>
            <a:r>
              <a:rPr lang="en-US" sz="1000" dirty="0" err="1"/>
              <a:t>Dua</a:t>
            </a:r>
            <a:r>
              <a:rPr lang="en-US" sz="1000" dirty="0"/>
              <a:t> &amp; Graff 2019]</a:t>
            </a:r>
          </a:p>
        </p:txBody>
      </p:sp>
    </p:spTree>
    <p:extLst>
      <p:ext uri="{BB962C8B-B14F-4D97-AF65-F5344CB8AC3E}">
        <p14:creationId xmlns:p14="http://schemas.microsoft.com/office/powerpoint/2010/main" val="3361981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12C79D14-2454-4CB7-9EBB-1989C384570D}"/>
              </a:ext>
            </a:extLst>
          </p:cNvPr>
          <p:cNvGraphicFramePr>
            <a:graphicFrameLocks noChangeAspect="1"/>
          </p:cNvGraphicFramePr>
          <p:nvPr>
            <p:custDataLst>
              <p:tags r:id="rId1"/>
            </p:custDataLst>
            <p:extLst>
              <p:ext uri="{D42A27DB-BD31-4B8C-83A1-F6EECF244321}">
                <p14:modId xmlns:p14="http://schemas.microsoft.com/office/powerpoint/2010/main" val="244024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51" imgH="351" progId="TCLayout.ActiveDocument.1">
                  <p:embed/>
                </p:oleObj>
              </mc:Choice>
              <mc:Fallback>
                <p:oleObj name="think-cell Folie" r:id="rId4" imgW="351" imgH="351" progId="TCLayout.ActiveDocument.1">
                  <p:embed/>
                  <p:pic>
                    <p:nvPicPr>
                      <p:cNvPr id="6" name="Objekt 5" hidden="1">
                        <a:extLst>
                          <a:ext uri="{FF2B5EF4-FFF2-40B4-BE49-F238E27FC236}">
                            <a16:creationId xmlns:a16="http://schemas.microsoft.com/office/drawing/2014/main" id="{12C79D14-2454-4CB7-9EBB-1989C384570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73CE632-598C-404C-93E5-066CAC935A72}"/>
              </a:ext>
            </a:extLst>
          </p:cNvPr>
          <p:cNvSpPr>
            <a:spLocks noGrp="1"/>
          </p:cNvSpPr>
          <p:nvPr>
            <p:ph type="title"/>
          </p:nvPr>
        </p:nvSpPr>
        <p:spPr/>
        <p:txBody>
          <a:bodyPr vert="horz"/>
          <a:lstStyle/>
          <a:p>
            <a:r>
              <a:rPr lang="en-US" dirty="0"/>
              <a:t>APS Failure at Scania Trucks II/II</a:t>
            </a:r>
          </a:p>
        </p:txBody>
      </p:sp>
      <p:sp>
        <p:nvSpPr>
          <p:cNvPr id="3" name="Textplatzhalter 2">
            <a:extLst>
              <a:ext uri="{FF2B5EF4-FFF2-40B4-BE49-F238E27FC236}">
                <a16:creationId xmlns:a16="http://schemas.microsoft.com/office/drawing/2014/main" id="{F6654708-B774-4EF8-BDE2-B2B8F9F00C62}"/>
              </a:ext>
            </a:extLst>
          </p:cNvPr>
          <p:cNvSpPr>
            <a:spLocks noGrp="1"/>
          </p:cNvSpPr>
          <p:nvPr>
            <p:ph type="body" sz="quarter" idx="13"/>
          </p:nvPr>
        </p:nvSpPr>
        <p:spPr/>
        <p:txBody>
          <a:bodyPr/>
          <a:lstStyle/>
          <a:p>
            <a:r>
              <a:rPr lang="en-US" dirty="0"/>
              <a:t>Introduction</a:t>
            </a:r>
          </a:p>
        </p:txBody>
      </p:sp>
      <p:sp>
        <p:nvSpPr>
          <p:cNvPr id="239" name="Rechteck 238">
            <a:extLst>
              <a:ext uri="{FF2B5EF4-FFF2-40B4-BE49-F238E27FC236}">
                <a16:creationId xmlns:a16="http://schemas.microsoft.com/office/drawing/2014/main" id="{9367069D-50EA-4FAB-98F3-6A46351FC211}"/>
              </a:ext>
            </a:extLst>
          </p:cNvPr>
          <p:cNvSpPr/>
          <p:nvPr/>
        </p:nvSpPr>
        <p:spPr>
          <a:xfrm>
            <a:off x="720725" y="1996302"/>
            <a:ext cx="2786062" cy="338554"/>
          </a:xfrm>
          <a:prstGeom prst="rect">
            <a:avLst/>
          </a:prstGeom>
        </p:spPr>
        <p:txBody>
          <a:bodyPr wrap="square">
            <a:spAutoFit/>
          </a:bodyPr>
          <a:lstStyle/>
          <a:p>
            <a:pPr lvl="0"/>
            <a:r>
              <a:rPr lang="de-DE" sz="1600" b="1" dirty="0">
                <a:solidFill>
                  <a:srgbClr val="06185D"/>
                </a:solidFill>
              </a:rPr>
              <a:t>Costs</a:t>
            </a:r>
          </a:p>
        </p:txBody>
      </p:sp>
      <p:graphicFrame>
        <p:nvGraphicFramePr>
          <p:cNvPr id="241" name="Tabelle 9">
            <a:extLst>
              <a:ext uri="{FF2B5EF4-FFF2-40B4-BE49-F238E27FC236}">
                <a16:creationId xmlns:a16="http://schemas.microsoft.com/office/drawing/2014/main" id="{1EA215E1-42D0-495E-8764-A18BD74BE712}"/>
              </a:ext>
            </a:extLst>
          </p:cNvPr>
          <p:cNvGraphicFramePr>
            <a:graphicFrameLocks noGrp="1"/>
          </p:cNvGraphicFramePr>
          <p:nvPr>
            <p:extLst>
              <p:ext uri="{D42A27DB-BD31-4B8C-83A1-F6EECF244321}">
                <p14:modId xmlns:p14="http://schemas.microsoft.com/office/powerpoint/2010/main" val="1626836333"/>
              </p:ext>
            </p:extLst>
          </p:nvPr>
        </p:nvGraphicFramePr>
        <p:xfrm>
          <a:off x="870381" y="2543967"/>
          <a:ext cx="3065379" cy="3002392"/>
        </p:xfrm>
        <a:graphic>
          <a:graphicData uri="http://schemas.openxmlformats.org/drawingml/2006/table">
            <a:tbl>
              <a:tblPr firstRow="1" bandRow="1">
                <a:tableStyleId>{2D5ABB26-0587-4C30-8999-92F81FD0307C}</a:tableStyleId>
              </a:tblPr>
              <a:tblGrid>
                <a:gridCol w="345433">
                  <a:extLst>
                    <a:ext uri="{9D8B030D-6E8A-4147-A177-3AD203B41FA5}">
                      <a16:colId xmlns:a16="http://schemas.microsoft.com/office/drawing/2014/main" val="2903587717"/>
                    </a:ext>
                  </a:extLst>
                </a:gridCol>
                <a:gridCol w="1359973">
                  <a:extLst>
                    <a:ext uri="{9D8B030D-6E8A-4147-A177-3AD203B41FA5}">
                      <a16:colId xmlns:a16="http://schemas.microsoft.com/office/drawing/2014/main" val="2457749892"/>
                    </a:ext>
                  </a:extLst>
                </a:gridCol>
                <a:gridCol w="1359973">
                  <a:extLst>
                    <a:ext uri="{9D8B030D-6E8A-4147-A177-3AD203B41FA5}">
                      <a16:colId xmlns:a16="http://schemas.microsoft.com/office/drawing/2014/main" val="2992271278"/>
                    </a:ext>
                  </a:extLst>
                </a:gridCol>
              </a:tblGrid>
              <a:tr h="276347">
                <a:tc>
                  <a:txBody>
                    <a:bodyPr/>
                    <a:lstStyle/>
                    <a:p>
                      <a:pPr algn="ctr"/>
                      <a:endParaRPr lang="en-US" sz="1400" dirty="0"/>
                    </a:p>
                  </a:txBody>
                  <a:tcPr marL="69087" marR="69087" marT="34543" marB="34543" anchor="ctr">
                    <a:lnL>
                      <a:noFill/>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Pred neg</a:t>
                      </a:r>
                    </a:p>
                  </a:txBody>
                  <a:tcPr marL="69087" marR="69087" marT="34543" marB="34543"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Pred pos</a:t>
                      </a:r>
                    </a:p>
                  </a:txBody>
                  <a:tcPr marL="69087" marR="69087" marT="34543" marB="34543" anchor="ctr">
                    <a:lnL w="38100" cap="flat" cmpd="sng" algn="ctr">
                      <a:noFill/>
                      <a:prstDash val="solid"/>
                      <a:round/>
                      <a:headEnd type="none" w="med" len="med"/>
                      <a:tailEnd type="none" w="med" len="med"/>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3221472"/>
                  </a:ext>
                </a:extLst>
              </a:tr>
              <a:tr h="1359973">
                <a:tc>
                  <a:txBody>
                    <a:bodyPr/>
                    <a:lstStyle/>
                    <a:p>
                      <a:pPr algn="ctr"/>
                      <a:r>
                        <a:rPr lang="en-US" sz="1400" dirty="0"/>
                        <a:t>Label neg</a:t>
                      </a:r>
                    </a:p>
                  </a:txBody>
                  <a:tcPr marL="69087" marR="69087" marT="34543" marB="34543" vert="vert270" anchor="ctr">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600" dirty="0"/>
                    </a:p>
                  </a:txBody>
                  <a:tcPr marL="69087" marR="69087" marT="34543" marB="34543" anchor="ct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600" dirty="0"/>
                    </a:p>
                  </a:txBody>
                  <a:tcPr marL="69087" marR="69087" marT="34543" marB="34543" anchor="ctr">
                    <a:lnL w="38100" cap="flat" cmpd="sng" algn="ctr">
                      <a:solidFill>
                        <a:schemeClr val="tx1"/>
                      </a:solid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14894085"/>
                  </a:ext>
                </a:extLst>
              </a:tr>
              <a:tr h="1359973">
                <a:tc>
                  <a:txBody>
                    <a:bodyPr/>
                    <a:lstStyle/>
                    <a:p>
                      <a:pPr algn="ctr"/>
                      <a:r>
                        <a:rPr lang="en-US" sz="1400" dirty="0"/>
                        <a:t>Label pos</a:t>
                      </a:r>
                    </a:p>
                  </a:txBody>
                  <a:tcPr marL="69087" marR="69087" marT="34543" marB="34543" vert="vert270" anchor="ctr">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endParaRPr lang="en-US" sz="3600" dirty="0"/>
                    </a:p>
                  </a:txBody>
                  <a:tcPr marL="69087" marR="69087" marT="34543" marB="34543" anchor="ct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endParaRPr lang="en-US" sz="3600" dirty="0"/>
                    </a:p>
                  </a:txBody>
                  <a:tcPr marL="69087" marR="69087" marT="34543" marB="34543" anchor="ctr">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149273135"/>
                  </a:ext>
                </a:extLst>
              </a:tr>
            </a:tbl>
          </a:graphicData>
        </a:graphic>
      </p:graphicFrame>
      <p:sp>
        <p:nvSpPr>
          <p:cNvPr id="242" name="Textfeld 241">
            <a:extLst>
              <a:ext uri="{FF2B5EF4-FFF2-40B4-BE49-F238E27FC236}">
                <a16:creationId xmlns:a16="http://schemas.microsoft.com/office/drawing/2014/main" id="{187C8C63-3B0D-4B09-AEF0-96A65D796FC8}"/>
              </a:ext>
            </a:extLst>
          </p:cNvPr>
          <p:cNvSpPr txBox="1"/>
          <p:nvPr/>
        </p:nvSpPr>
        <p:spPr>
          <a:xfrm>
            <a:off x="1583831" y="3329183"/>
            <a:ext cx="563479"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E5E5D"/>
                </a:solidFill>
                <a:effectLst/>
                <a:uLnTx/>
                <a:uFillTx/>
                <a:latin typeface="Trebuchet MS" panose="020B0603020202020204"/>
                <a:ea typeface="+mn-ea"/>
                <a:cs typeface="+mn-cs"/>
              </a:rPr>
              <a:t>0</a:t>
            </a:r>
          </a:p>
        </p:txBody>
      </p:sp>
      <p:sp>
        <p:nvSpPr>
          <p:cNvPr id="243" name="Textfeld 242">
            <a:extLst>
              <a:ext uri="{FF2B5EF4-FFF2-40B4-BE49-F238E27FC236}">
                <a16:creationId xmlns:a16="http://schemas.microsoft.com/office/drawing/2014/main" id="{00DDA954-FB39-47BA-8543-0693F9E51C48}"/>
              </a:ext>
            </a:extLst>
          </p:cNvPr>
          <p:cNvSpPr txBox="1"/>
          <p:nvPr/>
        </p:nvSpPr>
        <p:spPr>
          <a:xfrm>
            <a:off x="2782346" y="3162897"/>
            <a:ext cx="1018068"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Trebuchet MS" panose="020B0603020202020204"/>
                <a:ea typeface="+mn-ea"/>
                <a:cs typeface="+mn-cs"/>
              </a:rPr>
              <a:t>Cost</a:t>
            </a:r>
            <a:r>
              <a:rPr kumimoji="0" lang="en-US" sz="2000" b="0" i="0" u="none" strike="noStrike" kern="1200" cap="none" spc="0" normalizeH="0" noProof="0" dirty="0">
                <a:ln>
                  <a:noFill/>
                </a:ln>
                <a:solidFill>
                  <a:schemeClr val="tx2"/>
                </a:solidFill>
                <a:effectLst/>
                <a:uLnTx/>
                <a:uFillTx/>
                <a:latin typeface="Trebuchet MS" panose="020B0603020202020204"/>
                <a:ea typeface="+mn-ea"/>
                <a:cs typeface="+mn-cs"/>
              </a:rPr>
              <a:t> I = </a:t>
            </a:r>
            <a:r>
              <a:rPr kumimoji="0" lang="en-US" sz="2000" b="0" i="0" u="none" strike="noStrike" kern="1200" cap="none" spc="0" normalizeH="0" baseline="0" noProof="0" dirty="0">
                <a:ln>
                  <a:noFill/>
                </a:ln>
                <a:solidFill>
                  <a:schemeClr val="tx2"/>
                </a:solidFill>
                <a:effectLst/>
                <a:uLnTx/>
                <a:uFillTx/>
                <a:latin typeface="Trebuchet MS" panose="020B0603020202020204"/>
                <a:ea typeface="+mn-ea"/>
                <a:cs typeface="+mn-cs"/>
              </a:rPr>
              <a:t>10</a:t>
            </a:r>
          </a:p>
        </p:txBody>
      </p:sp>
      <p:sp>
        <p:nvSpPr>
          <p:cNvPr id="244" name="Textfeld 243">
            <a:extLst>
              <a:ext uri="{FF2B5EF4-FFF2-40B4-BE49-F238E27FC236}">
                <a16:creationId xmlns:a16="http://schemas.microsoft.com/office/drawing/2014/main" id="{BCBE14D7-AD06-4DAF-93E9-66478A845039}"/>
              </a:ext>
            </a:extLst>
          </p:cNvPr>
          <p:cNvSpPr txBox="1"/>
          <p:nvPr/>
        </p:nvSpPr>
        <p:spPr>
          <a:xfrm>
            <a:off x="2988773" y="4545836"/>
            <a:ext cx="563479"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E5E5D"/>
                </a:solidFill>
                <a:effectLst/>
                <a:uLnTx/>
                <a:uFillTx/>
                <a:latin typeface="Trebuchet MS" panose="020B0603020202020204"/>
                <a:ea typeface="+mn-ea"/>
                <a:cs typeface="+mn-cs"/>
              </a:rPr>
              <a:t>0</a:t>
            </a:r>
          </a:p>
        </p:txBody>
      </p:sp>
      <p:sp>
        <p:nvSpPr>
          <p:cNvPr id="245" name="Textfeld 244">
            <a:extLst>
              <a:ext uri="{FF2B5EF4-FFF2-40B4-BE49-F238E27FC236}">
                <a16:creationId xmlns:a16="http://schemas.microsoft.com/office/drawing/2014/main" id="{455DEDA7-6A69-4BD7-8F03-590772304496}"/>
              </a:ext>
            </a:extLst>
          </p:cNvPr>
          <p:cNvSpPr txBox="1"/>
          <p:nvPr/>
        </p:nvSpPr>
        <p:spPr>
          <a:xfrm>
            <a:off x="1358338" y="4545836"/>
            <a:ext cx="1009963" cy="707886"/>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tx2"/>
                </a:solidFill>
                <a:effectLst/>
                <a:uLnTx/>
                <a:uFillTx/>
                <a:latin typeface="Trebuchet MS" panose="020B0603020202020204"/>
              </a:defRPr>
            </a:lvl1pPr>
          </a:lstStyle>
          <a:p>
            <a:r>
              <a:rPr lang="en-US" dirty="0"/>
              <a:t>Cost II = 500</a:t>
            </a:r>
          </a:p>
        </p:txBody>
      </p:sp>
      <p:sp>
        <p:nvSpPr>
          <p:cNvPr id="225" name="Rechteck 224">
            <a:extLst>
              <a:ext uri="{FF2B5EF4-FFF2-40B4-BE49-F238E27FC236}">
                <a16:creationId xmlns:a16="http://schemas.microsoft.com/office/drawing/2014/main" id="{EC1B2BF9-73F4-40B3-A604-0198E6AA9A75}"/>
              </a:ext>
            </a:extLst>
          </p:cNvPr>
          <p:cNvSpPr/>
          <p:nvPr/>
        </p:nvSpPr>
        <p:spPr>
          <a:xfrm>
            <a:off x="4723196" y="1996302"/>
            <a:ext cx="5361010" cy="3647152"/>
          </a:xfrm>
          <a:prstGeom prst="rect">
            <a:avLst/>
          </a:prstGeom>
        </p:spPr>
        <p:txBody>
          <a:bodyPr wrap="square">
            <a:spAutoFit/>
          </a:bodyPr>
          <a:lstStyle/>
          <a:p>
            <a:pPr lvl="0">
              <a:spcAft>
                <a:spcPts val="600"/>
              </a:spcAft>
            </a:pPr>
            <a:r>
              <a:rPr lang="de-DE" sz="1600" b="1" dirty="0">
                <a:solidFill>
                  <a:srgbClr val="06185D"/>
                </a:solidFill>
              </a:rPr>
              <a:t>Attributes</a:t>
            </a:r>
          </a:p>
          <a:p>
            <a:pPr marL="171450" indent="-171450">
              <a:buFont typeface="Arial" panose="020B0604020202020204" pitchFamily="34" charset="0"/>
              <a:buChar char="•"/>
            </a:pPr>
            <a:r>
              <a:rPr lang="en-US" sz="1400" dirty="0">
                <a:solidFill>
                  <a:srgbClr val="06185D"/>
                </a:solidFill>
              </a:rPr>
              <a:t>Structure</a:t>
            </a:r>
            <a:r>
              <a:rPr lang="en-US" sz="1400" dirty="0"/>
              <a:t>: Class, then 171 operational data attributes</a:t>
            </a:r>
          </a:p>
          <a:p>
            <a:pPr marL="171450" indent="-171450">
              <a:buFont typeface="Arial" panose="020B0604020202020204" pitchFamily="34" charset="0"/>
              <a:buChar char="•"/>
            </a:pPr>
            <a:r>
              <a:rPr lang="en-US" sz="1400" dirty="0"/>
              <a:t>Attribute names have been </a:t>
            </a:r>
            <a:r>
              <a:rPr lang="en-US" sz="1400" dirty="0">
                <a:solidFill>
                  <a:srgbClr val="06185D"/>
                </a:solidFill>
              </a:rPr>
              <a:t>anonymized</a:t>
            </a:r>
            <a:endParaRPr lang="en-US" sz="1400" dirty="0"/>
          </a:p>
          <a:p>
            <a:pPr marL="171450" indent="-171450">
              <a:buFont typeface="Arial" panose="020B0604020202020204" pitchFamily="34" charset="0"/>
              <a:buChar char="•"/>
            </a:pPr>
            <a:r>
              <a:rPr lang="en-US" sz="1400" dirty="0"/>
              <a:t>Single </a:t>
            </a:r>
            <a:r>
              <a:rPr lang="en-US" sz="1400" dirty="0">
                <a:solidFill>
                  <a:srgbClr val="06185D"/>
                </a:solidFill>
              </a:rPr>
              <a:t>numerical</a:t>
            </a:r>
            <a:r>
              <a:rPr lang="en-US" sz="1400" dirty="0"/>
              <a:t> </a:t>
            </a:r>
            <a:r>
              <a:rPr lang="en-US" sz="1400" dirty="0">
                <a:solidFill>
                  <a:srgbClr val="06185D"/>
                </a:solidFill>
              </a:rPr>
              <a:t>counters</a:t>
            </a:r>
            <a:r>
              <a:rPr lang="en-US" sz="1400" dirty="0"/>
              <a:t> (101) and </a:t>
            </a:r>
            <a:r>
              <a:rPr lang="en-US" sz="1400" dirty="0">
                <a:solidFill>
                  <a:srgbClr val="06185D"/>
                </a:solidFill>
              </a:rPr>
              <a:t>histograms</a:t>
            </a:r>
            <a:r>
              <a:rPr lang="en-US" sz="1400" dirty="0"/>
              <a:t> (7*10) consisting of bins with different conditions</a:t>
            </a:r>
          </a:p>
          <a:p>
            <a:pPr marL="171450" indent="-171450">
              <a:buFont typeface="Arial" panose="020B0604020202020204" pitchFamily="34" charset="0"/>
              <a:buChar char="•"/>
            </a:pPr>
            <a:r>
              <a:rPr lang="en-US" sz="1400" dirty="0"/>
              <a:t>Attributes have </a:t>
            </a:r>
            <a:r>
              <a:rPr lang="en-US" sz="1400" dirty="0">
                <a:solidFill>
                  <a:srgbClr val="06185D"/>
                </a:solidFill>
              </a:rPr>
              <a:t>identifier</a:t>
            </a:r>
            <a:r>
              <a:rPr lang="en-US" sz="1400" dirty="0"/>
              <a:t> (e.g., aa_000), histogram variables have additional incremental bin identifier (e.g., ag_000, ag_001, etc.)</a:t>
            </a:r>
          </a:p>
          <a:p>
            <a:pPr marL="171450" indent="-171450">
              <a:buFont typeface="Arial" panose="020B0604020202020204" pitchFamily="34" charset="0"/>
              <a:buChar char="•"/>
            </a:pPr>
            <a:r>
              <a:rPr lang="en-US" sz="1400" dirty="0">
                <a:solidFill>
                  <a:srgbClr val="06185D"/>
                </a:solidFill>
              </a:rPr>
              <a:t>Histograms</a:t>
            </a:r>
            <a:r>
              <a:rPr lang="en-US" sz="1400" dirty="0"/>
              <a:t> have open-ended conditions at each end. For example if we measuring the ambient temperature "T" then histogram could be defined with 4 bins where:</a:t>
            </a:r>
          </a:p>
          <a:p>
            <a:pPr marL="800100" lvl="1" indent="-342900">
              <a:buFont typeface="+mj-lt"/>
              <a:buAutoNum type="arabicPeriod"/>
            </a:pPr>
            <a:r>
              <a:rPr lang="en-US" sz="1400" dirty="0"/>
              <a:t>bin 1 collect values for temperature T &lt; -20</a:t>
            </a:r>
          </a:p>
          <a:p>
            <a:pPr marL="800100" lvl="1" indent="-342900">
              <a:buFont typeface="+mj-lt"/>
              <a:buAutoNum type="arabicPeriod"/>
            </a:pPr>
            <a:r>
              <a:rPr lang="en-US" sz="1400" dirty="0"/>
              <a:t>bin 2 collect values for temperature T &gt;= -20 and T &lt; 0     </a:t>
            </a:r>
          </a:p>
          <a:p>
            <a:pPr marL="800100" lvl="1" indent="-342900">
              <a:buFont typeface="+mj-lt"/>
              <a:buAutoNum type="arabicPeriod"/>
            </a:pPr>
            <a:r>
              <a:rPr lang="en-US" sz="1400" dirty="0"/>
              <a:t>bin 3 collect values for temperature T &gt;= 0 and T &lt; 20  </a:t>
            </a:r>
          </a:p>
          <a:p>
            <a:pPr marL="800100" lvl="1" indent="-342900">
              <a:buFont typeface="+mj-lt"/>
              <a:buAutoNum type="arabicPeriod"/>
            </a:pPr>
            <a:r>
              <a:rPr lang="en-US" sz="1400" dirty="0"/>
              <a:t>bin 4 collect values for temperature T &gt; 20 </a:t>
            </a:r>
          </a:p>
          <a:p>
            <a:pPr marL="172800" indent="-172800">
              <a:buFont typeface="Arial" panose="020B0604020202020204" pitchFamily="34" charset="0"/>
              <a:buChar char="•"/>
            </a:pPr>
            <a:r>
              <a:rPr lang="en-US" sz="1400" dirty="0">
                <a:solidFill>
                  <a:srgbClr val="06185D"/>
                </a:solidFill>
              </a:rPr>
              <a:t>Missing</a:t>
            </a:r>
            <a:r>
              <a:rPr lang="en-US" sz="1400" dirty="0"/>
              <a:t> values are denoted by the </a:t>
            </a:r>
            <a:r>
              <a:rPr lang="en-US" sz="1400" dirty="0">
                <a:solidFill>
                  <a:srgbClr val="06185D"/>
                </a:solidFill>
              </a:rPr>
              <a:t>string</a:t>
            </a:r>
            <a:r>
              <a:rPr lang="en-US" sz="1400" dirty="0"/>
              <a:t> "</a:t>
            </a:r>
            <a:r>
              <a:rPr lang="en-US" sz="1400" dirty="0" err="1"/>
              <a:t>na</a:t>
            </a:r>
            <a:r>
              <a:rPr lang="en-US" sz="1400" dirty="0"/>
              <a:t>".</a:t>
            </a:r>
          </a:p>
        </p:txBody>
      </p:sp>
      <p:sp>
        <p:nvSpPr>
          <p:cNvPr id="230" name="Textfeld 229">
            <a:extLst>
              <a:ext uri="{FF2B5EF4-FFF2-40B4-BE49-F238E27FC236}">
                <a16:creationId xmlns:a16="http://schemas.microsoft.com/office/drawing/2014/main" id="{D2409970-E16F-4420-9250-FCC4B7961DD1}"/>
              </a:ext>
            </a:extLst>
          </p:cNvPr>
          <p:cNvSpPr txBox="1"/>
          <p:nvPr/>
        </p:nvSpPr>
        <p:spPr>
          <a:xfrm>
            <a:off x="5122604" y="6079385"/>
            <a:ext cx="4863582" cy="246221"/>
          </a:xfrm>
          <a:prstGeom prst="rect">
            <a:avLst/>
          </a:prstGeom>
          <a:noFill/>
        </p:spPr>
        <p:txBody>
          <a:bodyPr wrap="square">
            <a:spAutoFit/>
          </a:bodyPr>
          <a:lstStyle/>
          <a:p>
            <a:pPr algn="r"/>
            <a:r>
              <a:rPr lang="en-US" sz="1000" dirty="0"/>
              <a:t>[</a:t>
            </a:r>
            <a:r>
              <a:rPr lang="en-US" sz="1000" dirty="0" err="1"/>
              <a:t>Dua</a:t>
            </a:r>
            <a:r>
              <a:rPr lang="en-US" sz="1000" dirty="0"/>
              <a:t> &amp; Graff 2019]</a:t>
            </a:r>
          </a:p>
        </p:txBody>
      </p:sp>
    </p:spTree>
    <p:extLst>
      <p:ext uri="{BB962C8B-B14F-4D97-AF65-F5344CB8AC3E}">
        <p14:creationId xmlns:p14="http://schemas.microsoft.com/office/powerpoint/2010/main" val="100143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57FCEF9-BD27-4D8E-9F29-74D0CE95682F}"/>
              </a:ext>
            </a:extLst>
          </p:cNvPr>
          <p:cNvGraphicFramePr>
            <a:graphicFrameLocks noChangeAspect="1"/>
          </p:cNvGraphicFramePr>
          <p:nvPr>
            <p:custDataLst>
              <p:tags r:id="rId1"/>
            </p:custDataLst>
            <p:extLst>
              <p:ext uri="{D42A27DB-BD31-4B8C-83A1-F6EECF244321}">
                <p14:modId xmlns:p14="http://schemas.microsoft.com/office/powerpoint/2010/main" val="41044865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1" imgH="351" progId="TCLayout.ActiveDocument.1">
                  <p:embed/>
                </p:oleObj>
              </mc:Choice>
              <mc:Fallback>
                <p:oleObj name="think-cell Folie" r:id="rId3" imgW="351" imgH="351" progId="TCLayout.ActiveDocument.1">
                  <p:embed/>
                  <p:pic>
                    <p:nvPicPr>
                      <p:cNvPr id="5" name="Objekt 4" hidden="1">
                        <a:extLst>
                          <a:ext uri="{FF2B5EF4-FFF2-40B4-BE49-F238E27FC236}">
                            <a16:creationId xmlns:a16="http://schemas.microsoft.com/office/drawing/2014/main" id="{657FCEF9-BD27-4D8E-9F29-74D0CE95682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44EB2152-BB03-4548-BEA9-EE114DB8003A}"/>
              </a:ext>
            </a:extLst>
          </p:cNvPr>
          <p:cNvSpPr>
            <a:spLocks noGrp="1"/>
          </p:cNvSpPr>
          <p:nvPr>
            <p:ph type="title"/>
          </p:nvPr>
        </p:nvSpPr>
        <p:spPr/>
        <p:txBody>
          <a:bodyPr vert="horz"/>
          <a:lstStyle/>
          <a:p>
            <a:r>
              <a:rPr lang="en-US" dirty="0"/>
              <a:t>Exercise</a:t>
            </a:r>
          </a:p>
        </p:txBody>
      </p:sp>
      <p:sp>
        <p:nvSpPr>
          <p:cNvPr id="3" name="Textplatzhalter 2">
            <a:extLst>
              <a:ext uri="{FF2B5EF4-FFF2-40B4-BE49-F238E27FC236}">
                <a16:creationId xmlns:a16="http://schemas.microsoft.com/office/drawing/2014/main" id="{1270020E-42C4-4A73-BD36-7BC3C13ED411}"/>
              </a:ext>
            </a:extLst>
          </p:cNvPr>
          <p:cNvSpPr>
            <a:spLocks noGrp="1"/>
          </p:cNvSpPr>
          <p:nvPr>
            <p:ph type="body" sz="quarter" idx="13"/>
          </p:nvPr>
        </p:nvSpPr>
        <p:spPr/>
        <p:txBody>
          <a:bodyPr/>
          <a:lstStyle/>
          <a:p>
            <a:r>
              <a:rPr lang="en-US" dirty="0"/>
              <a:t>What You Have to Do</a:t>
            </a:r>
          </a:p>
        </p:txBody>
      </p:sp>
      <p:sp>
        <p:nvSpPr>
          <p:cNvPr id="4" name="Textplatzhalter 3">
            <a:extLst>
              <a:ext uri="{FF2B5EF4-FFF2-40B4-BE49-F238E27FC236}">
                <a16:creationId xmlns:a16="http://schemas.microsoft.com/office/drawing/2014/main" id="{F63491CC-DEFA-4FFC-9897-CA5FFE19FFED}"/>
              </a:ext>
            </a:extLst>
          </p:cNvPr>
          <p:cNvSpPr>
            <a:spLocks noGrp="1"/>
          </p:cNvSpPr>
          <p:nvPr>
            <p:ph type="body" sz="quarter" idx="18"/>
          </p:nvPr>
        </p:nvSpPr>
        <p:spPr/>
        <p:txBody>
          <a:bodyPr/>
          <a:lstStyle/>
          <a:p>
            <a:pPr marL="0" indent="0">
              <a:lnSpc>
                <a:spcPct val="100000"/>
              </a:lnSpc>
              <a:buNone/>
            </a:pPr>
            <a:r>
              <a:rPr lang="en-US" sz="1600" dirty="0"/>
              <a:t>Conceive a PHM design using the process presented in the lecture. Design and program a cost-optimal prediction algorithm using the Scania data set while fulfilling the following tasks. Note: Use the whole data set unless stated otherwise.</a:t>
            </a:r>
          </a:p>
          <a:p>
            <a:pPr marL="457200" indent="-457200">
              <a:lnSpc>
                <a:spcPct val="100000"/>
              </a:lnSpc>
              <a:buFont typeface="+mj-lt"/>
              <a:buAutoNum type="arabicPeriod"/>
            </a:pPr>
            <a:r>
              <a:rPr lang="en-US" sz="1600" dirty="0"/>
              <a:t>Normalize the attributes using a min-max normalization. </a:t>
            </a:r>
          </a:p>
          <a:p>
            <a:pPr marL="457200" indent="-457200">
              <a:lnSpc>
                <a:spcPct val="100000"/>
              </a:lnSpc>
              <a:buFont typeface="+mj-lt"/>
              <a:buAutoNum type="arabicPeriod"/>
            </a:pPr>
            <a:r>
              <a:rPr lang="en-US" sz="1600" dirty="0"/>
              <a:t>Calculate the share of NA values per attribute. Remove attributes with &gt;5% of NA values. Impute the NA values for the other attributes using </a:t>
            </a:r>
            <a:r>
              <a:rPr lang="en-US" sz="1600"/>
              <a:t>the median.</a:t>
            </a:r>
          </a:p>
          <a:p>
            <a:pPr marL="457200" indent="-457200">
              <a:lnSpc>
                <a:spcPct val="100000"/>
              </a:lnSpc>
              <a:buFont typeface="+mj-lt"/>
              <a:buAutoNum type="arabicPeriod"/>
            </a:pPr>
            <a:r>
              <a:rPr lang="en-US" sz="1600" dirty="0"/>
              <a:t>Train a decision tree fault detection model (by using </a:t>
            </a:r>
            <a:r>
              <a:rPr lang="en-US" sz="1600" dirty="0" err="1"/>
              <a:t>classif.rpart</a:t>
            </a:r>
            <a:r>
              <a:rPr lang="en-US" sz="1600" dirty="0"/>
              <a:t> from the </a:t>
            </a:r>
            <a:r>
              <a:rPr lang="en-US" sz="1600" dirty="0" err="1"/>
              <a:t>mlr</a:t>
            </a:r>
            <a:r>
              <a:rPr lang="en-US" sz="1600" dirty="0"/>
              <a:t> package) on the train data set and detect APS faults for the test data set.</a:t>
            </a:r>
          </a:p>
          <a:p>
            <a:pPr marL="457200" indent="-457200">
              <a:lnSpc>
                <a:spcPct val="100000"/>
              </a:lnSpc>
              <a:buFont typeface="+mj-lt"/>
              <a:buAutoNum type="arabicPeriod"/>
            </a:pPr>
            <a:r>
              <a:rPr lang="en-US" sz="1600" dirty="0"/>
              <a:t>Calculate the performance of your fault detection algorithm for the test data set using the custom cost metric introduced on the last slide.</a:t>
            </a:r>
          </a:p>
          <a:p>
            <a:pPr marL="457200" indent="-457200">
              <a:lnSpc>
                <a:spcPct val="100000"/>
              </a:lnSpc>
              <a:buFont typeface="+mj-lt"/>
              <a:buAutoNum type="arabicPeriod"/>
            </a:pPr>
            <a:r>
              <a:rPr lang="en-US" sz="1600" dirty="0"/>
              <a:t>Optional: Extend your PHM design by thinking about further improvements. Optimize your fault detection algorithm using the extended design.</a:t>
            </a:r>
          </a:p>
          <a:p>
            <a:pPr marL="457200" indent="-457200">
              <a:lnSpc>
                <a:spcPct val="100000"/>
              </a:lnSpc>
              <a:buFont typeface="+mj-lt"/>
              <a:buAutoNum type="arabicPeriod"/>
            </a:pPr>
            <a:endParaRPr lang="en-US" sz="1600" dirty="0"/>
          </a:p>
          <a:p>
            <a:pPr marL="457200" indent="-457200">
              <a:lnSpc>
                <a:spcPct val="100000"/>
              </a:lnSpc>
              <a:buFont typeface="+mj-lt"/>
              <a:buAutoNum type="arabicPeriod"/>
            </a:pPr>
            <a:endParaRPr lang="en-US" sz="1600" dirty="0"/>
          </a:p>
        </p:txBody>
      </p:sp>
    </p:spTree>
    <p:extLst>
      <p:ext uri="{BB962C8B-B14F-4D97-AF65-F5344CB8AC3E}">
        <p14:creationId xmlns:p14="http://schemas.microsoft.com/office/powerpoint/2010/main" val="2880403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FFF3D1-7CCF-40AE-8051-96A7451546D5}"/>
              </a:ext>
            </a:extLst>
          </p:cNvPr>
          <p:cNvSpPr>
            <a:spLocks noGrp="1"/>
          </p:cNvSpPr>
          <p:nvPr>
            <p:ph type="title"/>
          </p:nvPr>
        </p:nvSpPr>
        <p:spPr/>
        <p:txBody>
          <a:bodyPr/>
          <a:lstStyle/>
          <a:p>
            <a:r>
              <a:rPr lang="de-DE" dirty="0" err="1"/>
              <a:t>Literature</a:t>
            </a:r>
            <a:endParaRPr lang="de-DE" dirty="0"/>
          </a:p>
        </p:txBody>
      </p:sp>
      <p:sp>
        <p:nvSpPr>
          <p:cNvPr id="3" name="Textplatzhalter 2">
            <a:extLst>
              <a:ext uri="{FF2B5EF4-FFF2-40B4-BE49-F238E27FC236}">
                <a16:creationId xmlns:a16="http://schemas.microsoft.com/office/drawing/2014/main" id="{E0730DCE-392B-4F03-B9EC-8F63E43BEF89}"/>
              </a:ext>
            </a:extLst>
          </p:cNvPr>
          <p:cNvSpPr>
            <a:spLocks noGrp="1"/>
          </p:cNvSpPr>
          <p:nvPr>
            <p:ph type="body" sz="quarter" idx="13"/>
          </p:nvPr>
        </p:nvSpPr>
        <p:spPr/>
        <p:txBody>
          <a:bodyPr/>
          <a:lstStyle/>
          <a:p>
            <a:endParaRPr lang="de-DE"/>
          </a:p>
        </p:txBody>
      </p:sp>
      <p:sp>
        <p:nvSpPr>
          <p:cNvPr id="4" name="Textplatzhalter 3">
            <a:extLst>
              <a:ext uri="{FF2B5EF4-FFF2-40B4-BE49-F238E27FC236}">
                <a16:creationId xmlns:a16="http://schemas.microsoft.com/office/drawing/2014/main" id="{DCD78170-766A-4009-95CF-3B367B100101}"/>
              </a:ext>
            </a:extLst>
          </p:cNvPr>
          <p:cNvSpPr>
            <a:spLocks noGrp="1"/>
          </p:cNvSpPr>
          <p:nvPr>
            <p:ph type="body" sz="quarter" idx="18"/>
          </p:nvPr>
        </p:nvSpPr>
        <p:spPr/>
        <p:txBody>
          <a:bodyPr/>
          <a:lstStyle/>
          <a:p>
            <a:r>
              <a:rPr lang="en-US" sz="1200" dirty="0" err="1"/>
              <a:t>Dua</a:t>
            </a:r>
            <a:r>
              <a:rPr lang="en-US" sz="1200" dirty="0"/>
              <a:t>, D. and Graff, C. (2019). UCI Machine Learning Repository [http://archive.ics.uci.edu/ml]. Irvine, CA: University of California, School of Information and Computer Science. </a:t>
            </a:r>
            <a:endParaRPr lang="de-DE" sz="1200" dirty="0"/>
          </a:p>
          <a:p>
            <a:r>
              <a:rPr lang="de-DE" sz="1200" dirty="0" err="1"/>
              <a:t>Rothlauf</a:t>
            </a:r>
            <a:r>
              <a:rPr lang="de-DE" sz="1200" dirty="0"/>
              <a:t>, F.: </a:t>
            </a:r>
            <a:r>
              <a:rPr lang="de-DE" sz="1200" dirty="0" err="1"/>
              <a:t>Optimization</a:t>
            </a:r>
            <a:r>
              <a:rPr lang="de-DE" sz="1200" dirty="0"/>
              <a:t> Methods. In: </a:t>
            </a:r>
            <a:r>
              <a:rPr lang="de-DE" sz="1200" dirty="0" err="1"/>
              <a:t>Rothlauf</a:t>
            </a:r>
            <a:r>
              <a:rPr lang="de-DE" sz="1200" dirty="0"/>
              <a:t>, F. (</a:t>
            </a:r>
            <a:r>
              <a:rPr lang="de-DE" sz="1200" dirty="0" err="1"/>
              <a:t>ed</a:t>
            </a:r>
            <a:r>
              <a:rPr lang="de-DE" sz="1200" dirty="0"/>
              <a:t>.) Design </a:t>
            </a:r>
            <a:r>
              <a:rPr lang="de-DE" sz="1200" dirty="0" err="1"/>
              <a:t>of</a:t>
            </a:r>
            <a:r>
              <a:rPr lang="de-DE" sz="1200" dirty="0"/>
              <a:t> Modern </a:t>
            </a:r>
            <a:r>
              <a:rPr lang="de-DE" sz="1200" dirty="0" err="1"/>
              <a:t>Heuristics</a:t>
            </a:r>
            <a:r>
              <a:rPr lang="de-DE" sz="1200" dirty="0"/>
              <a:t>. Natural Computing Series, pp. 45–102. Springer Berlin Heidelberg, Berlin, Heidelberg (2011). </a:t>
            </a:r>
            <a:r>
              <a:rPr lang="de-DE" sz="1200" dirty="0" err="1"/>
              <a:t>doi</a:t>
            </a:r>
            <a:r>
              <a:rPr lang="de-DE" sz="1200" dirty="0"/>
              <a:t>: 10.1007/978-3-540-72962-4_3</a:t>
            </a:r>
          </a:p>
          <a:p>
            <a:r>
              <a:rPr lang="de-DE" sz="1200" dirty="0" err="1"/>
              <a:t>Saxena</a:t>
            </a:r>
            <a:r>
              <a:rPr lang="de-DE" sz="1200" dirty="0"/>
              <a:t>, A., Celaya, J., Balaban, E., Goebel, K., Saha, B., Saha, S., Schwabacher, M.: </a:t>
            </a:r>
            <a:r>
              <a:rPr lang="de-DE" sz="1200" dirty="0" err="1"/>
              <a:t>Metrics</a:t>
            </a:r>
            <a:r>
              <a:rPr lang="de-DE" sz="1200" dirty="0"/>
              <a:t> </a:t>
            </a:r>
            <a:r>
              <a:rPr lang="de-DE" sz="1200" dirty="0" err="1"/>
              <a:t>for</a:t>
            </a:r>
            <a:r>
              <a:rPr lang="de-DE" sz="1200" dirty="0"/>
              <a:t> </a:t>
            </a:r>
            <a:r>
              <a:rPr lang="de-DE" sz="1200" dirty="0" err="1"/>
              <a:t>evaluating</a:t>
            </a:r>
            <a:r>
              <a:rPr lang="de-DE" sz="1200" dirty="0"/>
              <a:t> </a:t>
            </a:r>
            <a:r>
              <a:rPr lang="de-DE" sz="1200" dirty="0" err="1"/>
              <a:t>performance</a:t>
            </a:r>
            <a:r>
              <a:rPr lang="de-DE" sz="1200" dirty="0"/>
              <a:t> </a:t>
            </a:r>
            <a:r>
              <a:rPr lang="de-DE" sz="1200" dirty="0" err="1"/>
              <a:t>of</a:t>
            </a:r>
            <a:r>
              <a:rPr lang="de-DE" sz="1200" dirty="0"/>
              <a:t> </a:t>
            </a:r>
            <a:r>
              <a:rPr lang="de-DE" sz="1200" dirty="0" err="1"/>
              <a:t>prognostic</a:t>
            </a:r>
            <a:r>
              <a:rPr lang="de-DE" sz="1200" dirty="0"/>
              <a:t> </a:t>
            </a:r>
            <a:r>
              <a:rPr lang="de-DE" sz="1200" dirty="0" err="1"/>
              <a:t>techniques</a:t>
            </a:r>
            <a:r>
              <a:rPr lang="de-DE" sz="1200" dirty="0"/>
              <a:t>. In: 2008 International Conference on </a:t>
            </a:r>
            <a:r>
              <a:rPr lang="de-DE" sz="1200" dirty="0" err="1"/>
              <a:t>Prognostics</a:t>
            </a:r>
            <a:r>
              <a:rPr lang="de-DE" sz="1200" dirty="0"/>
              <a:t> and Health Management, PHM 2008, 1-17 (2008)</a:t>
            </a:r>
          </a:p>
          <a:p>
            <a:r>
              <a:rPr lang="en-US" sz="1200" dirty="0"/>
              <a:t>Sutton, R.S., </a:t>
            </a:r>
            <a:r>
              <a:rPr lang="en-US" sz="1200" dirty="0" err="1"/>
              <a:t>Barto</a:t>
            </a:r>
            <a:r>
              <a:rPr lang="en-US" sz="1200" dirty="0"/>
              <a:t>, A.: Reinforcement learning. An introduction. The MIT Press, Cambridge, Massachusetts, London, England (2018)</a:t>
            </a:r>
            <a:endParaRPr lang="de-DE" sz="1200" dirty="0"/>
          </a:p>
        </p:txBody>
      </p:sp>
    </p:spTree>
    <p:extLst>
      <p:ext uri="{BB962C8B-B14F-4D97-AF65-F5344CB8AC3E}">
        <p14:creationId xmlns:p14="http://schemas.microsoft.com/office/powerpoint/2010/main" val="3304843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87C87C35-ED7A-4CFE-9DC5-5D22D402843F}"/>
              </a:ext>
            </a:extLst>
          </p:cNvPr>
          <p:cNvSpPr>
            <a:spLocks noGrp="1"/>
          </p:cNvSpPr>
          <p:nvPr>
            <p:ph type="body" sz="quarter" idx="13"/>
          </p:nvPr>
        </p:nvSpPr>
        <p:spPr/>
        <p:txBody>
          <a:bodyPr/>
          <a:lstStyle/>
          <a:p>
            <a:endParaRPr lang="en-US" dirty="0"/>
          </a:p>
        </p:txBody>
      </p:sp>
      <p:sp>
        <p:nvSpPr>
          <p:cNvPr id="4" name="Textplatzhalter 3">
            <a:extLst>
              <a:ext uri="{FF2B5EF4-FFF2-40B4-BE49-F238E27FC236}">
                <a16:creationId xmlns:a16="http://schemas.microsoft.com/office/drawing/2014/main" id="{C8D70601-5D07-4088-B64C-4D8D95836ACD}"/>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285381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F0CF5BA9-7AA4-44C7-B229-39A5BA90CE9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1" imgH="351" progId="TCLayout.ActiveDocument.1">
                  <p:embed/>
                </p:oleObj>
              </mc:Choice>
              <mc:Fallback>
                <p:oleObj name="think-cell Folie" r:id="rId3" imgW="351" imgH="351" progId="TCLayout.ActiveDocument.1">
                  <p:embed/>
                  <p:pic>
                    <p:nvPicPr>
                      <p:cNvPr id="5" name="Objekt 4" hidden="1">
                        <a:extLst>
                          <a:ext uri="{FF2B5EF4-FFF2-40B4-BE49-F238E27FC236}">
                            <a16:creationId xmlns:a16="http://schemas.microsoft.com/office/drawing/2014/main" id="{F0CF5BA9-7AA4-44C7-B229-39A5BA90CE9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04E2AF6-79A1-47DE-A067-CCBCB2369004}"/>
              </a:ext>
            </a:extLst>
          </p:cNvPr>
          <p:cNvSpPr>
            <a:spLocks noGrp="1"/>
          </p:cNvSpPr>
          <p:nvPr>
            <p:ph type="title"/>
          </p:nvPr>
        </p:nvSpPr>
        <p:spPr/>
        <p:txBody>
          <a:bodyPr vert="horz"/>
          <a:lstStyle/>
          <a:p>
            <a:r>
              <a:rPr lang="en-US" dirty="0"/>
              <a:t>Descriptive Exploratory Data Analysis</a:t>
            </a:r>
          </a:p>
        </p:txBody>
      </p:sp>
      <p:sp>
        <p:nvSpPr>
          <p:cNvPr id="3" name="Textplatzhalter 2">
            <a:extLst>
              <a:ext uri="{FF2B5EF4-FFF2-40B4-BE49-F238E27FC236}">
                <a16:creationId xmlns:a16="http://schemas.microsoft.com/office/drawing/2014/main" id="{119C326E-566B-4435-8195-0AC4BB620F50}"/>
              </a:ext>
            </a:extLst>
          </p:cNvPr>
          <p:cNvSpPr>
            <a:spLocks noGrp="1"/>
          </p:cNvSpPr>
          <p:nvPr>
            <p:ph type="body" sz="quarter" idx="13"/>
          </p:nvPr>
        </p:nvSpPr>
        <p:spPr/>
        <p:txBody>
          <a:bodyPr/>
          <a:lstStyle/>
          <a:p>
            <a:r>
              <a:rPr lang="en-US" dirty="0"/>
              <a:t>How to Get to Know the Data</a:t>
            </a:r>
          </a:p>
        </p:txBody>
      </p:sp>
      <p:grpSp>
        <p:nvGrpSpPr>
          <p:cNvPr id="45" name="Gruppieren 44">
            <a:extLst>
              <a:ext uri="{FF2B5EF4-FFF2-40B4-BE49-F238E27FC236}">
                <a16:creationId xmlns:a16="http://schemas.microsoft.com/office/drawing/2014/main" id="{E7525FDE-F207-4DBA-9246-72970668DDDE}"/>
              </a:ext>
            </a:extLst>
          </p:cNvPr>
          <p:cNvGrpSpPr/>
          <p:nvPr/>
        </p:nvGrpSpPr>
        <p:grpSpPr>
          <a:xfrm>
            <a:off x="569050" y="1838204"/>
            <a:ext cx="9356952" cy="1028703"/>
            <a:chOff x="591911" y="1899164"/>
            <a:chExt cx="6671206" cy="1028703"/>
          </a:xfrm>
        </p:grpSpPr>
        <p:sp>
          <p:nvSpPr>
            <p:cNvPr id="8" name="Abgerundetes Rechteck 3">
              <a:extLst>
                <a:ext uri="{FF2B5EF4-FFF2-40B4-BE49-F238E27FC236}">
                  <a16:creationId xmlns:a16="http://schemas.microsoft.com/office/drawing/2014/main" id="{B87D0911-5A40-4B56-B38F-BCE6738F06E2}"/>
                </a:ext>
              </a:extLst>
            </p:cNvPr>
            <p:cNvSpPr/>
            <p:nvPr/>
          </p:nvSpPr>
          <p:spPr>
            <a:xfrm>
              <a:off x="591911" y="1899166"/>
              <a:ext cx="1849440" cy="1028701"/>
            </a:xfrm>
            <a:prstGeom prst="round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General</a:t>
              </a:r>
            </a:p>
          </p:txBody>
        </p:sp>
        <p:sp>
          <p:nvSpPr>
            <p:cNvPr id="9" name="Abgerundetes Rechteck 8">
              <a:extLst>
                <a:ext uri="{FF2B5EF4-FFF2-40B4-BE49-F238E27FC236}">
                  <a16:creationId xmlns:a16="http://schemas.microsoft.com/office/drawing/2014/main" id="{BD7EA8FE-67FB-4A85-BA96-CAF68B0370DE}"/>
                </a:ext>
              </a:extLst>
            </p:cNvPr>
            <p:cNvSpPr/>
            <p:nvPr/>
          </p:nvSpPr>
          <p:spPr>
            <a:xfrm>
              <a:off x="3002794" y="1899165"/>
              <a:ext cx="1849440" cy="1028701"/>
            </a:xfrm>
            <a:prstGeom prst="round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Numeric</a:t>
              </a:r>
            </a:p>
          </p:txBody>
        </p:sp>
        <p:sp>
          <p:nvSpPr>
            <p:cNvPr id="10" name="Abgerundetes Rechteck 9">
              <a:extLst>
                <a:ext uri="{FF2B5EF4-FFF2-40B4-BE49-F238E27FC236}">
                  <a16:creationId xmlns:a16="http://schemas.microsoft.com/office/drawing/2014/main" id="{7070287B-0CDF-4477-A901-B430E9B6F21B}"/>
                </a:ext>
              </a:extLst>
            </p:cNvPr>
            <p:cNvSpPr/>
            <p:nvPr/>
          </p:nvSpPr>
          <p:spPr>
            <a:xfrm>
              <a:off x="5413677" y="1899164"/>
              <a:ext cx="1849440" cy="1028701"/>
            </a:xfrm>
            <a:prstGeom prst="round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Categorical</a:t>
              </a:r>
            </a:p>
          </p:txBody>
        </p:sp>
        <p:sp>
          <p:nvSpPr>
            <p:cNvPr id="12" name="Pfeil nach rechts 17">
              <a:extLst>
                <a:ext uri="{FF2B5EF4-FFF2-40B4-BE49-F238E27FC236}">
                  <a16:creationId xmlns:a16="http://schemas.microsoft.com/office/drawing/2014/main" id="{B1C2D618-C9B4-4074-BFB4-7E9CFFDBA1F7}"/>
                </a:ext>
              </a:extLst>
            </p:cNvPr>
            <p:cNvSpPr/>
            <p:nvPr/>
          </p:nvSpPr>
          <p:spPr>
            <a:xfrm>
              <a:off x="2441352" y="2280168"/>
              <a:ext cx="561442" cy="27622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 name="Pfeil nach rechts 18">
              <a:extLst>
                <a:ext uri="{FF2B5EF4-FFF2-40B4-BE49-F238E27FC236}">
                  <a16:creationId xmlns:a16="http://schemas.microsoft.com/office/drawing/2014/main" id="{2C81F87E-7022-4F57-B500-EF80DF2FA038}"/>
                </a:ext>
              </a:extLst>
            </p:cNvPr>
            <p:cNvSpPr/>
            <p:nvPr/>
          </p:nvSpPr>
          <p:spPr>
            <a:xfrm>
              <a:off x="4852234" y="2280168"/>
              <a:ext cx="561442" cy="27622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grpSp>
      <p:cxnSp>
        <p:nvCxnSpPr>
          <p:cNvPr id="15" name="Conector recto 19">
            <a:extLst>
              <a:ext uri="{FF2B5EF4-FFF2-40B4-BE49-F238E27FC236}">
                <a16:creationId xmlns:a16="http://schemas.microsoft.com/office/drawing/2014/main" id="{1D4299F9-C936-4B81-8F5C-70BFA680B6FC}"/>
              </a:ext>
            </a:extLst>
          </p:cNvPr>
          <p:cNvCxnSpPr>
            <a:cxnSpLocks/>
          </p:cNvCxnSpPr>
          <p:nvPr/>
        </p:nvCxnSpPr>
        <p:spPr>
          <a:xfrm>
            <a:off x="747325" y="2876435"/>
            <a:ext cx="0" cy="2479336"/>
          </a:xfrm>
          <a:prstGeom prst="line">
            <a:avLst/>
          </a:prstGeom>
          <a:noFill/>
          <a:ln w="9525" cap="flat" cmpd="sng" algn="ctr">
            <a:solidFill>
              <a:srgbClr val="852339">
                <a:shade val="95000"/>
                <a:satMod val="105000"/>
              </a:srgbClr>
            </a:solidFill>
            <a:prstDash val="dash"/>
          </a:ln>
          <a:effectLst/>
        </p:spPr>
      </p:cxnSp>
      <p:sp>
        <p:nvSpPr>
          <p:cNvPr id="18" name="Rectángulo 9">
            <a:extLst>
              <a:ext uri="{FF2B5EF4-FFF2-40B4-BE49-F238E27FC236}">
                <a16:creationId xmlns:a16="http://schemas.microsoft.com/office/drawing/2014/main" id="{1B896096-07D4-4953-A8F6-8E6B943D23DF}"/>
              </a:ext>
            </a:extLst>
          </p:cNvPr>
          <p:cNvSpPr/>
          <p:nvPr/>
        </p:nvSpPr>
        <p:spPr>
          <a:xfrm>
            <a:off x="611747" y="2986267"/>
            <a:ext cx="2962031" cy="2354491"/>
          </a:xfrm>
          <a:prstGeom prst="rect">
            <a:avLst/>
          </a:prstGeom>
        </p:spPr>
        <p:txBody>
          <a:bodyPr wrap="square">
            <a:spAutoFit/>
          </a:bodyPr>
          <a:lstStyle/>
          <a:p>
            <a:pPr marL="144000" marR="0" lvl="0" indent="-144000" defTabSz="914400" eaLnBrk="1" fontAlgn="auto" latinLnBrk="0" hangingPunct="1">
              <a:lnSpc>
                <a:spcPct val="100000"/>
              </a:lnSpc>
              <a:spcBef>
                <a:spcPts val="600"/>
              </a:spcBef>
              <a:spcAft>
                <a:spcPts val="0"/>
              </a:spcAft>
              <a:buClr>
                <a:schemeClr val="tx2"/>
              </a:buClr>
              <a:buSzPct val="150000"/>
              <a:buFont typeface="Arial" panose="020B0604020202020204" pitchFamily="34" charset="0"/>
              <a:buChar char="•"/>
              <a:tabLst/>
              <a:defRPr/>
            </a:pPr>
            <a:r>
              <a:rPr kumimoji="0" lang="en-US" sz="1400" b="0" i="0" u="none" strike="noStrike" kern="0" cap="none" spc="0" normalizeH="0" baseline="0" noProof="0" dirty="0">
                <a:ln>
                  <a:noFill/>
                </a:ln>
                <a:solidFill>
                  <a:srgbClr val="5E5E5D"/>
                </a:solidFill>
                <a:effectLst/>
                <a:uLnTx/>
                <a:uFillTx/>
              </a:rPr>
              <a:t>Number of observations:  </a:t>
            </a:r>
            <a:r>
              <a:rPr lang="en-US" sz="1200" kern="0" dirty="0" err="1">
                <a:solidFill>
                  <a:srgbClr val="5E5E5D"/>
                </a:solidFill>
                <a:latin typeface="Consolas" panose="020B0609020204030204" pitchFamily="49" charset="0"/>
              </a:rPr>
              <a:t>nrow</a:t>
            </a:r>
            <a:r>
              <a:rPr lang="en-US" sz="1200" kern="0" dirty="0">
                <a:solidFill>
                  <a:srgbClr val="5E5E5D"/>
                </a:solidFill>
                <a:latin typeface="Consolas" panose="020B0609020204030204" pitchFamily="49" charset="0"/>
              </a:rPr>
              <a:t>()</a:t>
            </a:r>
          </a:p>
          <a:p>
            <a:pPr marL="144000" marR="0" lvl="0" indent="-144000" defTabSz="914400" eaLnBrk="1" fontAlgn="auto" latinLnBrk="0" hangingPunct="1">
              <a:lnSpc>
                <a:spcPct val="100000"/>
              </a:lnSpc>
              <a:spcBef>
                <a:spcPts val="600"/>
              </a:spcBef>
              <a:spcAft>
                <a:spcPts val="0"/>
              </a:spcAft>
              <a:buClr>
                <a:schemeClr val="tx2"/>
              </a:buClr>
              <a:buSzPct val="150000"/>
              <a:buFont typeface="Arial" panose="020B0604020202020204" pitchFamily="34" charset="0"/>
              <a:buChar char="•"/>
              <a:tabLst/>
              <a:defRPr/>
            </a:pPr>
            <a:r>
              <a:rPr lang="en-US" sz="1400" kern="0" dirty="0">
                <a:solidFill>
                  <a:srgbClr val="5E5E5D"/>
                </a:solidFill>
              </a:rPr>
              <a:t>Number of features: </a:t>
            </a:r>
            <a:r>
              <a:rPr lang="en-US" sz="1200" kern="0" dirty="0" err="1">
                <a:solidFill>
                  <a:srgbClr val="5E5E5D"/>
                </a:solidFill>
                <a:latin typeface="Consolas" panose="020B0609020204030204" pitchFamily="49" charset="0"/>
              </a:rPr>
              <a:t>ncol</a:t>
            </a:r>
            <a:r>
              <a:rPr lang="en-US" sz="1200" kern="0" dirty="0">
                <a:solidFill>
                  <a:srgbClr val="5E5E5D"/>
                </a:solidFill>
                <a:latin typeface="Consolas" panose="020B0609020204030204" pitchFamily="49" charset="0"/>
              </a:rPr>
              <a:t>()</a:t>
            </a:r>
          </a:p>
          <a:p>
            <a:pPr marL="144000" marR="0" lvl="0" indent="-144000" defTabSz="914400" eaLnBrk="1" fontAlgn="auto" latinLnBrk="0" hangingPunct="1">
              <a:lnSpc>
                <a:spcPct val="100000"/>
              </a:lnSpc>
              <a:spcBef>
                <a:spcPts val="600"/>
              </a:spcBef>
              <a:spcAft>
                <a:spcPts val="0"/>
              </a:spcAft>
              <a:buClr>
                <a:schemeClr val="tx2"/>
              </a:buClr>
              <a:buSzPct val="150000"/>
              <a:buFont typeface="Arial" panose="020B0604020202020204" pitchFamily="34" charset="0"/>
              <a:buChar char="•"/>
              <a:tabLst/>
              <a:defRPr/>
            </a:pPr>
            <a:r>
              <a:rPr lang="en-US" sz="1400" kern="0" dirty="0">
                <a:solidFill>
                  <a:srgbClr val="5E5E5D"/>
                </a:solidFill>
              </a:rPr>
              <a:t>Feature names: </a:t>
            </a:r>
            <a:r>
              <a:rPr lang="en-US" sz="1200" kern="0" dirty="0" err="1">
                <a:solidFill>
                  <a:srgbClr val="5E5E5D"/>
                </a:solidFill>
                <a:latin typeface="Consolas" panose="020B0609020204030204" pitchFamily="49" charset="0"/>
              </a:rPr>
              <a:t>colnames</a:t>
            </a:r>
            <a:r>
              <a:rPr lang="en-US" sz="1200" kern="0" dirty="0">
                <a:solidFill>
                  <a:srgbClr val="5E5E5D"/>
                </a:solidFill>
                <a:latin typeface="Consolas" panose="020B0609020204030204" pitchFamily="49" charset="0"/>
              </a:rPr>
              <a:t>()</a:t>
            </a:r>
          </a:p>
          <a:p>
            <a:pPr marL="144000" marR="0" lvl="0" indent="-144000" defTabSz="914400" eaLnBrk="1" fontAlgn="auto" latinLnBrk="0" hangingPunct="1">
              <a:lnSpc>
                <a:spcPct val="100000"/>
              </a:lnSpc>
              <a:spcBef>
                <a:spcPts val="600"/>
              </a:spcBef>
              <a:spcAft>
                <a:spcPts val="0"/>
              </a:spcAft>
              <a:buClr>
                <a:schemeClr val="tx2"/>
              </a:buClr>
              <a:buSzPct val="150000"/>
              <a:buFont typeface="Arial" panose="020B0604020202020204" pitchFamily="34" charset="0"/>
              <a:buChar char="•"/>
              <a:tabLst/>
              <a:defRPr/>
            </a:pPr>
            <a:r>
              <a:rPr lang="en-US" sz="1400" kern="0" dirty="0">
                <a:solidFill>
                  <a:srgbClr val="5E5E5D"/>
                </a:solidFill>
              </a:rPr>
              <a:t>Dimensions: </a:t>
            </a:r>
            <a:r>
              <a:rPr lang="en-US" sz="1200" kern="0" dirty="0">
                <a:solidFill>
                  <a:srgbClr val="5E5E5D"/>
                </a:solidFill>
                <a:latin typeface="Consolas" panose="020B0609020204030204" pitchFamily="49" charset="0"/>
              </a:rPr>
              <a:t>dim()</a:t>
            </a:r>
          </a:p>
          <a:p>
            <a:pPr marL="144000" marR="0" lvl="0" indent="-144000" defTabSz="914400" eaLnBrk="1" fontAlgn="auto" latinLnBrk="0" hangingPunct="1">
              <a:lnSpc>
                <a:spcPct val="100000"/>
              </a:lnSpc>
              <a:spcBef>
                <a:spcPts val="600"/>
              </a:spcBef>
              <a:spcAft>
                <a:spcPts val="0"/>
              </a:spcAft>
              <a:buClr>
                <a:schemeClr val="tx2"/>
              </a:buClr>
              <a:buSzPct val="150000"/>
              <a:buFont typeface="Arial" panose="020B0604020202020204" pitchFamily="34" charset="0"/>
              <a:buChar char="•"/>
              <a:tabLst/>
              <a:defRPr/>
            </a:pPr>
            <a:r>
              <a:rPr lang="en-US" sz="1400" kern="0" dirty="0">
                <a:solidFill>
                  <a:srgbClr val="5E5E5D"/>
                </a:solidFill>
              </a:rPr>
              <a:t>Types: </a:t>
            </a:r>
            <a:r>
              <a:rPr lang="en-US" sz="1200" kern="0" dirty="0">
                <a:solidFill>
                  <a:srgbClr val="5E5E5D"/>
                </a:solidFill>
                <a:latin typeface="Consolas" panose="020B0609020204030204" pitchFamily="49" charset="0"/>
              </a:rPr>
              <a:t>str()</a:t>
            </a:r>
          </a:p>
          <a:p>
            <a:pPr marL="144000" marR="0" lvl="0" indent="-144000" defTabSz="914400" eaLnBrk="1" fontAlgn="auto" latinLnBrk="0" hangingPunct="1">
              <a:lnSpc>
                <a:spcPct val="100000"/>
              </a:lnSpc>
              <a:spcBef>
                <a:spcPts val="600"/>
              </a:spcBef>
              <a:spcAft>
                <a:spcPts val="0"/>
              </a:spcAft>
              <a:buClr>
                <a:schemeClr val="tx2"/>
              </a:buClr>
              <a:buSzPct val="150000"/>
              <a:buFont typeface="Arial" panose="020B0604020202020204" pitchFamily="34" charset="0"/>
              <a:buChar char="•"/>
              <a:tabLst/>
              <a:defRPr/>
            </a:pPr>
            <a:r>
              <a:rPr lang="en-US" sz="1400" kern="0" dirty="0">
                <a:solidFill>
                  <a:srgbClr val="5E5E5D"/>
                </a:solidFill>
              </a:rPr>
              <a:t>Missing values: </a:t>
            </a:r>
            <a:r>
              <a:rPr lang="en-US" sz="1200" kern="0" dirty="0">
                <a:solidFill>
                  <a:srgbClr val="5E5E5D"/>
                </a:solidFill>
                <a:latin typeface="Consolas" panose="020B0609020204030204" pitchFamily="49" charset="0"/>
              </a:rPr>
              <a:t>is.na()</a:t>
            </a:r>
          </a:p>
          <a:p>
            <a:pPr marL="144000" marR="0" lvl="0" indent="-144000" defTabSz="914400" eaLnBrk="1" fontAlgn="auto" latinLnBrk="0" hangingPunct="1">
              <a:lnSpc>
                <a:spcPct val="100000"/>
              </a:lnSpc>
              <a:spcBef>
                <a:spcPts val="600"/>
              </a:spcBef>
              <a:spcAft>
                <a:spcPts val="0"/>
              </a:spcAft>
              <a:buClr>
                <a:schemeClr val="tx2"/>
              </a:buClr>
              <a:buSzPct val="150000"/>
              <a:buFont typeface="Arial" panose="020B0604020202020204" pitchFamily="34" charset="0"/>
              <a:buChar char="•"/>
              <a:tabLst/>
              <a:defRPr/>
            </a:pPr>
            <a:r>
              <a:rPr lang="en-US" sz="1400" kern="0" dirty="0">
                <a:solidFill>
                  <a:srgbClr val="5E5E5D"/>
                </a:solidFill>
              </a:rPr>
              <a:t>Outliers: </a:t>
            </a:r>
            <a:r>
              <a:rPr lang="en-US" sz="1200" kern="0" dirty="0">
                <a:solidFill>
                  <a:srgbClr val="5E5E5D"/>
                </a:solidFill>
                <a:latin typeface="Consolas" panose="020B0609020204030204" pitchFamily="49" charset="0"/>
              </a:rPr>
              <a:t>hist(), boxplot()</a:t>
            </a:r>
          </a:p>
          <a:p>
            <a:pPr marL="144000" marR="0" lvl="0" indent="-144000" defTabSz="914400" eaLnBrk="1" fontAlgn="auto" latinLnBrk="0" hangingPunct="1">
              <a:lnSpc>
                <a:spcPct val="100000"/>
              </a:lnSpc>
              <a:spcBef>
                <a:spcPts val="600"/>
              </a:spcBef>
              <a:spcAft>
                <a:spcPts val="0"/>
              </a:spcAft>
              <a:buClr>
                <a:schemeClr val="tx2"/>
              </a:buClr>
              <a:buSzPct val="150000"/>
              <a:buFont typeface="Arial" panose="020B0604020202020204" pitchFamily="34" charset="0"/>
              <a:buChar char="•"/>
              <a:tabLst/>
              <a:defRPr/>
            </a:pPr>
            <a:r>
              <a:rPr lang="en-US" sz="1400" kern="0" dirty="0">
                <a:solidFill>
                  <a:srgbClr val="5E5E5D"/>
                </a:solidFill>
              </a:rPr>
              <a:t>Data: </a:t>
            </a:r>
            <a:r>
              <a:rPr lang="en-US" sz="1200" kern="0" dirty="0">
                <a:solidFill>
                  <a:srgbClr val="5E5E5D"/>
                </a:solidFill>
                <a:latin typeface="Consolas" panose="020B0609020204030204" pitchFamily="49" charset="0"/>
              </a:rPr>
              <a:t>head(), tail()</a:t>
            </a:r>
          </a:p>
        </p:txBody>
      </p:sp>
      <p:cxnSp>
        <p:nvCxnSpPr>
          <p:cNvPr id="35" name="Conector recto 19">
            <a:extLst>
              <a:ext uri="{FF2B5EF4-FFF2-40B4-BE49-F238E27FC236}">
                <a16:creationId xmlns:a16="http://schemas.microsoft.com/office/drawing/2014/main" id="{0863A0DD-B720-4A45-99EB-AE28783ED679}"/>
              </a:ext>
            </a:extLst>
          </p:cNvPr>
          <p:cNvCxnSpPr>
            <a:cxnSpLocks/>
          </p:cNvCxnSpPr>
          <p:nvPr/>
        </p:nvCxnSpPr>
        <p:spPr>
          <a:xfrm>
            <a:off x="4222045" y="2873389"/>
            <a:ext cx="0" cy="2188260"/>
          </a:xfrm>
          <a:prstGeom prst="line">
            <a:avLst/>
          </a:prstGeom>
          <a:noFill/>
          <a:ln w="9525" cap="flat" cmpd="sng" algn="ctr">
            <a:solidFill>
              <a:srgbClr val="852339">
                <a:shade val="95000"/>
                <a:satMod val="105000"/>
              </a:srgbClr>
            </a:solidFill>
            <a:prstDash val="dash"/>
          </a:ln>
          <a:effectLst/>
        </p:spPr>
      </p:cxnSp>
      <p:sp>
        <p:nvSpPr>
          <p:cNvPr id="36" name="Rectángulo 9">
            <a:extLst>
              <a:ext uri="{FF2B5EF4-FFF2-40B4-BE49-F238E27FC236}">
                <a16:creationId xmlns:a16="http://schemas.microsoft.com/office/drawing/2014/main" id="{0C071CDA-ACFF-447E-9B79-81C8E62A6E9E}"/>
              </a:ext>
            </a:extLst>
          </p:cNvPr>
          <p:cNvSpPr/>
          <p:nvPr/>
        </p:nvSpPr>
        <p:spPr>
          <a:xfrm>
            <a:off x="4086467" y="2983221"/>
            <a:ext cx="3015365" cy="2092881"/>
          </a:xfrm>
          <a:prstGeom prst="rect">
            <a:avLst/>
          </a:prstGeom>
        </p:spPr>
        <p:txBody>
          <a:bodyPr wrap="square">
            <a:spAutoFit/>
          </a:bodyPr>
          <a:lstStyle/>
          <a:p>
            <a:pPr marL="144000" marR="0" lvl="0" indent="-144000" defTabSz="914400" eaLnBrk="1" fontAlgn="auto" latinLnBrk="0" hangingPunct="1">
              <a:lnSpc>
                <a:spcPct val="100000"/>
              </a:lnSpc>
              <a:spcBef>
                <a:spcPts val="600"/>
              </a:spcBef>
              <a:spcAft>
                <a:spcPts val="0"/>
              </a:spcAft>
              <a:buClr>
                <a:schemeClr val="tx2"/>
              </a:buClr>
              <a:buSzPct val="150000"/>
              <a:buFont typeface="Arial" panose="020B0604020202020204" pitchFamily="34" charset="0"/>
              <a:buChar char="•"/>
              <a:tabLst/>
              <a:defRPr/>
            </a:pPr>
            <a:r>
              <a:rPr kumimoji="0" lang="en-US" sz="1400" b="0" i="0" u="none" strike="noStrike" kern="0" cap="none" spc="0" normalizeH="0" baseline="0" noProof="0" dirty="0">
                <a:ln>
                  <a:noFill/>
                </a:ln>
                <a:solidFill>
                  <a:srgbClr val="5E5E5D"/>
                </a:solidFill>
                <a:effectLst/>
                <a:uLnTx/>
                <a:uFillTx/>
              </a:rPr>
              <a:t>Location (e.g., </a:t>
            </a:r>
            <a:r>
              <a:rPr lang="en-US" sz="1400" dirty="0"/>
              <a:t>min, mean, median, quantiles, max)</a:t>
            </a:r>
            <a:r>
              <a:rPr kumimoji="0" lang="en-US" sz="1400" b="0" i="0" u="none" strike="noStrike" kern="0" cap="none" spc="0" normalizeH="0" baseline="0" noProof="0" dirty="0">
                <a:ln>
                  <a:noFill/>
                </a:ln>
                <a:solidFill>
                  <a:srgbClr val="5E5E5D"/>
                </a:solidFill>
                <a:effectLst/>
                <a:uLnTx/>
                <a:uFillTx/>
              </a:rPr>
              <a:t>: </a:t>
            </a:r>
            <a:r>
              <a:rPr lang="en-US" sz="1200" kern="0" dirty="0">
                <a:solidFill>
                  <a:srgbClr val="5E5E5D"/>
                </a:solidFill>
                <a:latin typeface="Consolas" panose="020B0609020204030204" pitchFamily="49" charset="0"/>
              </a:rPr>
              <a:t>boxplot(), summary()</a:t>
            </a:r>
          </a:p>
          <a:p>
            <a:pPr marL="144000" marR="0" lvl="0" indent="-144000" defTabSz="914400" eaLnBrk="1" fontAlgn="auto" latinLnBrk="0" hangingPunct="1">
              <a:lnSpc>
                <a:spcPct val="100000"/>
              </a:lnSpc>
              <a:spcBef>
                <a:spcPts val="600"/>
              </a:spcBef>
              <a:spcAft>
                <a:spcPts val="0"/>
              </a:spcAft>
              <a:buClr>
                <a:schemeClr val="tx2"/>
              </a:buClr>
              <a:buSzPct val="150000"/>
              <a:buFont typeface="Arial" panose="020B0604020202020204" pitchFamily="34" charset="0"/>
              <a:buChar char="•"/>
              <a:tabLst/>
              <a:defRPr/>
            </a:pPr>
            <a:r>
              <a:rPr lang="en-US" sz="1400" kern="0" dirty="0">
                <a:solidFill>
                  <a:srgbClr val="5E5E5D"/>
                </a:solidFill>
              </a:rPr>
              <a:t>Spread (e.g., variance, standard deviation): </a:t>
            </a:r>
            <a:r>
              <a:rPr lang="en-US" sz="1200" kern="0" dirty="0">
                <a:solidFill>
                  <a:srgbClr val="5E5E5D"/>
                </a:solidFill>
                <a:latin typeface="Consolas" panose="020B0609020204030204" pitchFamily="49" charset="0"/>
              </a:rPr>
              <a:t>var(), </a:t>
            </a:r>
            <a:r>
              <a:rPr lang="en-US" sz="1200" kern="0" dirty="0" err="1">
                <a:solidFill>
                  <a:srgbClr val="5E5E5D"/>
                </a:solidFill>
                <a:latin typeface="Consolas" panose="020B0609020204030204" pitchFamily="49" charset="0"/>
              </a:rPr>
              <a:t>sd</a:t>
            </a:r>
            <a:r>
              <a:rPr lang="en-US" sz="1200" kern="0" dirty="0">
                <a:solidFill>
                  <a:srgbClr val="5E5E5D"/>
                </a:solidFill>
                <a:latin typeface="Consolas" panose="020B0609020204030204" pitchFamily="49" charset="0"/>
              </a:rPr>
              <a:t>(), moment(), skewness(), kurtosis()</a:t>
            </a:r>
          </a:p>
          <a:p>
            <a:pPr marL="144000" marR="0" lvl="0" indent="-144000" defTabSz="914400" eaLnBrk="1" fontAlgn="auto" latinLnBrk="0" hangingPunct="1">
              <a:lnSpc>
                <a:spcPct val="100000"/>
              </a:lnSpc>
              <a:spcBef>
                <a:spcPts val="600"/>
              </a:spcBef>
              <a:spcAft>
                <a:spcPts val="0"/>
              </a:spcAft>
              <a:buClr>
                <a:schemeClr val="tx2"/>
              </a:buClr>
              <a:buSzPct val="150000"/>
              <a:buFont typeface="Arial" panose="020B0604020202020204" pitchFamily="34" charset="0"/>
              <a:buChar char="•"/>
              <a:tabLst/>
              <a:defRPr/>
            </a:pPr>
            <a:r>
              <a:rPr lang="en-US" sz="1400" kern="0" dirty="0">
                <a:solidFill>
                  <a:srgbClr val="5E5E5D"/>
                </a:solidFill>
              </a:rPr>
              <a:t>Relation (e.g., covariance, correlation): </a:t>
            </a:r>
            <a:r>
              <a:rPr lang="de-DE" sz="1200" kern="0" dirty="0" err="1">
                <a:solidFill>
                  <a:srgbClr val="5E5E5D"/>
                </a:solidFill>
                <a:latin typeface="Consolas" panose="020B0609020204030204" pitchFamily="49" charset="0"/>
              </a:rPr>
              <a:t>cov</a:t>
            </a:r>
            <a:r>
              <a:rPr lang="de-DE" sz="1200" kern="0" dirty="0">
                <a:solidFill>
                  <a:srgbClr val="5E5E5D"/>
                </a:solidFill>
                <a:latin typeface="Consolas" panose="020B0609020204030204" pitchFamily="49" charset="0"/>
              </a:rPr>
              <a:t>(), </a:t>
            </a:r>
            <a:r>
              <a:rPr lang="de-DE" sz="1200" kern="0" dirty="0" err="1">
                <a:solidFill>
                  <a:srgbClr val="5E5E5D"/>
                </a:solidFill>
                <a:latin typeface="Consolas" panose="020B0609020204030204" pitchFamily="49" charset="0"/>
              </a:rPr>
              <a:t>cor</a:t>
            </a:r>
            <a:r>
              <a:rPr lang="de-DE" sz="1200" kern="0" dirty="0">
                <a:solidFill>
                  <a:srgbClr val="5E5E5D"/>
                </a:solidFill>
                <a:latin typeface="Consolas" panose="020B0609020204030204" pitchFamily="49" charset="0"/>
              </a:rPr>
              <a:t>()</a:t>
            </a:r>
            <a:endParaRPr lang="en-US" sz="1200" kern="0" dirty="0">
              <a:solidFill>
                <a:srgbClr val="5E5E5D"/>
              </a:solidFill>
              <a:latin typeface="Consolas" panose="020B0609020204030204" pitchFamily="49" charset="0"/>
            </a:endParaRPr>
          </a:p>
        </p:txBody>
      </p:sp>
      <p:cxnSp>
        <p:nvCxnSpPr>
          <p:cNvPr id="41" name="Conector recto 19">
            <a:extLst>
              <a:ext uri="{FF2B5EF4-FFF2-40B4-BE49-F238E27FC236}">
                <a16:creationId xmlns:a16="http://schemas.microsoft.com/office/drawing/2014/main" id="{E2A57D1A-E9E7-4ECC-8BE7-3D0DE9EC2AD7}"/>
              </a:ext>
            </a:extLst>
          </p:cNvPr>
          <p:cNvCxnSpPr>
            <a:cxnSpLocks/>
          </p:cNvCxnSpPr>
          <p:nvPr/>
        </p:nvCxnSpPr>
        <p:spPr>
          <a:xfrm>
            <a:off x="7621492" y="2863859"/>
            <a:ext cx="0" cy="705851"/>
          </a:xfrm>
          <a:prstGeom prst="line">
            <a:avLst/>
          </a:prstGeom>
          <a:noFill/>
          <a:ln w="9525" cap="flat" cmpd="sng" algn="ctr">
            <a:solidFill>
              <a:srgbClr val="852339">
                <a:shade val="95000"/>
                <a:satMod val="105000"/>
              </a:srgbClr>
            </a:solidFill>
            <a:prstDash val="dash"/>
          </a:ln>
          <a:effectLst/>
        </p:spPr>
      </p:cxnSp>
      <p:sp>
        <p:nvSpPr>
          <p:cNvPr id="42" name="Rectángulo 9">
            <a:extLst>
              <a:ext uri="{FF2B5EF4-FFF2-40B4-BE49-F238E27FC236}">
                <a16:creationId xmlns:a16="http://schemas.microsoft.com/office/drawing/2014/main" id="{EFDF206F-37C2-4E73-A005-07D9FE0996D3}"/>
              </a:ext>
            </a:extLst>
          </p:cNvPr>
          <p:cNvSpPr/>
          <p:nvPr/>
        </p:nvSpPr>
        <p:spPr>
          <a:xfrm>
            <a:off x="7485915" y="2973691"/>
            <a:ext cx="2154312" cy="600164"/>
          </a:xfrm>
          <a:prstGeom prst="rect">
            <a:avLst/>
          </a:prstGeom>
        </p:spPr>
        <p:txBody>
          <a:bodyPr wrap="square">
            <a:spAutoFit/>
          </a:bodyPr>
          <a:lstStyle/>
          <a:p>
            <a:pPr marL="144000" marR="0" lvl="0" indent="-144000" defTabSz="914400" eaLnBrk="1" fontAlgn="auto" latinLnBrk="0" hangingPunct="1">
              <a:lnSpc>
                <a:spcPct val="100000"/>
              </a:lnSpc>
              <a:spcBef>
                <a:spcPts val="600"/>
              </a:spcBef>
              <a:spcAft>
                <a:spcPts val="0"/>
              </a:spcAft>
              <a:buClr>
                <a:schemeClr val="tx2"/>
              </a:buClr>
              <a:buSzPct val="150000"/>
              <a:buFont typeface="Arial" panose="020B0604020202020204" pitchFamily="34" charset="0"/>
              <a:buChar char="•"/>
              <a:tabLst/>
              <a:defRPr/>
            </a:pPr>
            <a:r>
              <a:rPr lang="en-US" sz="1400" kern="0" dirty="0">
                <a:solidFill>
                  <a:srgbClr val="5E5E5D"/>
                </a:solidFill>
              </a:rPr>
              <a:t>Levels: </a:t>
            </a:r>
            <a:r>
              <a:rPr lang="en-US" sz="1200" kern="0" dirty="0">
                <a:solidFill>
                  <a:srgbClr val="5E5E5D"/>
                </a:solidFill>
                <a:latin typeface="Consolas" panose="020B0609020204030204" pitchFamily="49" charset="0"/>
              </a:rPr>
              <a:t>levels()</a:t>
            </a:r>
            <a:endParaRPr lang="en-US" sz="1400" kern="0" dirty="0">
              <a:solidFill>
                <a:srgbClr val="5E5E5D"/>
              </a:solidFill>
              <a:latin typeface="Consolas" panose="020B0609020204030204" pitchFamily="49" charset="0"/>
            </a:endParaRPr>
          </a:p>
          <a:p>
            <a:pPr marL="144000" marR="0" lvl="0" indent="-144000" defTabSz="914400" eaLnBrk="1" fontAlgn="auto" latinLnBrk="0" hangingPunct="1">
              <a:lnSpc>
                <a:spcPct val="100000"/>
              </a:lnSpc>
              <a:spcBef>
                <a:spcPts val="600"/>
              </a:spcBef>
              <a:spcAft>
                <a:spcPts val="0"/>
              </a:spcAft>
              <a:buClr>
                <a:schemeClr val="tx2"/>
              </a:buClr>
              <a:buSzPct val="150000"/>
              <a:buFont typeface="Arial" panose="020B0604020202020204" pitchFamily="34" charset="0"/>
              <a:buChar char="•"/>
              <a:tabLst/>
              <a:defRPr/>
            </a:pPr>
            <a:r>
              <a:rPr lang="en-US" sz="1400" kern="0" dirty="0">
                <a:solidFill>
                  <a:srgbClr val="5E5E5D"/>
                </a:solidFill>
              </a:rPr>
              <a:t>Distribution: </a:t>
            </a:r>
            <a:r>
              <a:rPr lang="en-US" sz="1200" kern="0" dirty="0">
                <a:solidFill>
                  <a:srgbClr val="5E5E5D"/>
                </a:solidFill>
                <a:latin typeface="Consolas" panose="020B0609020204030204" pitchFamily="49" charset="0"/>
              </a:rPr>
              <a:t>table()</a:t>
            </a:r>
            <a:endParaRPr lang="en-US" sz="1400" kern="0" dirty="0">
              <a:solidFill>
                <a:srgbClr val="5E5E5D"/>
              </a:solidFill>
              <a:latin typeface="Consolas" panose="020B0609020204030204" pitchFamily="49" charset="0"/>
            </a:endParaRPr>
          </a:p>
        </p:txBody>
      </p:sp>
    </p:spTree>
    <p:extLst>
      <p:ext uri="{BB962C8B-B14F-4D97-AF65-F5344CB8AC3E}">
        <p14:creationId xmlns:p14="http://schemas.microsoft.com/office/powerpoint/2010/main" val="358385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F0CF5BA9-7AA4-44C7-B229-39A5BA90CE9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1" imgH="351" progId="TCLayout.ActiveDocument.1">
                  <p:embed/>
                </p:oleObj>
              </mc:Choice>
              <mc:Fallback>
                <p:oleObj name="think-cell Folie" r:id="rId3" imgW="351" imgH="351" progId="TCLayout.ActiveDocument.1">
                  <p:embed/>
                  <p:pic>
                    <p:nvPicPr>
                      <p:cNvPr id="5" name="Objekt 4" hidden="1">
                        <a:extLst>
                          <a:ext uri="{FF2B5EF4-FFF2-40B4-BE49-F238E27FC236}">
                            <a16:creationId xmlns:a16="http://schemas.microsoft.com/office/drawing/2014/main" id="{F0CF5BA9-7AA4-44C7-B229-39A5BA90CE9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04E2AF6-79A1-47DE-A067-CCBCB2369004}"/>
              </a:ext>
            </a:extLst>
          </p:cNvPr>
          <p:cNvSpPr>
            <a:spLocks noGrp="1"/>
          </p:cNvSpPr>
          <p:nvPr>
            <p:ph type="title"/>
          </p:nvPr>
        </p:nvSpPr>
        <p:spPr/>
        <p:txBody>
          <a:bodyPr vert="horz"/>
          <a:lstStyle/>
          <a:p>
            <a:r>
              <a:rPr lang="en-US" dirty="0"/>
              <a:t>Visualization</a:t>
            </a:r>
          </a:p>
        </p:txBody>
      </p:sp>
      <p:sp>
        <p:nvSpPr>
          <p:cNvPr id="3" name="Textplatzhalter 2">
            <a:extLst>
              <a:ext uri="{FF2B5EF4-FFF2-40B4-BE49-F238E27FC236}">
                <a16:creationId xmlns:a16="http://schemas.microsoft.com/office/drawing/2014/main" id="{119C326E-566B-4435-8195-0AC4BB620F50}"/>
              </a:ext>
            </a:extLst>
          </p:cNvPr>
          <p:cNvSpPr>
            <a:spLocks noGrp="1"/>
          </p:cNvSpPr>
          <p:nvPr>
            <p:ph type="body" sz="quarter" idx="13"/>
          </p:nvPr>
        </p:nvSpPr>
        <p:spPr/>
        <p:txBody>
          <a:bodyPr/>
          <a:lstStyle/>
          <a:p>
            <a:r>
              <a:rPr lang="en-US" dirty="0"/>
              <a:t>Base R Plots</a:t>
            </a:r>
          </a:p>
        </p:txBody>
      </p:sp>
      <p:pic>
        <p:nvPicPr>
          <p:cNvPr id="11" name="Grafik 10">
            <a:extLst>
              <a:ext uri="{FF2B5EF4-FFF2-40B4-BE49-F238E27FC236}">
                <a16:creationId xmlns:a16="http://schemas.microsoft.com/office/drawing/2014/main" id="{8BA9F773-F3C9-4BEB-A9DB-29ABB04E9D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811" y="1775054"/>
            <a:ext cx="2234874" cy="2234874"/>
          </a:xfrm>
          <a:prstGeom prst="rect">
            <a:avLst/>
          </a:prstGeom>
        </p:spPr>
      </p:pic>
      <p:sp>
        <p:nvSpPr>
          <p:cNvPr id="13" name="Textfeld 12">
            <a:extLst>
              <a:ext uri="{FF2B5EF4-FFF2-40B4-BE49-F238E27FC236}">
                <a16:creationId xmlns:a16="http://schemas.microsoft.com/office/drawing/2014/main" id="{921A8499-7815-4DDA-83FE-6E489D03E9E7}"/>
              </a:ext>
            </a:extLst>
          </p:cNvPr>
          <p:cNvSpPr txBox="1"/>
          <p:nvPr/>
        </p:nvSpPr>
        <p:spPr>
          <a:xfrm>
            <a:off x="1293066" y="1732011"/>
            <a:ext cx="1000708" cy="369332"/>
          </a:xfrm>
          <a:prstGeom prst="rect">
            <a:avLst/>
          </a:prstGeom>
          <a:noFill/>
        </p:spPr>
        <p:txBody>
          <a:bodyPr wrap="square">
            <a:spAutoFit/>
          </a:bodyPr>
          <a:lstStyle/>
          <a:p>
            <a:pPr algn="ctr"/>
            <a:r>
              <a:rPr lang="en-US" sz="1800" kern="0" dirty="0">
                <a:solidFill>
                  <a:srgbClr val="5E5E5D"/>
                </a:solidFill>
                <a:latin typeface="Consolas" panose="020B0609020204030204" pitchFamily="49" charset="0"/>
              </a:rPr>
              <a:t>plot()</a:t>
            </a:r>
            <a:endParaRPr lang="en-US" dirty="0"/>
          </a:p>
        </p:txBody>
      </p:sp>
      <p:pic>
        <p:nvPicPr>
          <p:cNvPr id="15" name="Grafik 14">
            <a:extLst>
              <a:ext uri="{FF2B5EF4-FFF2-40B4-BE49-F238E27FC236}">
                <a16:creationId xmlns:a16="http://schemas.microsoft.com/office/drawing/2014/main" id="{077F2254-0F1A-447D-949F-BC1171C3510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85656" y="1960715"/>
            <a:ext cx="1886340" cy="1886340"/>
          </a:xfrm>
          <a:prstGeom prst="rect">
            <a:avLst/>
          </a:prstGeom>
        </p:spPr>
      </p:pic>
      <p:sp>
        <p:nvSpPr>
          <p:cNvPr id="16" name="Textfeld 15">
            <a:extLst>
              <a:ext uri="{FF2B5EF4-FFF2-40B4-BE49-F238E27FC236}">
                <a16:creationId xmlns:a16="http://schemas.microsoft.com/office/drawing/2014/main" id="{171602D4-CACB-49E2-BF2F-1BA9AEF46F71}"/>
              </a:ext>
            </a:extLst>
          </p:cNvPr>
          <p:cNvSpPr txBox="1"/>
          <p:nvPr/>
        </p:nvSpPr>
        <p:spPr>
          <a:xfrm>
            <a:off x="3046771" y="1732011"/>
            <a:ext cx="1229309" cy="369332"/>
          </a:xfrm>
          <a:prstGeom prst="rect">
            <a:avLst/>
          </a:prstGeom>
          <a:noFill/>
        </p:spPr>
        <p:txBody>
          <a:bodyPr wrap="square">
            <a:spAutoFit/>
          </a:bodyPr>
          <a:lstStyle/>
          <a:p>
            <a:pPr algn="ctr"/>
            <a:r>
              <a:rPr lang="en-US" sz="1800" kern="0" dirty="0">
                <a:solidFill>
                  <a:srgbClr val="5E5E5D"/>
                </a:solidFill>
                <a:latin typeface="Consolas" panose="020B0609020204030204" pitchFamily="49" charset="0"/>
              </a:rPr>
              <a:t>pairs()</a:t>
            </a:r>
            <a:endParaRPr lang="en-US" dirty="0"/>
          </a:p>
        </p:txBody>
      </p:sp>
      <p:pic>
        <p:nvPicPr>
          <p:cNvPr id="18" name="Grafik 17">
            <a:extLst>
              <a:ext uri="{FF2B5EF4-FFF2-40B4-BE49-F238E27FC236}">
                <a16:creationId xmlns:a16="http://schemas.microsoft.com/office/drawing/2014/main" id="{F9BE251A-F67F-4B3C-884A-F21C067D7E5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4183" y="4379226"/>
            <a:ext cx="1721498" cy="1721498"/>
          </a:xfrm>
          <a:prstGeom prst="rect">
            <a:avLst/>
          </a:prstGeom>
        </p:spPr>
      </p:pic>
      <p:sp>
        <p:nvSpPr>
          <p:cNvPr id="19" name="Textfeld 18">
            <a:extLst>
              <a:ext uri="{FF2B5EF4-FFF2-40B4-BE49-F238E27FC236}">
                <a16:creationId xmlns:a16="http://schemas.microsoft.com/office/drawing/2014/main" id="{00D518E9-7BC0-43A6-8118-FAF7587B3A23}"/>
              </a:ext>
            </a:extLst>
          </p:cNvPr>
          <p:cNvSpPr txBox="1"/>
          <p:nvPr/>
        </p:nvSpPr>
        <p:spPr>
          <a:xfrm>
            <a:off x="1061977" y="4052971"/>
            <a:ext cx="1579206" cy="369332"/>
          </a:xfrm>
          <a:prstGeom prst="rect">
            <a:avLst/>
          </a:prstGeom>
          <a:noFill/>
        </p:spPr>
        <p:txBody>
          <a:bodyPr wrap="square">
            <a:spAutoFit/>
          </a:bodyPr>
          <a:lstStyle/>
          <a:p>
            <a:pPr algn="ctr"/>
            <a:r>
              <a:rPr lang="en-US" sz="1800" kern="0" dirty="0">
                <a:solidFill>
                  <a:srgbClr val="5E5E5D"/>
                </a:solidFill>
                <a:latin typeface="Consolas" panose="020B0609020204030204" pitchFamily="49" charset="0"/>
              </a:rPr>
              <a:t>boxplot()</a:t>
            </a:r>
            <a:endParaRPr lang="en-US" dirty="0"/>
          </a:p>
        </p:txBody>
      </p:sp>
      <p:pic>
        <p:nvPicPr>
          <p:cNvPr id="21" name="Grafik 20">
            <a:extLst>
              <a:ext uri="{FF2B5EF4-FFF2-40B4-BE49-F238E27FC236}">
                <a16:creationId xmlns:a16="http://schemas.microsoft.com/office/drawing/2014/main" id="{20D1A04E-F088-45B6-B8F3-39108AD9F04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23507" y="2115713"/>
            <a:ext cx="1886339" cy="1886339"/>
          </a:xfrm>
          <a:prstGeom prst="rect">
            <a:avLst/>
          </a:prstGeom>
        </p:spPr>
      </p:pic>
      <p:sp>
        <p:nvSpPr>
          <p:cNvPr id="22" name="Textfeld 21">
            <a:extLst>
              <a:ext uri="{FF2B5EF4-FFF2-40B4-BE49-F238E27FC236}">
                <a16:creationId xmlns:a16="http://schemas.microsoft.com/office/drawing/2014/main" id="{500C1E8D-7A75-489F-BD54-ABF9D45C2080}"/>
              </a:ext>
            </a:extLst>
          </p:cNvPr>
          <p:cNvSpPr txBox="1"/>
          <p:nvPr/>
        </p:nvSpPr>
        <p:spPr>
          <a:xfrm>
            <a:off x="8346418" y="1738617"/>
            <a:ext cx="1886339" cy="369332"/>
          </a:xfrm>
          <a:prstGeom prst="rect">
            <a:avLst/>
          </a:prstGeom>
          <a:noFill/>
        </p:spPr>
        <p:txBody>
          <a:bodyPr wrap="square">
            <a:spAutoFit/>
          </a:bodyPr>
          <a:lstStyle/>
          <a:p>
            <a:pPr algn="ctr"/>
            <a:r>
              <a:rPr lang="en-US" sz="1800" kern="0" dirty="0" err="1">
                <a:solidFill>
                  <a:srgbClr val="5E5E5D"/>
                </a:solidFill>
                <a:latin typeface="Consolas" panose="020B0609020204030204" pitchFamily="49" charset="0"/>
              </a:rPr>
              <a:t>stripchart</a:t>
            </a:r>
            <a:r>
              <a:rPr lang="en-US" sz="1800" kern="0" dirty="0">
                <a:solidFill>
                  <a:srgbClr val="5E5E5D"/>
                </a:solidFill>
                <a:latin typeface="Consolas" panose="020B0609020204030204" pitchFamily="49" charset="0"/>
              </a:rPr>
              <a:t>()</a:t>
            </a:r>
            <a:endParaRPr lang="en-US" dirty="0"/>
          </a:p>
        </p:txBody>
      </p:sp>
      <p:pic>
        <p:nvPicPr>
          <p:cNvPr id="24" name="Grafik 23">
            <a:extLst>
              <a:ext uri="{FF2B5EF4-FFF2-40B4-BE49-F238E27FC236}">
                <a16:creationId xmlns:a16="http://schemas.microsoft.com/office/drawing/2014/main" id="{E7D03EA6-7649-48CC-8FEA-D843A600482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70620" y="2009811"/>
            <a:ext cx="1949102" cy="1949102"/>
          </a:xfrm>
          <a:prstGeom prst="rect">
            <a:avLst/>
          </a:prstGeom>
        </p:spPr>
      </p:pic>
      <p:sp>
        <p:nvSpPr>
          <p:cNvPr id="25" name="Textfeld 24">
            <a:extLst>
              <a:ext uri="{FF2B5EF4-FFF2-40B4-BE49-F238E27FC236}">
                <a16:creationId xmlns:a16="http://schemas.microsoft.com/office/drawing/2014/main" id="{91B85186-BB06-4086-B567-A05C24BBBA11}"/>
              </a:ext>
            </a:extLst>
          </p:cNvPr>
          <p:cNvSpPr txBox="1"/>
          <p:nvPr/>
        </p:nvSpPr>
        <p:spPr>
          <a:xfrm>
            <a:off x="4955394" y="1732011"/>
            <a:ext cx="1601565" cy="369332"/>
          </a:xfrm>
          <a:prstGeom prst="rect">
            <a:avLst/>
          </a:prstGeom>
          <a:noFill/>
        </p:spPr>
        <p:txBody>
          <a:bodyPr wrap="square">
            <a:spAutoFit/>
          </a:bodyPr>
          <a:lstStyle/>
          <a:p>
            <a:pPr algn="ctr"/>
            <a:r>
              <a:rPr lang="en-US" sz="1800" kern="0" dirty="0" err="1">
                <a:solidFill>
                  <a:srgbClr val="5E5E5D"/>
                </a:solidFill>
                <a:latin typeface="Consolas" panose="020B0609020204030204" pitchFamily="49" charset="0"/>
              </a:rPr>
              <a:t>barplot</a:t>
            </a:r>
            <a:r>
              <a:rPr lang="en-US" sz="1800" kern="0" dirty="0">
                <a:solidFill>
                  <a:srgbClr val="5E5E5D"/>
                </a:solidFill>
                <a:latin typeface="Consolas" panose="020B0609020204030204" pitchFamily="49" charset="0"/>
              </a:rPr>
              <a:t>()</a:t>
            </a:r>
            <a:endParaRPr lang="en-US" dirty="0"/>
          </a:p>
        </p:txBody>
      </p:sp>
      <p:pic>
        <p:nvPicPr>
          <p:cNvPr id="27" name="Grafik 26">
            <a:extLst>
              <a:ext uri="{FF2B5EF4-FFF2-40B4-BE49-F238E27FC236}">
                <a16:creationId xmlns:a16="http://schemas.microsoft.com/office/drawing/2014/main" id="{79C66285-3358-4D1A-B017-20D1A5E83B47}"/>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40110" y="1743823"/>
            <a:ext cx="2329219" cy="2329219"/>
          </a:xfrm>
          <a:prstGeom prst="rect">
            <a:avLst/>
          </a:prstGeom>
        </p:spPr>
      </p:pic>
      <p:sp>
        <p:nvSpPr>
          <p:cNvPr id="28" name="Textfeld 27">
            <a:extLst>
              <a:ext uri="{FF2B5EF4-FFF2-40B4-BE49-F238E27FC236}">
                <a16:creationId xmlns:a16="http://schemas.microsoft.com/office/drawing/2014/main" id="{921594F0-C435-4C6D-8D14-872C24C8CA41}"/>
              </a:ext>
            </a:extLst>
          </p:cNvPr>
          <p:cNvSpPr txBox="1"/>
          <p:nvPr/>
        </p:nvSpPr>
        <p:spPr>
          <a:xfrm>
            <a:off x="6855534" y="1728295"/>
            <a:ext cx="1229309" cy="369332"/>
          </a:xfrm>
          <a:prstGeom prst="rect">
            <a:avLst/>
          </a:prstGeom>
          <a:noFill/>
        </p:spPr>
        <p:txBody>
          <a:bodyPr wrap="square">
            <a:spAutoFit/>
          </a:bodyPr>
          <a:lstStyle/>
          <a:p>
            <a:pPr algn="ctr"/>
            <a:r>
              <a:rPr lang="en-US" sz="1800" kern="0" dirty="0">
                <a:solidFill>
                  <a:srgbClr val="5E5E5D"/>
                </a:solidFill>
                <a:latin typeface="Consolas" panose="020B0609020204030204" pitchFamily="49" charset="0"/>
              </a:rPr>
              <a:t>pie()</a:t>
            </a:r>
            <a:endParaRPr lang="en-US" dirty="0"/>
          </a:p>
        </p:txBody>
      </p:sp>
      <p:pic>
        <p:nvPicPr>
          <p:cNvPr id="30" name="Grafik 29">
            <a:extLst>
              <a:ext uri="{FF2B5EF4-FFF2-40B4-BE49-F238E27FC236}">
                <a16:creationId xmlns:a16="http://schemas.microsoft.com/office/drawing/2014/main" id="{F06FC7F8-5A5F-4101-A30D-1E5A7416712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12251" y="4239681"/>
            <a:ext cx="2738826" cy="2054120"/>
          </a:xfrm>
          <a:prstGeom prst="rect">
            <a:avLst/>
          </a:prstGeom>
        </p:spPr>
      </p:pic>
      <p:sp>
        <p:nvSpPr>
          <p:cNvPr id="31" name="Textfeld 30">
            <a:extLst>
              <a:ext uri="{FF2B5EF4-FFF2-40B4-BE49-F238E27FC236}">
                <a16:creationId xmlns:a16="http://schemas.microsoft.com/office/drawing/2014/main" id="{E3487760-2AAB-41D8-988C-BD982777855D}"/>
              </a:ext>
            </a:extLst>
          </p:cNvPr>
          <p:cNvSpPr txBox="1"/>
          <p:nvPr/>
        </p:nvSpPr>
        <p:spPr>
          <a:xfrm>
            <a:off x="3506697" y="4056456"/>
            <a:ext cx="1229309" cy="369332"/>
          </a:xfrm>
          <a:prstGeom prst="rect">
            <a:avLst/>
          </a:prstGeom>
          <a:noFill/>
        </p:spPr>
        <p:txBody>
          <a:bodyPr wrap="square">
            <a:spAutoFit/>
          </a:bodyPr>
          <a:lstStyle/>
          <a:p>
            <a:pPr algn="ctr"/>
            <a:r>
              <a:rPr lang="en-US" sz="1800" kern="0" dirty="0">
                <a:solidFill>
                  <a:srgbClr val="5E5E5D"/>
                </a:solidFill>
                <a:latin typeface="Consolas" panose="020B0609020204030204" pitchFamily="49" charset="0"/>
              </a:rPr>
              <a:t>hist()</a:t>
            </a:r>
            <a:endParaRPr lang="en-US" dirty="0"/>
          </a:p>
        </p:txBody>
      </p:sp>
      <p:pic>
        <p:nvPicPr>
          <p:cNvPr id="33" name="Grafik 32">
            <a:extLst>
              <a:ext uri="{FF2B5EF4-FFF2-40B4-BE49-F238E27FC236}">
                <a16:creationId xmlns:a16="http://schemas.microsoft.com/office/drawing/2014/main" id="{97AC6D29-5B69-41D7-ADF6-087C6248A6E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52858" y="4188666"/>
            <a:ext cx="2771780" cy="2078835"/>
          </a:xfrm>
          <a:prstGeom prst="rect">
            <a:avLst/>
          </a:prstGeom>
        </p:spPr>
      </p:pic>
      <p:sp>
        <p:nvSpPr>
          <p:cNvPr id="34" name="Textfeld 33">
            <a:extLst>
              <a:ext uri="{FF2B5EF4-FFF2-40B4-BE49-F238E27FC236}">
                <a16:creationId xmlns:a16="http://schemas.microsoft.com/office/drawing/2014/main" id="{A9C06358-B8EA-4CF1-9ADD-E4521C96384D}"/>
              </a:ext>
            </a:extLst>
          </p:cNvPr>
          <p:cNvSpPr txBox="1"/>
          <p:nvPr/>
        </p:nvSpPr>
        <p:spPr>
          <a:xfrm>
            <a:off x="5614389" y="4053654"/>
            <a:ext cx="1671473" cy="369332"/>
          </a:xfrm>
          <a:prstGeom prst="rect">
            <a:avLst/>
          </a:prstGeom>
          <a:noFill/>
        </p:spPr>
        <p:txBody>
          <a:bodyPr wrap="square">
            <a:spAutoFit/>
          </a:bodyPr>
          <a:lstStyle/>
          <a:p>
            <a:pPr algn="ctr"/>
            <a:r>
              <a:rPr lang="en-US" sz="1800" kern="0" dirty="0">
                <a:solidFill>
                  <a:srgbClr val="5E5E5D"/>
                </a:solidFill>
                <a:latin typeface="Consolas" panose="020B0609020204030204" pitchFamily="49" charset="0"/>
              </a:rPr>
              <a:t>density()</a:t>
            </a:r>
            <a:endParaRPr lang="en-US" dirty="0"/>
          </a:p>
        </p:txBody>
      </p:sp>
      <p:pic>
        <p:nvPicPr>
          <p:cNvPr id="36" name="Grafik 35">
            <a:extLst>
              <a:ext uri="{FF2B5EF4-FFF2-40B4-BE49-F238E27FC236}">
                <a16:creationId xmlns:a16="http://schemas.microsoft.com/office/drawing/2014/main" id="{E11AD959-DEF6-468D-8A25-82FDDBE2561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434254" y="4088570"/>
            <a:ext cx="2066924" cy="2066924"/>
          </a:xfrm>
          <a:prstGeom prst="rect">
            <a:avLst/>
          </a:prstGeom>
        </p:spPr>
      </p:pic>
      <p:sp>
        <p:nvSpPr>
          <p:cNvPr id="37" name="Textfeld 36">
            <a:extLst>
              <a:ext uri="{FF2B5EF4-FFF2-40B4-BE49-F238E27FC236}">
                <a16:creationId xmlns:a16="http://schemas.microsoft.com/office/drawing/2014/main" id="{F5C3DAAF-ED31-4620-9E8A-E2D99FFE99E3}"/>
              </a:ext>
            </a:extLst>
          </p:cNvPr>
          <p:cNvSpPr txBox="1"/>
          <p:nvPr/>
        </p:nvSpPr>
        <p:spPr>
          <a:xfrm>
            <a:off x="7887950" y="4052971"/>
            <a:ext cx="1579206" cy="369332"/>
          </a:xfrm>
          <a:prstGeom prst="rect">
            <a:avLst/>
          </a:prstGeom>
          <a:noFill/>
        </p:spPr>
        <p:txBody>
          <a:bodyPr wrap="square">
            <a:spAutoFit/>
          </a:bodyPr>
          <a:lstStyle/>
          <a:p>
            <a:pPr algn="ctr"/>
            <a:r>
              <a:rPr lang="en-US" sz="1800" kern="0" dirty="0" err="1">
                <a:solidFill>
                  <a:srgbClr val="5E5E5D"/>
                </a:solidFill>
                <a:latin typeface="Consolas" panose="020B0609020204030204" pitchFamily="49" charset="0"/>
              </a:rPr>
              <a:t>qqplot</a:t>
            </a:r>
            <a:r>
              <a:rPr lang="en-US" sz="1800" kern="0" dirty="0">
                <a:solidFill>
                  <a:srgbClr val="5E5E5D"/>
                </a:solidFill>
                <a:latin typeface="Consolas" panose="020B0609020204030204" pitchFamily="49" charset="0"/>
              </a:rPr>
              <a:t>()</a:t>
            </a:r>
            <a:endParaRPr lang="en-US" dirty="0"/>
          </a:p>
        </p:txBody>
      </p:sp>
      <p:sp>
        <p:nvSpPr>
          <p:cNvPr id="38" name="Textfeld 37">
            <a:extLst>
              <a:ext uri="{FF2B5EF4-FFF2-40B4-BE49-F238E27FC236}">
                <a16:creationId xmlns:a16="http://schemas.microsoft.com/office/drawing/2014/main" id="{0F24C480-74CE-4C47-BF73-C85A4051C49E}"/>
              </a:ext>
            </a:extLst>
          </p:cNvPr>
          <p:cNvSpPr txBox="1"/>
          <p:nvPr/>
        </p:nvSpPr>
        <p:spPr>
          <a:xfrm>
            <a:off x="5122604" y="6079385"/>
            <a:ext cx="4863582" cy="246221"/>
          </a:xfrm>
          <a:prstGeom prst="rect">
            <a:avLst/>
          </a:prstGeom>
          <a:noFill/>
        </p:spPr>
        <p:txBody>
          <a:bodyPr wrap="square">
            <a:spAutoFit/>
          </a:bodyPr>
          <a:lstStyle/>
          <a:p>
            <a:pPr algn="r"/>
            <a:r>
              <a:rPr lang="en-US" sz="1000" dirty="0"/>
              <a:t>[http://www.sthda.com/english/wiki/r-base-graphs]</a:t>
            </a:r>
          </a:p>
        </p:txBody>
      </p:sp>
    </p:spTree>
    <p:extLst>
      <p:ext uri="{BB962C8B-B14F-4D97-AF65-F5344CB8AC3E}">
        <p14:creationId xmlns:p14="http://schemas.microsoft.com/office/powerpoint/2010/main" val="1738866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kt 13" hidden="1">
            <a:extLst>
              <a:ext uri="{FF2B5EF4-FFF2-40B4-BE49-F238E27FC236}">
                <a16:creationId xmlns:a16="http://schemas.microsoft.com/office/drawing/2014/main" id="{E861F8B6-E5DC-4672-9ADF-80C8A377CEE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1" imgH="351" progId="TCLayout.ActiveDocument.1">
                  <p:embed/>
                </p:oleObj>
              </mc:Choice>
              <mc:Fallback>
                <p:oleObj name="think-cell Folie" r:id="rId3" imgW="351" imgH="351" progId="TCLayout.ActiveDocument.1">
                  <p:embed/>
                  <p:pic>
                    <p:nvPicPr>
                      <p:cNvPr id="14" name="Objekt 13" hidden="1">
                        <a:extLst>
                          <a:ext uri="{FF2B5EF4-FFF2-40B4-BE49-F238E27FC236}">
                            <a16:creationId xmlns:a16="http://schemas.microsoft.com/office/drawing/2014/main" id="{E861F8B6-E5DC-4672-9ADF-80C8A377CEE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1122C82-C944-4718-A5C2-3D1989791047}"/>
              </a:ext>
            </a:extLst>
          </p:cNvPr>
          <p:cNvSpPr>
            <a:spLocks noGrp="1"/>
          </p:cNvSpPr>
          <p:nvPr>
            <p:ph type="title"/>
          </p:nvPr>
        </p:nvSpPr>
        <p:spPr/>
        <p:txBody>
          <a:bodyPr vert="horz"/>
          <a:lstStyle/>
          <a:p>
            <a:r>
              <a:rPr lang="en-US" dirty="0"/>
              <a:t>Dynamic Time Warping</a:t>
            </a:r>
          </a:p>
        </p:txBody>
      </p:sp>
      <p:sp>
        <p:nvSpPr>
          <p:cNvPr id="3" name="Textplatzhalter 2">
            <a:extLst>
              <a:ext uri="{FF2B5EF4-FFF2-40B4-BE49-F238E27FC236}">
                <a16:creationId xmlns:a16="http://schemas.microsoft.com/office/drawing/2014/main" id="{9F27373E-A3CB-481F-B7CB-94E41616BB49}"/>
              </a:ext>
            </a:extLst>
          </p:cNvPr>
          <p:cNvSpPr>
            <a:spLocks noGrp="1"/>
          </p:cNvSpPr>
          <p:nvPr>
            <p:ph type="body" sz="quarter" idx="13"/>
          </p:nvPr>
        </p:nvSpPr>
        <p:spPr/>
        <p:txBody>
          <a:bodyPr/>
          <a:lstStyle/>
          <a:p>
            <a:r>
              <a:rPr lang="en-US" dirty="0"/>
              <a:t>How to Match Different Degradation Patterns</a:t>
            </a:r>
          </a:p>
        </p:txBody>
      </p:sp>
      <p:pic>
        <p:nvPicPr>
          <p:cNvPr id="10" name="Grafik 9">
            <a:extLst>
              <a:ext uri="{FF2B5EF4-FFF2-40B4-BE49-F238E27FC236}">
                <a16:creationId xmlns:a16="http://schemas.microsoft.com/office/drawing/2014/main" id="{CB25B796-C2DC-4A0E-B8BA-6759CFB412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4931" y="1851992"/>
            <a:ext cx="2870121" cy="4068820"/>
          </a:xfrm>
          <a:prstGeom prst="rect">
            <a:avLst/>
          </a:prstGeom>
        </p:spPr>
      </p:pic>
      <p:sp>
        <p:nvSpPr>
          <p:cNvPr id="12" name="Textfeld 11">
            <a:extLst>
              <a:ext uri="{FF2B5EF4-FFF2-40B4-BE49-F238E27FC236}">
                <a16:creationId xmlns:a16="http://schemas.microsoft.com/office/drawing/2014/main" id="{8355569F-FC93-48DC-8088-27B7B0245219}"/>
              </a:ext>
            </a:extLst>
          </p:cNvPr>
          <p:cNvSpPr txBox="1"/>
          <p:nvPr/>
        </p:nvSpPr>
        <p:spPr>
          <a:xfrm>
            <a:off x="738901" y="1914448"/>
            <a:ext cx="5156265" cy="954107"/>
          </a:xfrm>
          <a:prstGeom prst="rect">
            <a:avLst/>
          </a:prstGeom>
          <a:noFill/>
        </p:spPr>
        <p:txBody>
          <a:bodyPr wrap="square">
            <a:spAutoFit/>
          </a:bodyPr>
          <a:lstStyle/>
          <a:p>
            <a:r>
              <a:rPr lang="en-US" sz="1400" dirty="0"/>
              <a:t>Time series (e.g., degradation, sensor values) analysis algorithm for measuring similarity between two temporal sequences, which may vary in speed and length</a:t>
            </a:r>
          </a:p>
          <a:p>
            <a:pPr marL="285750" indent="-285750">
              <a:buFont typeface="Arial" panose="020B0604020202020204" pitchFamily="34" charset="0"/>
              <a:buChar char="•"/>
            </a:pPr>
            <a:endParaRPr lang="en-US" sz="1400" dirty="0"/>
          </a:p>
        </p:txBody>
      </p:sp>
      <p:sp>
        <p:nvSpPr>
          <p:cNvPr id="15" name="Textfeld 14">
            <a:extLst>
              <a:ext uri="{FF2B5EF4-FFF2-40B4-BE49-F238E27FC236}">
                <a16:creationId xmlns:a16="http://schemas.microsoft.com/office/drawing/2014/main" id="{8EE0993D-417B-4123-B4B0-0A2CDCDEF7AA}"/>
              </a:ext>
            </a:extLst>
          </p:cNvPr>
          <p:cNvSpPr txBox="1"/>
          <p:nvPr/>
        </p:nvSpPr>
        <p:spPr>
          <a:xfrm>
            <a:off x="5122604" y="6079385"/>
            <a:ext cx="4863582" cy="246221"/>
          </a:xfrm>
          <a:prstGeom prst="rect">
            <a:avLst/>
          </a:prstGeom>
          <a:noFill/>
        </p:spPr>
        <p:txBody>
          <a:bodyPr wrap="square">
            <a:spAutoFit/>
          </a:bodyPr>
          <a:lstStyle/>
          <a:p>
            <a:pPr algn="r"/>
            <a:r>
              <a:rPr lang="en-US" sz="1000" dirty="0"/>
              <a:t>[https://towardsdatascience.com/dynamic-time-warping-3933f25fcdd]</a:t>
            </a:r>
          </a:p>
        </p:txBody>
      </p:sp>
      <p:sp>
        <p:nvSpPr>
          <p:cNvPr id="18" name="Textfeld 17">
            <a:extLst>
              <a:ext uri="{FF2B5EF4-FFF2-40B4-BE49-F238E27FC236}">
                <a16:creationId xmlns:a16="http://schemas.microsoft.com/office/drawing/2014/main" id="{B61BD0A0-9C44-4D80-827B-AA228DA4A0EC}"/>
              </a:ext>
            </a:extLst>
          </p:cNvPr>
          <p:cNvSpPr txBox="1"/>
          <p:nvPr/>
        </p:nvSpPr>
        <p:spPr>
          <a:xfrm>
            <a:off x="738901" y="2719708"/>
            <a:ext cx="5451410" cy="3323987"/>
          </a:xfrm>
          <a:prstGeom prst="rect">
            <a:avLst/>
          </a:prstGeom>
          <a:noFill/>
        </p:spPr>
        <p:txBody>
          <a:bodyPr wrap="square">
            <a:spAutoFit/>
          </a:bodyPr>
          <a:lstStyle/>
          <a:p>
            <a:pPr marL="342900" indent="-342900">
              <a:buFont typeface="+mj-lt"/>
              <a:buAutoNum type="arabicPeriod"/>
            </a:pPr>
            <a:r>
              <a:rPr lang="en-US" sz="1400" dirty="0"/>
              <a:t>Match index from first series 1 to n indices from other series and vice versa.</a:t>
            </a:r>
            <a:br>
              <a:rPr lang="en-US" sz="1400" dirty="0"/>
            </a:br>
            <a:r>
              <a:rPr lang="en-US" sz="1400" dirty="0"/>
              <a:t>Optional: Add locality (e.g., window) constraint to limit number of matches</a:t>
            </a:r>
          </a:p>
          <a:p>
            <a:pPr marL="342900" indent="-342900">
              <a:buFont typeface="+mj-lt"/>
              <a:buAutoNum type="arabicPeriod"/>
            </a:pPr>
            <a:r>
              <a:rPr lang="en-US" sz="1400" dirty="0"/>
              <a:t>First index from first series matched with first index from other series</a:t>
            </a:r>
          </a:p>
          <a:p>
            <a:pPr marL="342900" indent="-342900">
              <a:buFont typeface="+mj-lt"/>
              <a:buAutoNum type="arabicPeriod"/>
            </a:pPr>
            <a:r>
              <a:rPr lang="en-US" sz="1400" dirty="0"/>
              <a:t>Last index from first series matched with last index from other series</a:t>
            </a:r>
          </a:p>
          <a:p>
            <a:pPr marL="342900" indent="-342900">
              <a:buFont typeface="+mj-lt"/>
              <a:buAutoNum type="arabicPeriod"/>
            </a:pPr>
            <a:r>
              <a:rPr lang="en-US" sz="1400" dirty="0"/>
              <a:t>Monotonically increasing mapping, no crossover</a:t>
            </a:r>
          </a:p>
          <a:p>
            <a:pPr marL="342900" indent="-342900">
              <a:buFont typeface="+mj-lt"/>
              <a:buAutoNum type="arabicPeriod"/>
            </a:pPr>
            <a:r>
              <a:rPr lang="en-US" sz="1400" dirty="0"/>
              <a:t>Optimal match = satisfies steps 1 to 4 and has lowest cost</a:t>
            </a:r>
          </a:p>
          <a:p>
            <a:pPr marL="342900" indent="-342900">
              <a:buFont typeface="+mj-lt"/>
              <a:buAutoNum type="arabicPeriod"/>
            </a:pPr>
            <a:r>
              <a:rPr lang="en-US" sz="1400" dirty="0"/>
              <a:t>Optional: Warp time series to be aligned</a:t>
            </a:r>
          </a:p>
          <a:p>
            <a:pPr marL="342900" indent="-342900">
              <a:buFont typeface="+mj-lt"/>
              <a:buAutoNum type="arabicPeriod"/>
            </a:pPr>
            <a:endParaRPr lang="en-US" sz="1400" dirty="0"/>
          </a:p>
          <a:p>
            <a:pPr marL="342900" indent="-342900">
              <a:buFont typeface="+mj-lt"/>
              <a:buAutoNum type="arabicPeriod"/>
            </a:pPr>
            <a:endParaRPr lang="en-US" sz="1400" dirty="0"/>
          </a:p>
          <a:p>
            <a:r>
              <a:rPr lang="en-US" sz="1400" dirty="0"/>
              <a:t>R Package: </a:t>
            </a:r>
            <a:r>
              <a:rPr lang="en-US" sz="1400" dirty="0" err="1"/>
              <a:t>dtw</a:t>
            </a:r>
            <a:r>
              <a:rPr lang="en-US" sz="1400" dirty="0"/>
              <a:t> at </a:t>
            </a:r>
            <a:r>
              <a:rPr lang="en-US" sz="1400" dirty="0">
                <a:hlinkClick r:id="rId6"/>
              </a:rPr>
              <a:t>https://dynamictimewarping.github.io/</a:t>
            </a:r>
            <a:r>
              <a:rPr lang="en-US" sz="1400" dirty="0"/>
              <a:t> </a:t>
            </a:r>
          </a:p>
          <a:p>
            <a:pPr marL="342900" indent="-342900">
              <a:buFont typeface="+mj-lt"/>
              <a:buAutoNum type="arabicPeriod"/>
            </a:pPr>
            <a:endParaRPr lang="en-US" sz="1400" dirty="0"/>
          </a:p>
        </p:txBody>
      </p:sp>
    </p:spTree>
    <p:extLst>
      <p:ext uri="{BB962C8B-B14F-4D97-AF65-F5344CB8AC3E}">
        <p14:creationId xmlns:p14="http://schemas.microsoft.com/office/powerpoint/2010/main" val="1715650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F2EC26-646C-47B8-8E6E-46D3D045D296}"/>
              </a:ext>
            </a:extLst>
          </p:cNvPr>
          <p:cNvSpPr>
            <a:spLocks noGrp="1"/>
          </p:cNvSpPr>
          <p:nvPr>
            <p:ph type="title"/>
          </p:nvPr>
        </p:nvSpPr>
        <p:spPr/>
        <p:txBody>
          <a:bodyPr/>
          <a:lstStyle/>
          <a:p>
            <a:r>
              <a:rPr lang="en-US" dirty="0"/>
              <a:t>Agenda</a:t>
            </a:r>
          </a:p>
        </p:txBody>
      </p:sp>
      <p:sp>
        <p:nvSpPr>
          <p:cNvPr id="3" name="Textplatzhalter 2">
            <a:extLst>
              <a:ext uri="{FF2B5EF4-FFF2-40B4-BE49-F238E27FC236}">
                <a16:creationId xmlns:a16="http://schemas.microsoft.com/office/drawing/2014/main" id="{5265780A-6E2A-4608-9936-03FB49039C38}"/>
              </a:ext>
            </a:extLst>
          </p:cNvPr>
          <p:cNvSpPr>
            <a:spLocks noGrp="1"/>
          </p:cNvSpPr>
          <p:nvPr>
            <p:ph type="body" sz="quarter" idx="13"/>
          </p:nvPr>
        </p:nvSpPr>
        <p:spPr/>
        <p:txBody>
          <a:bodyPr/>
          <a:lstStyle/>
          <a:p>
            <a:endParaRPr lang="en-US"/>
          </a:p>
        </p:txBody>
      </p:sp>
      <p:graphicFrame>
        <p:nvGraphicFramePr>
          <p:cNvPr id="5" name="Table 13">
            <a:extLst>
              <a:ext uri="{FF2B5EF4-FFF2-40B4-BE49-F238E27FC236}">
                <a16:creationId xmlns:a16="http://schemas.microsoft.com/office/drawing/2014/main" id="{9B4780E7-A803-4227-8340-C4062C07FC8C}"/>
              </a:ext>
            </a:extLst>
          </p:cNvPr>
          <p:cNvGraphicFramePr>
            <a:graphicFrameLocks noGrp="1"/>
          </p:cNvGraphicFramePr>
          <p:nvPr>
            <p:extLst>
              <p:ext uri="{D42A27DB-BD31-4B8C-83A1-F6EECF244321}">
                <p14:modId xmlns:p14="http://schemas.microsoft.com/office/powerpoint/2010/main" val="3153318649"/>
              </p:ext>
            </p:extLst>
          </p:nvPr>
        </p:nvGraphicFramePr>
        <p:xfrm>
          <a:off x="614338" y="1851779"/>
          <a:ext cx="8549408" cy="2362200"/>
        </p:xfrm>
        <a:graphic>
          <a:graphicData uri="http://schemas.openxmlformats.org/drawingml/2006/table">
            <a:tbl>
              <a:tblPr firstRow="1" bandRow="1">
                <a:tableStyleId>{5C22544A-7EE6-4342-B048-85BDC9FD1C3A}</a:tableStyleId>
              </a:tblPr>
              <a:tblGrid>
                <a:gridCol w="1211861">
                  <a:extLst>
                    <a:ext uri="{9D8B030D-6E8A-4147-A177-3AD203B41FA5}">
                      <a16:colId xmlns:a16="http://schemas.microsoft.com/office/drawing/2014/main" val="20000"/>
                    </a:ext>
                  </a:extLst>
                </a:gridCol>
                <a:gridCol w="7337547">
                  <a:extLst>
                    <a:ext uri="{9D8B030D-6E8A-4147-A177-3AD203B41FA5}">
                      <a16:colId xmlns:a16="http://schemas.microsoft.com/office/drawing/2014/main" val="20001"/>
                    </a:ext>
                  </a:extLst>
                </a:gridCol>
              </a:tblGrid>
              <a:tr h="370840">
                <a:tc>
                  <a:txBody>
                    <a:bodyPr/>
                    <a:lstStyle/>
                    <a:p>
                      <a:r>
                        <a:rPr lang="en-US" sz="2500" b="1" i="0" dirty="0">
                          <a:solidFill>
                            <a:schemeClr val="accent1"/>
                          </a:solidFill>
                        </a:rPr>
                        <a:t>01</a:t>
                      </a:r>
                    </a:p>
                  </a:txBody>
                  <a:tcPr anchor="ctr">
                    <a:lnR w="3175" cap="flat" cmpd="sng" algn="ctr">
                      <a:noFill/>
                      <a:prstDash val="solid"/>
                      <a:round/>
                      <a:headEnd type="none" w="med" len="med"/>
                      <a:tailEnd type="none" w="med" len="med"/>
                    </a:lnR>
                    <a:lnB w="3175" cap="flat" cmpd="sng" algn="ctr">
                      <a:solidFill>
                        <a:schemeClr val="bg2"/>
                      </a:solidFill>
                      <a:prstDash val="solid"/>
                      <a:round/>
                      <a:headEnd type="none" w="med" len="med"/>
                      <a:tailEnd type="none" w="med" len="med"/>
                    </a:lnB>
                    <a:noFill/>
                  </a:tcPr>
                </a:tc>
                <a:tc>
                  <a:txBody>
                    <a:bodyPr/>
                    <a:lstStyle/>
                    <a:p>
                      <a:r>
                        <a:rPr lang="en-US" b="0" dirty="0">
                          <a:solidFill>
                            <a:schemeClr val="tx1"/>
                          </a:solidFill>
                        </a:rPr>
                        <a:t>Data Acquisition &amp; Preparation</a:t>
                      </a:r>
                    </a:p>
                  </a:txBody>
                  <a:tcPr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500" b="1" i="0" dirty="0">
                          <a:solidFill>
                            <a:schemeClr val="accent1"/>
                          </a:solidFill>
                        </a:rPr>
                        <a:t>02</a:t>
                      </a:r>
                    </a:p>
                  </a:txBody>
                  <a:tcPr anchor="ctr">
                    <a:lnR w="3175"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mn-lt"/>
                          <a:ea typeface="+mn-ea"/>
                          <a:cs typeface="+mn-cs"/>
                        </a:rPr>
                        <a:t>Fault Detection &amp; Diagnostics</a:t>
                      </a:r>
                    </a:p>
                  </a:txBody>
                  <a:tcPr anchor="b">
                    <a:lnL w="3175" cap="flat" cmpd="sng" algn="ctr">
                      <a:noFill/>
                      <a:prstDash val="solid"/>
                      <a:round/>
                      <a:headEnd type="none" w="med" len="med"/>
                      <a:tailEnd type="none" w="med" len="med"/>
                    </a:lnL>
                    <a:lnR w="12700" cmpd="sng">
                      <a:noFill/>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591239070"/>
                  </a:ext>
                </a:extLst>
              </a:tr>
              <a:tr h="370840">
                <a:tc>
                  <a:txBody>
                    <a:bodyPr/>
                    <a:lstStyle/>
                    <a:p>
                      <a:r>
                        <a:rPr lang="en-US" sz="2500" b="1" i="0" dirty="0">
                          <a:solidFill>
                            <a:schemeClr val="accent1"/>
                          </a:solidFill>
                        </a:rPr>
                        <a:t>03</a:t>
                      </a:r>
                    </a:p>
                  </a:txBody>
                  <a:tcPr anchor="ctr">
                    <a:lnR w="3175"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mn-lt"/>
                          <a:ea typeface="+mn-ea"/>
                          <a:cs typeface="+mn-cs"/>
                        </a:rPr>
                        <a:t>Prognostics</a:t>
                      </a:r>
                    </a:p>
                  </a:txBody>
                  <a:tcPr anchor="b">
                    <a:lnL w="3175" cap="flat" cmpd="sng" algn="ctr">
                      <a:noFill/>
                      <a:prstDash val="solid"/>
                      <a:round/>
                      <a:headEnd type="none" w="med" len="med"/>
                      <a:tailEnd type="none" w="med" len="med"/>
                    </a:lnL>
                    <a:lnR w="12700" cmpd="sng">
                      <a:noFill/>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417734135"/>
                  </a:ext>
                </a:extLst>
              </a:tr>
              <a:tr h="370840">
                <a:tc>
                  <a:txBody>
                    <a:bodyPr/>
                    <a:lstStyle/>
                    <a:p>
                      <a:r>
                        <a:rPr lang="en-US" sz="2500" b="1" i="0" dirty="0">
                          <a:solidFill>
                            <a:schemeClr val="accent1"/>
                          </a:solidFill>
                        </a:rPr>
                        <a:t>04</a:t>
                      </a:r>
                    </a:p>
                  </a:txBody>
                  <a:tcPr anchor="ctr">
                    <a:lnR w="3175"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mn-lt"/>
                          <a:ea typeface="+mn-ea"/>
                          <a:cs typeface="+mn-cs"/>
                        </a:rPr>
                        <a:t>Decision-Making</a:t>
                      </a:r>
                    </a:p>
                  </a:txBody>
                  <a:tcPr anchor="b">
                    <a:lnL w="3175" cap="flat" cmpd="sng" algn="ctr">
                      <a:noFill/>
                      <a:prstDash val="solid"/>
                      <a:round/>
                      <a:headEnd type="none" w="med" len="med"/>
                      <a:tailEnd type="none" w="med" len="med"/>
                    </a:lnL>
                    <a:lnR w="12700" cmpd="sng">
                      <a:noFill/>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50328237"/>
                  </a:ext>
                </a:extLst>
              </a:tr>
              <a:tr h="370840">
                <a:tc>
                  <a:txBody>
                    <a:bodyPr/>
                    <a:lstStyle/>
                    <a:p>
                      <a:r>
                        <a:rPr lang="en-US" sz="2500" b="1" i="0" dirty="0">
                          <a:solidFill>
                            <a:schemeClr val="accent1"/>
                          </a:solidFill>
                        </a:rPr>
                        <a:t>05</a:t>
                      </a:r>
                    </a:p>
                  </a:txBody>
                  <a:tcPr anchor="ctr">
                    <a:lnR w="3175" cap="flat" cmpd="sng" algn="ctr">
                      <a:no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mn-lt"/>
                          <a:ea typeface="+mn-ea"/>
                          <a:cs typeface="+mn-cs"/>
                        </a:rPr>
                        <a:t>Exercise</a:t>
                      </a:r>
                    </a:p>
                  </a:txBody>
                  <a:tcPr anchor="b">
                    <a:lnL w="3175" cap="flat" cmpd="sng" algn="ctr">
                      <a:noFill/>
                      <a:prstDash val="solid"/>
                      <a:round/>
                      <a:headEnd type="none" w="med" len="med"/>
                      <a:tailEnd type="none" w="med" len="med"/>
                    </a:lnL>
                    <a:lnR w="12700" cmpd="sng">
                      <a:noFill/>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717482410"/>
                  </a:ext>
                </a:extLst>
              </a:tr>
            </a:tbl>
          </a:graphicData>
        </a:graphic>
      </p:graphicFrame>
    </p:spTree>
    <p:extLst>
      <p:ext uri="{BB962C8B-B14F-4D97-AF65-F5344CB8AC3E}">
        <p14:creationId xmlns:p14="http://schemas.microsoft.com/office/powerpoint/2010/main" val="2313283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54848975-4A1E-4815-B2B9-290419EA281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51" imgH="351" progId="TCLayout.ActiveDocument.1">
                  <p:embed/>
                </p:oleObj>
              </mc:Choice>
              <mc:Fallback>
                <p:oleObj name="think-cell Folie" r:id="rId4" imgW="351" imgH="351" progId="TCLayout.ActiveDocument.1">
                  <p:embed/>
                  <p:pic>
                    <p:nvPicPr>
                      <p:cNvPr id="10" name="Objekt 9" hidden="1">
                        <a:extLst>
                          <a:ext uri="{FF2B5EF4-FFF2-40B4-BE49-F238E27FC236}">
                            <a16:creationId xmlns:a16="http://schemas.microsoft.com/office/drawing/2014/main" id="{54848975-4A1E-4815-B2B9-290419EA281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465A8DE-5223-4D16-BAF3-B03028107CF3}"/>
              </a:ext>
            </a:extLst>
          </p:cNvPr>
          <p:cNvSpPr>
            <a:spLocks noGrp="1"/>
          </p:cNvSpPr>
          <p:nvPr>
            <p:ph type="title"/>
          </p:nvPr>
        </p:nvSpPr>
        <p:spPr/>
        <p:txBody>
          <a:bodyPr vert="horz"/>
          <a:lstStyle/>
          <a:p>
            <a:r>
              <a:rPr lang="en-US" dirty="0"/>
              <a:t>Traditional Prognostics Metrics*</a:t>
            </a:r>
          </a:p>
        </p:txBody>
      </p:sp>
      <p:sp>
        <p:nvSpPr>
          <p:cNvPr id="3" name="Textplatzhalter 2">
            <a:extLst>
              <a:ext uri="{FF2B5EF4-FFF2-40B4-BE49-F238E27FC236}">
                <a16:creationId xmlns:a16="http://schemas.microsoft.com/office/drawing/2014/main" id="{A496EDE0-85A2-408E-A246-1C6B86452546}"/>
              </a:ext>
            </a:extLst>
          </p:cNvPr>
          <p:cNvSpPr>
            <a:spLocks noGrp="1"/>
          </p:cNvSpPr>
          <p:nvPr>
            <p:ph type="body" sz="quarter" idx="13"/>
          </p:nvPr>
        </p:nvSpPr>
        <p:spPr/>
        <p:txBody>
          <a:bodyPr/>
          <a:lstStyle/>
          <a:p>
            <a:r>
              <a:rPr lang="en-US" dirty="0"/>
              <a:t>It’s not About Whether we are Right, but About How Wrong we are</a:t>
            </a:r>
          </a:p>
        </p:txBody>
      </p:sp>
      <mc:AlternateContent xmlns:mc="http://schemas.openxmlformats.org/markup-compatibility/2006" xmlns:a14="http://schemas.microsoft.com/office/drawing/2010/main">
        <mc:Choice Requires="a14">
          <p:graphicFrame>
            <p:nvGraphicFramePr>
              <p:cNvPr id="14" name="Tabelle 13">
                <a:extLst>
                  <a:ext uri="{FF2B5EF4-FFF2-40B4-BE49-F238E27FC236}">
                    <a16:creationId xmlns:a16="http://schemas.microsoft.com/office/drawing/2014/main" id="{4A95E133-1CDE-47AA-9966-C13E43EB1D30}"/>
                  </a:ext>
                </a:extLst>
              </p:cNvPr>
              <p:cNvGraphicFramePr>
                <a:graphicFrameLocks noGrp="1"/>
              </p:cNvGraphicFramePr>
              <p:nvPr/>
            </p:nvGraphicFramePr>
            <p:xfrm>
              <a:off x="479423" y="1800860"/>
              <a:ext cx="3942631" cy="2638172"/>
            </p:xfrm>
            <a:graphic>
              <a:graphicData uri="http://schemas.openxmlformats.org/drawingml/2006/table">
                <a:tbl>
                  <a:tblPr firstRow="1" bandRow="1">
                    <a:tableStyleId>{2D5ABB26-0587-4C30-8999-92F81FD0307C}</a:tableStyleId>
                  </a:tblPr>
                  <a:tblGrid>
                    <a:gridCol w="2291948">
                      <a:extLst>
                        <a:ext uri="{9D8B030D-6E8A-4147-A177-3AD203B41FA5}">
                          <a16:colId xmlns:a16="http://schemas.microsoft.com/office/drawing/2014/main" val="1767756250"/>
                        </a:ext>
                      </a:extLst>
                    </a:gridCol>
                    <a:gridCol w="1650683">
                      <a:extLst>
                        <a:ext uri="{9D8B030D-6E8A-4147-A177-3AD203B41FA5}">
                          <a16:colId xmlns:a16="http://schemas.microsoft.com/office/drawing/2014/main" val="4198906653"/>
                        </a:ext>
                      </a:extLst>
                    </a:gridCol>
                  </a:tblGrid>
                  <a:tr h="370840">
                    <a:tc>
                      <a:txBody>
                        <a:bodyPr/>
                        <a:lstStyle/>
                        <a:p>
                          <a:pPr algn="ctr"/>
                          <a:r>
                            <a:rPr lang="en-US" sz="1400" dirty="0"/>
                            <a:t>Error</a:t>
                          </a:r>
                        </a:p>
                      </a:txBody>
                      <a:tcPr anchor="ctr"/>
                    </a:tc>
                    <a:tc>
                      <a:txBody>
                        <a:bodyPr/>
                        <a:lstStyle/>
                        <a:p>
                          <a:pPr algn="ctr"/>
                          <a14:m>
                            <m:oMathPara xmlns:m="http://schemas.openxmlformats.org/officeDocument/2006/math">
                              <m:oMathParaPr>
                                <m:jc m:val="centerGroup"/>
                              </m:oMathParaPr>
                              <m:oMath xmlns:m="http://schemas.openxmlformats.org/officeDocument/2006/math">
                                <m:r>
                                  <a:rPr lang="de-DE" sz="1100" b="0" smtClean="0">
                                    <a:latin typeface="Cambria Math" panose="02040503050406030204" pitchFamily="18" charset="0"/>
                                  </a:rPr>
                                  <m:t>𝐸</m:t>
                                </m:r>
                                <m:r>
                                  <a:rPr lang="de-DE" sz="1100" b="0" smtClean="0">
                                    <a:latin typeface="Cambria Math" panose="02040503050406030204" pitchFamily="18" charset="0"/>
                                  </a:rPr>
                                  <m:t>=</m:t>
                                </m:r>
                                <m:r>
                                  <a:rPr lang="de-DE" sz="1100" b="0" smtClean="0">
                                    <a:latin typeface="Cambria Math" panose="02040503050406030204" pitchFamily="18" charset="0"/>
                                  </a:rPr>
                                  <m:t>𝐴</m:t>
                                </m:r>
                                <m:r>
                                  <a:rPr lang="de-DE" sz="1100" b="0" smtClean="0">
                                    <a:latin typeface="Cambria Math" panose="02040503050406030204" pitchFamily="18" charset="0"/>
                                  </a:rPr>
                                  <m:t>−</m:t>
                                </m:r>
                                <m:r>
                                  <a:rPr lang="de-DE" sz="1100" b="0" smtClean="0">
                                    <a:latin typeface="Cambria Math" panose="02040503050406030204" pitchFamily="18" charset="0"/>
                                  </a:rPr>
                                  <m:t>𝐹</m:t>
                                </m:r>
                              </m:oMath>
                            </m:oMathPara>
                          </a14:m>
                          <a:endParaRPr lang="en-US" sz="1100" dirty="0"/>
                        </a:p>
                      </a:txBody>
                      <a:tcPr anchor="ctr"/>
                    </a:tc>
                    <a:extLst>
                      <a:ext uri="{0D108BD9-81ED-4DB2-BD59-A6C34878D82A}">
                        <a16:rowId xmlns:a16="http://schemas.microsoft.com/office/drawing/2014/main" val="1023281399"/>
                      </a:ext>
                    </a:extLst>
                  </a:tr>
                  <a:tr h="370840">
                    <a:tc>
                      <a:txBody>
                        <a:bodyPr/>
                        <a:lstStyle/>
                        <a:p>
                          <a:pPr algn="ctr"/>
                          <a:r>
                            <a:rPr lang="en-US" sz="1400" dirty="0"/>
                            <a:t>Mean Squared Error (MSE)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de-DE" sz="1100" b="0" smtClean="0">
                                    <a:latin typeface="Cambria Math" panose="02040503050406030204" pitchFamily="18" charset="0"/>
                                  </a:rPr>
                                  <m:t>MSE</m:t>
                                </m:r>
                                <m:r>
                                  <a:rPr lang="de-DE" sz="1100" b="0" smtClean="0">
                                    <a:latin typeface="Cambria Math" panose="02040503050406030204" pitchFamily="18" charset="0"/>
                                  </a:rPr>
                                  <m:t>=</m:t>
                                </m:r>
                                <m:f>
                                  <m:fPr>
                                    <m:ctrlPr>
                                      <a:rPr lang="de-DE" sz="1100" b="0" i="1" smtClean="0">
                                        <a:latin typeface="Cambria Math" panose="02040503050406030204" pitchFamily="18" charset="0"/>
                                      </a:rPr>
                                    </m:ctrlPr>
                                  </m:fPr>
                                  <m:num>
                                    <m:r>
                                      <a:rPr lang="de-DE" sz="1100" b="0" smtClean="0">
                                        <a:latin typeface="Cambria Math" panose="02040503050406030204" pitchFamily="18" charset="0"/>
                                      </a:rPr>
                                      <m:t>1</m:t>
                                    </m:r>
                                  </m:num>
                                  <m:den>
                                    <m:r>
                                      <a:rPr lang="de-DE" sz="1100" b="0" smtClean="0">
                                        <a:latin typeface="Cambria Math" panose="02040503050406030204" pitchFamily="18" charset="0"/>
                                      </a:rPr>
                                      <m:t>𝑛</m:t>
                                    </m:r>
                                  </m:den>
                                </m:f>
                                <m:nary>
                                  <m:naryPr>
                                    <m:chr m:val="∑"/>
                                    <m:subHide m:val="on"/>
                                    <m:supHide m:val="on"/>
                                    <m:ctrlPr>
                                      <a:rPr lang="de-DE" sz="1100" b="0" i="1" smtClean="0">
                                        <a:latin typeface="Cambria Math" panose="02040503050406030204" pitchFamily="18" charset="0"/>
                                      </a:rPr>
                                    </m:ctrlPr>
                                  </m:naryPr>
                                  <m:sub/>
                                  <m:sup/>
                                  <m:e>
                                    <m:sSubSup>
                                      <m:sSubSupPr>
                                        <m:ctrlPr>
                                          <a:rPr lang="de-DE" sz="1100" b="0" i="1" smtClean="0">
                                            <a:latin typeface="Cambria Math" panose="02040503050406030204" pitchFamily="18" charset="0"/>
                                          </a:rPr>
                                        </m:ctrlPr>
                                      </m:sSubSupPr>
                                      <m:e>
                                        <m:r>
                                          <a:rPr lang="de-DE" sz="1100" b="0" smtClean="0">
                                            <a:latin typeface="Cambria Math" panose="02040503050406030204" pitchFamily="18" charset="0"/>
                                          </a:rPr>
                                          <m:t>𝐸</m:t>
                                        </m:r>
                                      </m:e>
                                      <m:sub>
                                        <m:r>
                                          <a:rPr lang="de-DE" sz="1100" b="0" smtClean="0">
                                            <a:latin typeface="Cambria Math" panose="02040503050406030204" pitchFamily="18" charset="0"/>
                                          </a:rPr>
                                          <m:t>𝑖</m:t>
                                        </m:r>
                                      </m:sub>
                                      <m:sup>
                                        <m:r>
                                          <a:rPr lang="de-DE" sz="1100" b="0" smtClean="0">
                                            <a:latin typeface="Cambria Math" panose="02040503050406030204" pitchFamily="18" charset="0"/>
                                          </a:rPr>
                                          <m:t>2</m:t>
                                        </m:r>
                                      </m:sup>
                                    </m:sSubSup>
                                  </m:e>
                                </m:nary>
                              </m:oMath>
                            </m:oMathPara>
                          </a14:m>
                          <a:endParaRPr lang="en-US" sz="1100" dirty="0"/>
                        </a:p>
                        <a:p>
                          <a:pPr algn="ctr"/>
                          <a:endParaRPr lang="en-US" sz="1100" dirty="0"/>
                        </a:p>
                      </a:txBody>
                      <a:tcPr anchor="ctr"/>
                    </a:tc>
                    <a:extLst>
                      <a:ext uri="{0D108BD9-81ED-4DB2-BD59-A6C34878D82A}">
                        <a16:rowId xmlns:a16="http://schemas.microsoft.com/office/drawing/2014/main" val="56629680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 Absolute Error (MAE)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de-DE" sz="1100" b="0" smtClean="0">
                                    <a:latin typeface="Cambria Math" panose="02040503050406030204" pitchFamily="18" charset="0"/>
                                  </a:rPr>
                                  <m:t>MSE</m:t>
                                </m:r>
                                <m:r>
                                  <a:rPr lang="de-DE" sz="1100" b="0" smtClean="0">
                                    <a:latin typeface="Cambria Math" panose="02040503050406030204" pitchFamily="18" charset="0"/>
                                  </a:rPr>
                                  <m:t>=</m:t>
                                </m:r>
                                <m:f>
                                  <m:fPr>
                                    <m:ctrlPr>
                                      <a:rPr lang="de-DE" sz="1100" b="0" i="1" smtClean="0">
                                        <a:latin typeface="Cambria Math" panose="02040503050406030204" pitchFamily="18" charset="0"/>
                                      </a:rPr>
                                    </m:ctrlPr>
                                  </m:fPr>
                                  <m:num>
                                    <m:r>
                                      <a:rPr lang="de-DE" sz="1100" b="0" smtClean="0">
                                        <a:latin typeface="Cambria Math" panose="02040503050406030204" pitchFamily="18" charset="0"/>
                                      </a:rPr>
                                      <m:t>1</m:t>
                                    </m:r>
                                  </m:num>
                                  <m:den>
                                    <m:r>
                                      <a:rPr lang="de-DE" sz="1100" b="0" smtClean="0">
                                        <a:latin typeface="Cambria Math" panose="02040503050406030204" pitchFamily="18" charset="0"/>
                                      </a:rPr>
                                      <m:t>𝑛</m:t>
                                    </m:r>
                                  </m:den>
                                </m:f>
                                <m:nary>
                                  <m:naryPr>
                                    <m:chr m:val="∑"/>
                                    <m:subHide m:val="on"/>
                                    <m:supHide m:val="on"/>
                                    <m:ctrlPr>
                                      <a:rPr lang="de-DE" sz="1100" b="0" i="1" smtClean="0">
                                        <a:latin typeface="Cambria Math" panose="02040503050406030204" pitchFamily="18" charset="0"/>
                                      </a:rPr>
                                    </m:ctrlPr>
                                  </m:naryPr>
                                  <m:sub/>
                                  <m:sup/>
                                  <m:e>
                                    <m:sSubSup>
                                      <m:sSubSupPr>
                                        <m:ctrlPr>
                                          <a:rPr lang="de-DE" sz="1100" b="0" i="1" smtClean="0">
                                            <a:latin typeface="Cambria Math" panose="02040503050406030204" pitchFamily="18" charset="0"/>
                                          </a:rPr>
                                        </m:ctrlPr>
                                      </m:sSubSupPr>
                                      <m:e>
                                        <m:r>
                                          <a:rPr lang="de-DE" sz="1100" b="0" smtClean="0">
                                            <a:latin typeface="Cambria Math" panose="02040503050406030204" pitchFamily="18" charset="0"/>
                                          </a:rPr>
                                          <m:t>𝐸</m:t>
                                        </m:r>
                                      </m:e>
                                      <m:sub>
                                        <m:r>
                                          <a:rPr lang="de-DE" sz="1100" b="0" smtClean="0">
                                            <a:latin typeface="Cambria Math" panose="02040503050406030204" pitchFamily="18" charset="0"/>
                                          </a:rPr>
                                          <m:t>𝑖</m:t>
                                        </m:r>
                                      </m:sub>
                                      <m:sup>
                                        <m:r>
                                          <a:rPr lang="de-DE" sz="1100" b="0" smtClean="0">
                                            <a:latin typeface="Cambria Math" panose="02040503050406030204" pitchFamily="18" charset="0"/>
                                          </a:rPr>
                                          <m:t>2</m:t>
                                        </m:r>
                                      </m:sup>
                                    </m:sSubSup>
                                  </m:e>
                                </m:nary>
                              </m:oMath>
                            </m:oMathPara>
                          </a14:m>
                          <a:endParaRPr lang="en-US" sz="1100" dirty="0"/>
                        </a:p>
                      </a:txBody>
                      <a:tcPr anchor="ctr"/>
                    </a:tc>
                    <a:extLst>
                      <a:ext uri="{0D108BD9-81ED-4DB2-BD59-A6C34878D82A}">
                        <a16:rowId xmlns:a16="http://schemas.microsoft.com/office/drawing/2014/main" val="313559347"/>
                      </a:ext>
                    </a:extLst>
                  </a:tr>
                  <a:tr h="370840">
                    <a:tc>
                      <a:txBody>
                        <a:bodyPr/>
                        <a:lstStyle/>
                        <a:p>
                          <a:pPr algn="ctr"/>
                          <a:r>
                            <a:rPr lang="en-US" sz="1400" dirty="0"/>
                            <a:t>Root mean squared percentage error (RMSPE)</a:t>
                          </a:r>
                        </a:p>
                      </a:txBody>
                      <a:tcPr anchor="ctr"/>
                    </a:tc>
                    <a:tc>
                      <a:txBody>
                        <a:bodyPr/>
                        <a:lstStyle/>
                        <a:p>
                          <a:pPr algn="ctr"/>
                          <a14:m>
                            <m:oMathPara xmlns:m="http://schemas.openxmlformats.org/officeDocument/2006/math">
                              <m:oMathParaPr>
                                <m:jc m:val="centerGroup"/>
                              </m:oMathParaPr>
                              <m:oMath xmlns:m="http://schemas.openxmlformats.org/officeDocument/2006/math">
                                <m:r>
                                  <a:rPr lang="de-DE" sz="1100" b="0" smtClean="0">
                                    <a:latin typeface="Cambria Math" panose="02040503050406030204" pitchFamily="18" charset="0"/>
                                  </a:rPr>
                                  <m:t>𝑅𝑀𝑆𝑃𝐸</m:t>
                                </m:r>
                                <m:r>
                                  <a:rPr lang="de-DE" sz="1100" b="0" smtClean="0">
                                    <a:latin typeface="Cambria Math" panose="02040503050406030204" pitchFamily="18" charset="0"/>
                                  </a:rPr>
                                  <m:t>=</m:t>
                                </m:r>
                                <m:rad>
                                  <m:radPr>
                                    <m:degHide m:val="on"/>
                                    <m:ctrlPr>
                                      <a:rPr lang="de-DE" sz="1100" b="0" i="1" smtClean="0">
                                        <a:latin typeface="Cambria Math" panose="02040503050406030204" pitchFamily="18" charset="0"/>
                                      </a:rPr>
                                    </m:ctrlPr>
                                  </m:radPr>
                                  <m:deg/>
                                  <m:e>
                                    <m:f>
                                      <m:fPr>
                                        <m:ctrlPr>
                                          <a:rPr lang="de-DE" sz="1100" b="0" i="1" smtClean="0">
                                            <a:latin typeface="Cambria Math" panose="02040503050406030204" pitchFamily="18" charset="0"/>
                                          </a:rPr>
                                        </m:ctrlPr>
                                      </m:fPr>
                                      <m:num>
                                        <m:r>
                                          <a:rPr lang="de-DE" sz="1100" b="0" smtClean="0">
                                            <a:latin typeface="Cambria Math" panose="02040503050406030204" pitchFamily="18" charset="0"/>
                                          </a:rPr>
                                          <m:t>1</m:t>
                                        </m:r>
                                      </m:num>
                                      <m:den>
                                        <m:r>
                                          <a:rPr lang="de-DE" sz="1100" b="0" smtClean="0">
                                            <a:latin typeface="Cambria Math" panose="02040503050406030204" pitchFamily="18" charset="0"/>
                                          </a:rPr>
                                          <m:t>𝑛</m:t>
                                        </m:r>
                                      </m:den>
                                    </m:f>
                                    <m:nary>
                                      <m:naryPr>
                                        <m:chr m:val="∑"/>
                                        <m:subHide m:val="on"/>
                                        <m:supHide m:val="on"/>
                                        <m:ctrlPr>
                                          <a:rPr lang="de-DE" sz="1100" b="0" i="1" smtClean="0">
                                            <a:latin typeface="Cambria Math" panose="02040503050406030204" pitchFamily="18" charset="0"/>
                                          </a:rPr>
                                        </m:ctrlPr>
                                      </m:naryPr>
                                      <m:sub/>
                                      <m:sup/>
                                      <m:e>
                                        <m:sSup>
                                          <m:sSupPr>
                                            <m:ctrlPr>
                                              <a:rPr lang="de-DE" sz="1100" b="0" i="1" smtClean="0">
                                                <a:latin typeface="Cambria Math" panose="02040503050406030204" pitchFamily="18" charset="0"/>
                                              </a:rPr>
                                            </m:ctrlPr>
                                          </m:sSupPr>
                                          <m:e>
                                            <m:d>
                                              <m:dPr>
                                                <m:ctrlPr>
                                                  <a:rPr lang="de-DE" sz="1100" b="0" i="1" smtClean="0">
                                                    <a:latin typeface="Cambria Math" panose="02040503050406030204" pitchFamily="18" charset="0"/>
                                                  </a:rPr>
                                                </m:ctrlPr>
                                              </m:dPr>
                                              <m:e>
                                                <m:f>
                                                  <m:fPr>
                                                    <m:ctrlPr>
                                                      <a:rPr lang="de-DE" sz="1100" b="0" i="1" smtClean="0">
                                                        <a:latin typeface="Cambria Math" panose="02040503050406030204" pitchFamily="18" charset="0"/>
                                                      </a:rPr>
                                                    </m:ctrlPr>
                                                  </m:fPr>
                                                  <m:num>
                                                    <m:sSub>
                                                      <m:sSubPr>
                                                        <m:ctrlPr>
                                                          <a:rPr lang="de-DE" sz="1100" b="0" i="1" smtClean="0">
                                                            <a:latin typeface="Cambria Math" panose="02040503050406030204" pitchFamily="18" charset="0"/>
                                                          </a:rPr>
                                                        </m:ctrlPr>
                                                      </m:sSubPr>
                                                      <m:e>
                                                        <m:r>
                                                          <a:rPr lang="de-DE" sz="1100" b="0" smtClean="0">
                                                            <a:latin typeface="Cambria Math" panose="02040503050406030204" pitchFamily="18" charset="0"/>
                                                          </a:rPr>
                                                          <m:t>𝐸</m:t>
                                                        </m:r>
                                                      </m:e>
                                                      <m:sub>
                                                        <m:r>
                                                          <a:rPr lang="de-DE" sz="1100" b="0" smtClean="0">
                                                            <a:latin typeface="Cambria Math" panose="02040503050406030204" pitchFamily="18" charset="0"/>
                                                          </a:rPr>
                                                          <m:t>𝑖</m:t>
                                                        </m:r>
                                                      </m:sub>
                                                    </m:sSub>
                                                  </m:num>
                                                  <m:den>
                                                    <m:sSub>
                                                      <m:sSubPr>
                                                        <m:ctrlPr>
                                                          <a:rPr lang="de-DE" sz="1100" b="0" i="1" smtClean="0">
                                                            <a:latin typeface="Cambria Math" panose="02040503050406030204" pitchFamily="18" charset="0"/>
                                                          </a:rPr>
                                                        </m:ctrlPr>
                                                      </m:sSubPr>
                                                      <m:e>
                                                        <m:r>
                                                          <a:rPr lang="de-DE" sz="1100" b="0" smtClean="0">
                                                            <a:latin typeface="Cambria Math" panose="02040503050406030204" pitchFamily="18" charset="0"/>
                                                          </a:rPr>
                                                          <m:t>𝐴</m:t>
                                                        </m:r>
                                                      </m:e>
                                                      <m:sub>
                                                        <m:r>
                                                          <a:rPr lang="de-DE" sz="1100" b="0" smtClean="0">
                                                            <a:latin typeface="Cambria Math" panose="02040503050406030204" pitchFamily="18" charset="0"/>
                                                          </a:rPr>
                                                          <m:t>𝑖</m:t>
                                                        </m:r>
                                                      </m:sub>
                                                    </m:sSub>
                                                  </m:den>
                                                </m:f>
                                              </m:e>
                                            </m:d>
                                          </m:e>
                                          <m:sup>
                                            <m:r>
                                              <a:rPr lang="de-DE" sz="1100" b="0" smtClean="0">
                                                <a:latin typeface="Cambria Math" panose="02040503050406030204" pitchFamily="18" charset="0"/>
                                              </a:rPr>
                                              <m:t>2</m:t>
                                            </m:r>
                                          </m:sup>
                                        </m:sSup>
                                      </m:e>
                                    </m:nary>
                                  </m:e>
                                </m:rad>
                              </m:oMath>
                            </m:oMathPara>
                          </a14:m>
                          <a:endParaRPr lang="en-US" sz="1100" dirty="0"/>
                        </a:p>
                      </a:txBody>
                      <a:tcPr anchor="ctr"/>
                    </a:tc>
                    <a:extLst>
                      <a:ext uri="{0D108BD9-81ED-4DB2-BD59-A6C34878D82A}">
                        <a16:rowId xmlns:a16="http://schemas.microsoft.com/office/drawing/2014/main" val="4068659729"/>
                      </a:ext>
                    </a:extLst>
                  </a:tr>
                  <a:tr h="370840">
                    <a:tc>
                      <a:txBody>
                        <a:bodyPr/>
                        <a:lstStyle/>
                        <a:p>
                          <a:pPr algn="ctr"/>
                          <a:r>
                            <a:rPr lang="en-US" sz="1400" dirty="0"/>
                            <a:t>Mean Absolute Percentage Error (MAPE)</a:t>
                          </a:r>
                        </a:p>
                      </a:txBody>
                      <a:tcPr anchor="ctr"/>
                    </a:tc>
                    <a:tc>
                      <a:txBody>
                        <a:bodyPr/>
                        <a:lstStyle/>
                        <a:p>
                          <a:pPr algn="ctr"/>
                          <a14:m>
                            <m:oMathPara xmlns:m="http://schemas.openxmlformats.org/officeDocument/2006/math">
                              <m:oMathParaPr>
                                <m:jc m:val="centerGroup"/>
                              </m:oMathParaPr>
                              <m:oMath xmlns:m="http://schemas.openxmlformats.org/officeDocument/2006/math">
                                <m:r>
                                  <a:rPr lang="de-DE" sz="1100" b="0" smtClean="0">
                                    <a:latin typeface="Cambria Math" panose="02040503050406030204" pitchFamily="18" charset="0"/>
                                  </a:rPr>
                                  <m:t>𝑀𝐴𝑃𝐸</m:t>
                                </m:r>
                                <m:r>
                                  <a:rPr lang="de-DE" sz="1100" b="0" smtClean="0">
                                    <a:latin typeface="Cambria Math" panose="02040503050406030204" pitchFamily="18" charset="0"/>
                                  </a:rPr>
                                  <m:t>=</m:t>
                                </m:r>
                                <m:f>
                                  <m:fPr>
                                    <m:ctrlPr>
                                      <a:rPr lang="de-DE" sz="1100" b="0" i="1" smtClean="0">
                                        <a:latin typeface="Cambria Math" panose="02040503050406030204" pitchFamily="18" charset="0"/>
                                      </a:rPr>
                                    </m:ctrlPr>
                                  </m:fPr>
                                  <m:num>
                                    <m:r>
                                      <a:rPr lang="de-DE" sz="1100" b="0" smtClean="0">
                                        <a:latin typeface="Cambria Math" panose="02040503050406030204" pitchFamily="18" charset="0"/>
                                      </a:rPr>
                                      <m:t>1</m:t>
                                    </m:r>
                                  </m:num>
                                  <m:den>
                                    <m:r>
                                      <a:rPr lang="de-DE" sz="1100" b="0" smtClean="0">
                                        <a:latin typeface="Cambria Math" panose="02040503050406030204" pitchFamily="18" charset="0"/>
                                      </a:rPr>
                                      <m:t>𝑛</m:t>
                                    </m:r>
                                  </m:den>
                                </m:f>
                                <m:nary>
                                  <m:naryPr>
                                    <m:chr m:val="∑"/>
                                    <m:subHide m:val="on"/>
                                    <m:supHide m:val="on"/>
                                    <m:ctrlPr>
                                      <a:rPr lang="de-DE" sz="1100" b="0" i="1" smtClean="0">
                                        <a:latin typeface="Cambria Math" panose="02040503050406030204" pitchFamily="18" charset="0"/>
                                      </a:rPr>
                                    </m:ctrlPr>
                                  </m:naryPr>
                                  <m:sub/>
                                  <m:sup/>
                                  <m:e>
                                    <m:d>
                                      <m:dPr>
                                        <m:begChr m:val="|"/>
                                        <m:endChr m:val="|"/>
                                        <m:ctrlPr>
                                          <a:rPr lang="de-DE" sz="1100" b="0" i="1" smtClean="0">
                                            <a:latin typeface="Cambria Math" panose="02040503050406030204" pitchFamily="18" charset="0"/>
                                          </a:rPr>
                                        </m:ctrlPr>
                                      </m:dPr>
                                      <m:e>
                                        <m:f>
                                          <m:fPr>
                                            <m:ctrlPr>
                                              <a:rPr lang="de-DE" sz="1100" b="0" i="1" smtClean="0">
                                                <a:latin typeface="Cambria Math" panose="02040503050406030204" pitchFamily="18" charset="0"/>
                                              </a:rPr>
                                            </m:ctrlPr>
                                          </m:fPr>
                                          <m:num>
                                            <m:sSub>
                                              <m:sSubPr>
                                                <m:ctrlPr>
                                                  <a:rPr lang="de-DE" sz="1100" b="0" i="1" smtClean="0">
                                                    <a:latin typeface="Cambria Math" panose="02040503050406030204" pitchFamily="18" charset="0"/>
                                                  </a:rPr>
                                                </m:ctrlPr>
                                              </m:sSubPr>
                                              <m:e>
                                                <m:r>
                                                  <a:rPr lang="de-DE" sz="1100" b="0" smtClean="0">
                                                    <a:latin typeface="Cambria Math" panose="02040503050406030204" pitchFamily="18" charset="0"/>
                                                  </a:rPr>
                                                  <m:t>𝐸</m:t>
                                                </m:r>
                                              </m:e>
                                              <m:sub>
                                                <m:r>
                                                  <a:rPr lang="de-DE" sz="1100" b="0" smtClean="0">
                                                    <a:latin typeface="Cambria Math" panose="02040503050406030204" pitchFamily="18" charset="0"/>
                                                  </a:rPr>
                                                  <m:t>𝑖</m:t>
                                                </m:r>
                                              </m:sub>
                                            </m:sSub>
                                          </m:num>
                                          <m:den>
                                            <m:sSub>
                                              <m:sSubPr>
                                                <m:ctrlPr>
                                                  <a:rPr lang="de-DE" sz="1100" b="0" i="1" smtClean="0">
                                                    <a:latin typeface="Cambria Math" panose="02040503050406030204" pitchFamily="18" charset="0"/>
                                                  </a:rPr>
                                                </m:ctrlPr>
                                              </m:sSubPr>
                                              <m:e>
                                                <m:r>
                                                  <a:rPr lang="de-DE" sz="1100" b="0" smtClean="0">
                                                    <a:latin typeface="Cambria Math" panose="02040503050406030204" pitchFamily="18" charset="0"/>
                                                  </a:rPr>
                                                  <m:t>𝐴</m:t>
                                                </m:r>
                                              </m:e>
                                              <m:sub>
                                                <m:r>
                                                  <a:rPr lang="de-DE" sz="1100" b="0" smtClean="0">
                                                    <a:latin typeface="Cambria Math" panose="02040503050406030204" pitchFamily="18" charset="0"/>
                                                  </a:rPr>
                                                  <m:t>𝑖</m:t>
                                                </m:r>
                                              </m:sub>
                                            </m:sSub>
                                          </m:den>
                                        </m:f>
                                      </m:e>
                                    </m:d>
                                  </m:e>
                                </m:nary>
                              </m:oMath>
                            </m:oMathPara>
                          </a14:m>
                          <a:endParaRPr lang="en-US" sz="1100" dirty="0"/>
                        </a:p>
                      </a:txBody>
                      <a:tcPr anchor="ctr"/>
                    </a:tc>
                    <a:extLst>
                      <a:ext uri="{0D108BD9-81ED-4DB2-BD59-A6C34878D82A}">
                        <a16:rowId xmlns:a16="http://schemas.microsoft.com/office/drawing/2014/main" val="1413502029"/>
                      </a:ext>
                    </a:extLst>
                  </a:tr>
                </a:tbl>
              </a:graphicData>
            </a:graphic>
          </p:graphicFrame>
        </mc:Choice>
        <mc:Fallback xmlns="">
          <p:graphicFrame>
            <p:nvGraphicFramePr>
              <p:cNvPr id="14" name="Tabelle 13">
                <a:extLst>
                  <a:ext uri="{FF2B5EF4-FFF2-40B4-BE49-F238E27FC236}">
                    <a16:creationId xmlns:a16="http://schemas.microsoft.com/office/drawing/2014/main" id="{4A95E133-1CDE-47AA-9966-C13E43EB1D30}"/>
                  </a:ext>
                </a:extLst>
              </p:cNvPr>
              <p:cNvGraphicFramePr>
                <a:graphicFrameLocks noGrp="1"/>
              </p:cNvGraphicFramePr>
              <p:nvPr>
                <p:extLst>
                  <p:ext uri="{D42A27DB-BD31-4B8C-83A1-F6EECF244321}">
                    <p14:modId xmlns:p14="http://schemas.microsoft.com/office/powerpoint/2010/main" val="400101454"/>
                  </p:ext>
                </p:extLst>
              </p:nvPr>
            </p:nvGraphicFramePr>
            <p:xfrm>
              <a:off x="479423" y="1800860"/>
              <a:ext cx="3942631" cy="2795017"/>
            </p:xfrm>
            <a:graphic>
              <a:graphicData uri="http://schemas.openxmlformats.org/drawingml/2006/table">
                <a:tbl>
                  <a:tblPr firstRow="1" bandRow="1">
                    <a:tableStyleId>{2D5ABB26-0587-4C30-8999-92F81FD0307C}</a:tableStyleId>
                  </a:tblPr>
                  <a:tblGrid>
                    <a:gridCol w="2291948">
                      <a:extLst>
                        <a:ext uri="{9D8B030D-6E8A-4147-A177-3AD203B41FA5}">
                          <a16:colId xmlns:a16="http://schemas.microsoft.com/office/drawing/2014/main" val="1767756250"/>
                        </a:ext>
                      </a:extLst>
                    </a:gridCol>
                    <a:gridCol w="1650683">
                      <a:extLst>
                        <a:ext uri="{9D8B030D-6E8A-4147-A177-3AD203B41FA5}">
                          <a16:colId xmlns:a16="http://schemas.microsoft.com/office/drawing/2014/main" val="4198906653"/>
                        </a:ext>
                      </a:extLst>
                    </a:gridCol>
                  </a:tblGrid>
                  <a:tr h="370840">
                    <a:tc>
                      <a:txBody>
                        <a:bodyPr/>
                        <a:lstStyle/>
                        <a:p>
                          <a:pPr algn="ctr"/>
                          <a:r>
                            <a:rPr lang="en-US" sz="1400" dirty="0"/>
                            <a:t>Error</a:t>
                          </a:r>
                        </a:p>
                      </a:txBody>
                      <a:tcPr anchor="ctr"/>
                    </a:tc>
                    <a:tc>
                      <a:txBody>
                        <a:bodyPr/>
                        <a:lstStyle/>
                        <a:p>
                          <a:endParaRPr lang="de-DE"/>
                        </a:p>
                      </a:txBody>
                      <a:tcPr anchor="ctr">
                        <a:blipFill>
                          <a:blip r:embed="rId7"/>
                          <a:stretch>
                            <a:fillRect l="-139114" t="-55738" b="-868852"/>
                          </a:stretch>
                        </a:blipFill>
                      </a:tcPr>
                    </a:tc>
                    <a:extLst>
                      <a:ext uri="{0D108BD9-81ED-4DB2-BD59-A6C34878D82A}">
                        <a16:rowId xmlns:a16="http://schemas.microsoft.com/office/drawing/2014/main" val="1023281399"/>
                      </a:ext>
                    </a:extLst>
                  </a:tr>
                  <a:tr h="665036">
                    <a:tc>
                      <a:txBody>
                        <a:bodyPr/>
                        <a:lstStyle/>
                        <a:p>
                          <a:pPr algn="ctr"/>
                          <a:r>
                            <a:rPr lang="en-US" sz="1400" dirty="0"/>
                            <a:t>Mean Squared Error (MSE)</a:t>
                          </a:r>
                        </a:p>
                      </a:txBody>
                      <a:tcPr anchor="ctr"/>
                    </a:tc>
                    <a:tc>
                      <a:txBody>
                        <a:bodyPr/>
                        <a:lstStyle/>
                        <a:p>
                          <a:endParaRPr lang="de-DE"/>
                        </a:p>
                      </a:txBody>
                      <a:tcPr anchor="ctr">
                        <a:blipFill>
                          <a:blip r:embed="rId7"/>
                          <a:stretch>
                            <a:fillRect l="-139114" t="-87156" b="-386239"/>
                          </a:stretch>
                        </a:blipFill>
                      </a:tcPr>
                    </a:tc>
                    <a:extLst>
                      <a:ext uri="{0D108BD9-81ED-4DB2-BD59-A6C34878D82A}">
                        <a16:rowId xmlns:a16="http://schemas.microsoft.com/office/drawing/2014/main" val="566296804"/>
                      </a:ext>
                    </a:extLst>
                  </a:tr>
                  <a:tr h="497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Mean Absolute Error (MAE)</a:t>
                          </a:r>
                        </a:p>
                      </a:txBody>
                      <a:tcPr anchor="ctr"/>
                    </a:tc>
                    <a:tc>
                      <a:txBody>
                        <a:bodyPr/>
                        <a:lstStyle/>
                        <a:p>
                          <a:endParaRPr lang="de-DE"/>
                        </a:p>
                      </a:txBody>
                      <a:tcPr anchor="ctr">
                        <a:blipFill>
                          <a:blip r:embed="rId7"/>
                          <a:stretch>
                            <a:fillRect l="-139114" t="-248780" b="-413415"/>
                          </a:stretch>
                        </a:blipFill>
                      </a:tcPr>
                    </a:tc>
                    <a:extLst>
                      <a:ext uri="{0D108BD9-81ED-4DB2-BD59-A6C34878D82A}">
                        <a16:rowId xmlns:a16="http://schemas.microsoft.com/office/drawing/2014/main" val="313559347"/>
                      </a:ext>
                    </a:extLst>
                  </a:tr>
                  <a:tr h="743585">
                    <a:tc>
                      <a:txBody>
                        <a:bodyPr/>
                        <a:lstStyle/>
                        <a:p>
                          <a:pPr algn="ctr"/>
                          <a:r>
                            <a:rPr lang="en-US" sz="1400" dirty="0"/>
                            <a:t>Root mean squared percentage error (RMSPE)</a:t>
                          </a:r>
                        </a:p>
                      </a:txBody>
                      <a:tcPr anchor="ctr"/>
                    </a:tc>
                    <a:tc>
                      <a:txBody>
                        <a:bodyPr/>
                        <a:lstStyle/>
                        <a:p>
                          <a:endParaRPr lang="de-DE"/>
                        </a:p>
                      </a:txBody>
                      <a:tcPr anchor="ctr">
                        <a:blipFill>
                          <a:blip r:embed="rId7"/>
                          <a:stretch>
                            <a:fillRect l="-139114" t="-234426" b="-177869"/>
                          </a:stretch>
                        </a:blipFill>
                      </a:tcPr>
                    </a:tc>
                    <a:extLst>
                      <a:ext uri="{0D108BD9-81ED-4DB2-BD59-A6C34878D82A}">
                        <a16:rowId xmlns:a16="http://schemas.microsoft.com/office/drawing/2014/main" val="4068659729"/>
                      </a:ext>
                    </a:extLst>
                  </a:tr>
                  <a:tr h="518160">
                    <a:tc>
                      <a:txBody>
                        <a:bodyPr/>
                        <a:lstStyle/>
                        <a:p>
                          <a:pPr algn="ctr"/>
                          <a:r>
                            <a:rPr lang="en-US" sz="1400" dirty="0"/>
                            <a:t>Mean Absolute Percentage Error (MAPE)</a:t>
                          </a:r>
                        </a:p>
                      </a:txBody>
                      <a:tcPr anchor="ctr"/>
                    </a:tc>
                    <a:tc>
                      <a:txBody>
                        <a:bodyPr/>
                        <a:lstStyle/>
                        <a:p>
                          <a:endParaRPr lang="de-DE"/>
                        </a:p>
                      </a:txBody>
                      <a:tcPr anchor="ctr">
                        <a:blipFill>
                          <a:blip r:embed="rId7"/>
                          <a:stretch>
                            <a:fillRect l="-139114" t="-480000" b="-155294"/>
                          </a:stretch>
                        </a:blipFill>
                      </a:tcPr>
                    </a:tc>
                    <a:extLst>
                      <a:ext uri="{0D108BD9-81ED-4DB2-BD59-A6C34878D82A}">
                        <a16:rowId xmlns:a16="http://schemas.microsoft.com/office/drawing/2014/main" val="1413502029"/>
                      </a:ext>
                    </a:extLst>
                  </a:tr>
                </a:tbl>
              </a:graphicData>
            </a:graphic>
          </p:graphicFrame>
        </mc:Fallback>
      </mc:AlternateContent>
      <p:sp>
        <p:nvSpPr>
          <p:cNvPr id="15" name="Textfeld 14">
            <a:extLst>
              <a:ext uri="{FF2B5EF4-FFF2-40B4-BE49-F238E27FC236}">
                <a16:creationId xmlns:a16="http://schemas.microsoft.com/office/drawing/2014/main" id="{A9AFE679-3583-42C0-AB7A-4A191D4344D6}"/>
              </a:ext>
            </a:extLst>
          </p:cNvPr>
          <p:cNvSpPr txBox="1"/>
          <p:nvPr/>
        </p:nvSpPr>
        <p:spPr>
          <a:xfrm>
            <a:off x="471803" y="6069965"/>
            <a:ext cx="6559809" cy="246221"/>
          </a:xfrm>
          <a:prstGeom prst="rect">
            <a:avLst/>
          </a:prstGeom>
          <a:noFill/>
        </p:spPr>
        <p:txBody>
          <a:bodyPr wrap="none" rtlCol="0">
            <a:spAutoFit/>
          </a:bodyPr>
          <a:lstStyle/>
          <a:p>
            <a:pPr algn="l"/>
            <a:r>
              <a:rPr lang="en-US" sz="1000" dirty="0"/>
              <a:t>*A: Actual RUL, F: Forecasted RUL, n: number of observations (e.g., time steps, assets), i: index of observation</a:t>
            </a:r>
          </a:p>
        </p:txBody>
      </p:sp>
      <mc:AlternateContent xmlns:mc="http://schemas.openxmlformats.org/markup-compatibility/2006" xmlns:a14="http://schemas.microsoft.com/office/drawing/2010/main">
        <mc:Choice Requires="a14">
          <p:graphicFrame>
            <p:nvGraphicFramePr>
              <p:cNvPr id="19" name="Tabelle 18">
                <a:extLst>
                  <a:ext uri="{FF2B5EF4-FFF2-40B4-BE49-F238E27FC236}">
                    <a16:creationId xmlns:a16="http://schemas.microsoft.com/office/drawing/2014/main" id="{4BD12731-3035-4A1E-B438-79E08507B3EE}"/>
                  </a:ext>
                </a:extLst>
              </p:cNvPr>
              <p:cNvGraphicFramePr>
                <a:graphicFrameLocks noGrp="1"/>
              </p:cNvGraphicFramePr>
              <p:nvPr/>
            </p:nvGraphicFramePr>
            <p:xfrm>
              <a:off x="755310" y="4616204"/>
              <a:ext cx="3666744" cy="1285748"/>
            </p:xfrm>
            <a:graphic>
              <a:graphicData uri="http://schemas.openxmlformats.org/drawingml/2006/table">
                <a:tbl>
                  <a:tblPr firstRow="1" bandRow="1">
                    <a:tableStyleId>{2D5ABB26-0587-4C30-8999-92F81FD0307C}</a:tableStyleId>
                  </a:tblPr>
                  <a:tblGrid>
                    <a:gridCol w="1067689">
                      <a:extLst>
                        <a:ext uri="{9D8B030D-6E8A-4147-A177-3AD203B41FA5}">
                          <a16:colId xmlns:a16="http://schemas.microsoft.com/office/drawing/2014/main" val="1249713167"/>
                        </a:ext>
                      </a:extLst>
                    </a:gridCol>
                    <a:gridCol w="2599055">
                      <a:extLst>
                        <a:ext uri="{9D8B030D-6E8A-4147-A177-3AD203B41FA5}">
                          <a16:colId xmlns:a16="http://schemas.microsoft.com/office/drawing/2014/main" val="325861772"/>
                        </a:ext>
                      </a:extLst>
                    </a:gridCol>
                  </a:tblGrid>
                  <a:tr h="370840">
                    <a:tc>
                      <a:txBody>
                        <a:bodyPr/>
                        <a:lstStyle/>
                        <a:p>
                          <a:pPr algn="ctr"/>
                          <a:r>
                            <a:rPr lang="en-US" sz="1400" dirty="0"/>
                            <a:t>Timeliness</a:t>
                          </a:r>
                        </a:p>
                      </a:txBody>
                      <a:tcPr anchor="ctr"/>
                    </a:tc>
                    <a:tc>
                      <a:txBody>
                        <a:bodyPr/>
                        <a:lstStyle/>
                        <a:p>
                          <a:pPr algn="ctr"/>
                          <a14:m>
                            <m:oMathPara xmlns:m="http://schemas.openxmlformats.org/officeDocument/2006/math">
                              <m:oMathParaPr>
                                <m:jc m:val="centerGroup"/>
                              </m:oMathParaPr>
                              <m:oMath xmlns:m="http://schemas.openxmlformats.org/officeDocument/2006/math">
                                <m:r>
                                  <a:rPr lang="de-DE" sz="1100" b="0" smtClean="0">
                                    <a:latin typeface="Cambria Math" panose="02040503050406030204" pitchFamily="18" charset="0"/>
                                  </a:rPr>
                                  <m:t>𝑇</m:t>
                                </m:r>
                                <m:r>
                                  <a:rPr lang="de-DE" sz="1100" b="0" smtClean="0">
                                    <a:latin typeface="Cambria Math" panose="02040503050406030204" pitchFamily="18" charset="0"/>
                                  </a:rPr>
                                  <m:t>=</m:t>
                                </m:r>
                                <m:f>
                                  <m:fPr>
                                    <m:ctrlPr>
                                      <a:rPr lang="de-DE" sz="1100" b="0" i="1" smtClean="0">
                                        <a:latin typeface="Cambria Math" panose="02040503050406030204" pitchFamily="18" charset="0"/>
                                      </a:rPr>
                                    </m:ctrlPr>
                                  </m:fPr>
                                  <m:num>
                                    <m:r>
                                      <a:rPr lang="de-DE" sz="1100" b="0" smtClean="0">
                                        <a:latin typeface="Cambria Math" panose="02040503050406030204" pitchFamily="18" charset="0"/>
                                      </a:rPr>
                                      <m:t>1</m:t>
                                    </m:r>
                                  </m:num>
                                  <m:den>
                                    <m:r>
                                      <a:rPr lang="de-DE" sz="1100" b="0" smtClean="0">
                                        <a:latin typeface="Cambria Math" panose="02040503050406030204" pitchFamily="18" charset="0"/>
                                      </a:rPr>
                                      <m:t>𝑛</m:t>
                                    </m:r>
                                  </m:den>
                                </m:f>
                                <m:nary>
                                  <m:naryPr>
                                    <m:chr m:val="∑"/>
                                    <m:subHide m:val="on"/>
                                    <m:supHide m:val="on"/>
                                    <m:ctrlPr>
                                      <a:rPr lang="de-DE" sz="1100" b="0" i="1" smtClean="0">
                                        <a:latin typeface="Cambria Math" panose="02040503050406030204" pitchFamily="18" charset="0"/>
                                      </a:rPr>
                                    </m:ctrlPr>
                                  </m:naryPr>
                                  <m:sub/>
                                  <m:sup/>
                                  <m:e>
                                    <m:r>
                                      <a:rPr lang="de-DE" sz="1100" b="0" smtClean="0">
                                        <a:latin typeface="Cambria Math" panose="02040503050406030204" pitchFamily="18" charset="0"/>
                                      </a:rPr>
                                      <m:t>𝜑</m:t>
                                    </m:r>
                                    <m:d>
                                      <m:dPr>
                                        <m:begChr m:val="{"/>
                                        <m:endChr m:val="}"/>
                                        <m:ctrlPr>
                                          <a:rPr lang="de-DE" sz="1100" b="0" i="1" smtClean="0">
                                            <a:latin typeface="Cambria Math" panose="02040503050406030204" pitchFamily="18" charset="0"/>
                                          </a:rPr>
                                        </m:ctrlPr>
                                      </m:dPr>
                                      <m:e>
                                        <m:sSub>
                                          <m:sSubPr>
                                            <m:ctrlPr>
                                              <a:rPr lang="de-DE" sz="1100" b="0" i="1" smtClean="0">
                                                <a:latin typeface="Cambria Math" panose="02040503050406030204" pitchFamily="18" charset="0"/>
                                              </a:rPr>
                                            </m:ctrlPr>
                                          </m:sSubPr>
                                          <m:e>
                                            <m:r>
                                              <a:rPr lang="de-DE" sz="1100" b="0" smtClean="0">
                                                <a:latin typeface="Cambria Math" panose="02040503050406030204" pitchFamily="18" charset="0"/>
                                              </a:rPr>
                                              <m:t>𝐸</m:t>
                                            </m:r>
                                          </m:e>
                                          <m:sub>
                                            <m:r>
                                              <a:rPr lang="de-DE" sz="1100" b="0" smtClean="0">
                                                <a:latin typeface="Cambria Math" panose="02040503050406030204" pitchFamily="18" charset="0"/>
                                              </a:rPr>
                                              <m:t>𝑖</m:t>
                                            </m:r>
                                          </m:sub>
                                        </m:sSub>
                                      </m:e>
                                    </m:d>
                                  </m:e>
                                </m:nary>
                              </m:oMath>
                            </m:oMathPara>
                          </a14:m>
                          <a:endParaRPr lang="de-DE" sz="1100" b="0" dirty="0"/>
                        </a:p>
                        <a:p>
                          <a:pPr algn="ctr"/>
                          <a:r>
                            <a:rPr lang="en-US" sz="1100" dirty="0"/>
                            <a:t>where, </a:t>
                          </a:r>
                          <a14:m>
                            <m:oMath xmlns:m="http://schemas.openxmlformats.org/officeDocument/2006/math">
                              <m:r>
                                <a:rPr lang="de-DE" sz="1100" b="1" smtClean="0">
                                  <a:latin typeface="Cambria Math" panose="02040503050406030204" pitchFamily="18" charset="0"/>
                                </a:rPr>
                                <m:t> </m:t>
                              </m:r>
                              <m:r>
                                <a:rPr lang="de-DE" sz="1100" b="0" smtClean="0">
                                  <a:latin typeface="Cambria Math" panose="02040503050406030204" pitchFamily="18" charset="0"/>
                                </a:rPr>
                                <m:t>𝜑</m:t>
                              </m:r>
                              <m:d>
                                <m:dPr>
                                  <m:ctrlPr>
                                    <a:rPr lang="de-DE" sz="1100" b="0" i="1" smtClean="0">
                                      <a:latin typeface="Cambria Math" panose="02040503050406030204" pitchFamily="18" charset="0"/>
                                    </a:rPr>
                                  </m:ctrlPr>
                                </m:dPr>
                                <m:e>
                                  <m:r>
                                    <a:rPr lang="de-DE" sz="1100" b="0" smtClean="0">
                                      <a:latin typeface="Cambria Math" panose="02040503050406030204" pitchFamily="18" charset="0"/>
                                    </a:rPr>
                                    <m:t>𝑥</m:t>
                                  </m:r>
                                </m:e>
                              </m:d>
                              <m:r>
                                <a:rPr lang="de-DE" sz="1100" b="0" smtClean="0">
                                  <a:latin typeface="Cambria Math" panose="02040503050406030204" pitchFamily="18" charset="0"/>
                                </a:rPr>
                                <m:t>=</m:t>
                              </m:r>
                              <m:d>
                                <m:dPr>
                                  <m:begChr m:val="{"/>
                                  <m:endChr m:val=""/>
                                  <m:ctrlPr>
                                    <a:rPr lang="de-DE" sz="1100" b="0" i="1" smtClean="0">
                                      <a:latin typeface="Cambria Math" panose="02040503050406030204" pitchFamily="18" charset="0"/>
                                    </a:rPr>
                                  </m:ctrlPr>
                                </m:dPr>
                                <m:e>
                                  <m:eqArr>
                                    <m:eqArrPr>
                                      <m:ctrlPr>
                                        <a:rPr lang="de-DE" sz="1100" b="0" i="1" smtClean="0">
                                          <a:latin typeface="Cambria Math" panose="02040503050406030204" pitchFamily="18" charset="0"/>
                                        </a:rPr>
                                      </m:ctrlPr>
                                    </m:eqArrPr>
                                    <m:e>
                                      <m:func>
                                        <m:funcPr>
                                          <m:ctrlPr>
                                            <a:rPr lang="de-DE" sz="1100" b="0" i="1" smtClean="0">
                                              <a:latin typeface="Cambria Math" panose="02040503050406030204" pitchFamily="18" charset="0"/>
                                            </a:rPr>
                                          </m:ctrlPr>
                                        </m:funcPr>
                                        <m:fName>
                                          <m:r>
                                            <m:rPr>
                                              <m:sty m:val="p"/>
                                            </m:rPr>
                                            <a:rPr lang="de-DE" sz="1100" b="0" smtClean="0">
                                              <a:latin typeface="Cambria Math" panose="02040503050406030204" pitchFamily="18" charset="0"/>
                                            </a:rPr>
                                            <m:t>exp</m:t>
                                          </m:r>
                                        </m:fName>
                                        <m:e>
                                          <m:d>
                                            <m:dPr>
                                              <m:begChr m:val="{"/>
                                              <m:endChr m:val="}"/>
                                              <m:ctrlPr>
                                                <a:rPr lang="de-DE" sz="1100" b="0" i="1" smtClean="0">
                                                  <a:latin typeface="Cambria Math" panose="02040503050406030204" pitchFamily="18" charset="0"/>
                                                </a:rPr>
                                              </m:ctrlPr>
                                            </m:dPr>
                                            <m:e>
                                              <m:f>
                                                <m:fPr>
                                                  <m:ctrlPr>
                                                    <a:rPr lang="de-DE" sz="1100" b="0" i="1" smtClean="0">
                                                      <a:latin typeface="Cambria Math" panose="02040503050406030204" pitchFamily="18" charset="0"/>
                                                    </a:rPr>
                                                  </m:ctrlPr>
                                                </m:fPr>
                                                <m:num>
                                                  <m:d>
                                                    <m:dPr>
                                                      <m:begChr m:val="|"/>
                                                      <m:endChr m:val="|"/>
                                                      <m:ctrlPr>
                                                        <a:rPr lang="de-DE" sz="1100" b="0" i="1" smtClean="0">
                                                          <a:latin typeface="Cambria Math" panose="02040503050406030204" pitchFamily="18" charset="0"/>
                                                        </a:rPr>
                                                      </m:ctrlPr>
                                                    </m:dPr>
                                                    <m:e>
                                                      <m:r>
                                                        <a:rPr lang="de-DE" sz="1100" b="0" smtClean="0">
                                                          <a:latin typeface="Cambria Math" panose="02040503050406030204" pitchFamily="18" charset="0"/>
                                                        </a:rPr>
                                                        <m:t>𝑥</m:t>
                                                      </m:r>
                                                    </m:e>
                                                  </m:d>
                                                </m:num>
                                                <m:den>
                                                  <m:sSub>
                                                    <m:sSubPr>
                                                      <m:ctrlPr>
                                                        <a:rPr lang="de-DE" sz="1100" b="0" i="1" smtClean="0">
                                                          <a:latin typeface="Cambria Math" panose="02040503050406030204" pitchFamily="18" charset="0"/>
                                                        </a:rPr>
                                                      </m:ctrlPr>
                                                    </m:sSubPr>
                                                    <m:e>
                                                      <m:r>
                                                        <a:rPr lang="de-DE" sz="1100" b="0" smtClean="0">
                                                          <a:latin typeface="Cambria Math" panose="02040503050406030204" pitchFamily="18" charset="0"/>
                                                        </a:rPr>
                                                        <m:t>𝑎</m:t>
                                                      </m:r>
                                                    </m:e>
                                                    <m:sub>
                                                      <m:r>
                                                        <a:rPr lang="de-DE" sz="1100" b="0" smtClean="0">
                                                          <a:latin typeface="Cambria Math" panose="02040503050406030204" pitchFamily="18" charset="0"/>
                                                        </a:rPr>
                                                        <m:t>1</m:t>
                                                      </m:r>
                                                    </m:sub>
                                                  </m:sSub>
                                                </m:den>
                                              </m:f>
                                            </m:e>
                                          </m:d>
                                        </m:e>
                                      </m:func>
                                      <m:r>
                                        <a:rPr lang="de-DE" sz="1100" b="0" smtClean="0">
                                          <a:latin typeface="Cambria Math" panose="02040503050406030204" pitchFamily="18" charset="0"/>
                                        </a:rPr>
                                        <m:t>−1, </m:t>
                                      </m:r>
                                      <m:r>
                                        <a:rPr lang="de-DE" sz="1100" b="0" smtClean="0">
                                          <a:latin typeface="Cambria Math" panose="02040503050406030204" pitchFamily="18" charset="0"/>
                                        </a:rPr>
                                        <m:t>𝑖𝑓</m:t>
                                      </m:r>
                                      <m:r>
                                        <a:rPr lang="de-DE" sz="1100" b="0" smtClean="0">
                                          <a:latin typeface="Cambria Math" panose="02040503050406030204" pitchFamily="18" charset="0"/>
                                        </a:rPr>
                                        <m:t> </m:t>
                                      </m:r>
                                      <m:r>
                                        <a:rPr lang="de-DE" sz="1100" b="0" smtClean="0">
                                          <a:latin typeface="Cambria Math" panose="02040503050406030204" pitchFamily="18" charset="0"/>
                                        </a:rPr>
                                        <m:t>𝑥</m:t>
                                      </m:r>
                                      <m:r>
                                        <a:rPr lang="de-DE" sz="1100" b="0" smtClean="0">
                                          <a:latin typeface="Cambria Math" panose="02040503050406030204" pitchFamily="18" charset="0"/>
                                        </a:rPr>
                                        <m:t>&lt;0 </m:t>
                                      </m:r>
                                    </m:e>
                                    <m:e>
                                      <m:func>
                                        <m:funcPr>
                                          <m:ctrlPr>
                                            <a:rPr lang="de-DE" sz="1100" b="0" i="1" smtClean="0">
                                              <a:latin typeface="Cambria Math" panose="02040503050406030204" pitchFamily="18" charset="0"/>
                                            </a:rPr>
                                          </m:ctrlPr>
                                        </m:funcPr>
                                        <m:fName>
                                          <m:r>
                                            <m:rPr>
                                              <m:sty m:val="p"/>
                                            </m:rPr>
                                            <a:rPr lang="de-DE" sz="1100" b="0" smtClean="0">
                                              <a:latin typeface="Cambria Math" panose="02040503050406030204" pitchFamily="18" charset="0"/>
                                            </a:rPr>
                                            <m:t>exp</m:t>
                                          </m:r>
                                        </m:fName>
                                        <m:e>
                                          <m:d>
                                            <m:dPr>
                                              <m:begChr m:val="{"/>
                                              <m:endChr m:val="}"/>
                                              <m:ctrlPr>
                                                <a:rPr lang="de-DE" sz="1100" b="0" i="1" smtClean="0">
                                                  <a:latin typeface="Cambria Math" panose="02040503050406030204" pitchFamily="18" charset="0"/>
                                                </a:rPr>
                                              </m:ctrlPr>
                                            </m:dPr>
                                            <m:e>
                                              <m:f>
                                                <m:fPr>
                                                  <m:ctrlPr>
                                                    <a:rPr lang="de-DE" sz="1100" b="0" i="1" smtClean="0">
                                                      <a:latin typeface="Cambria Math" panose="02040503050406030204" pitchFamily="18" charset="0"/>
                                                    </a:rPr>
                                                  </m:ctrlPr>
                                                </m:fPr>
                                                <m:num>
                                                  <m:d>
                                                    <m:dPr>
                                                      <m:begChr m:val="|"/>
                                                      <m:endChr m:val="|"/>
                                                      <m:ctrlPr>
                                                        <a:rPr lang="de-DE" sz="1100" b="0" i="1" smtClean="0">
                                                          <a:latin typeface="Cambria Math" panose="02040503050406030204" pitchFamily="18" charset="0"/>
                                                        </a:rPr>
                                                      </m:ctrlPr>
                                                    </m:dPr>
                                                    <m:e>
                                                      <m:r>
                                                        <a:rPr lang="de-DE" sz="1100" b="0" smtClean="0">
                                                          <a:latin typeface="Cambria Math" panose="02040503050406030204" pitchFamily="18" charset="0"/>
                                                        </a:rPr>
                                                        <m:t>𝑥</m:t>
                                                      </m:r>
                                                    </m:e>
                                                  </m:d>
                                                </m:num>
                                                <m:den>
                                                  <m:sSub>
                                                    <m:sSubPr>
                                                      <m:ctrlPr>
                                                        <a:rPr lang="de-DE" sz="1100" b="0" i="1" smtClean="0">
                                                          <a:latin typeface="Cambria Math" panose="02040503050406030204" pitchFamily="18" charset="0"/>
                                                        </a:rPr>
                                                      </m:ctrlPr>
                                                    </m:sSubPr>
                                                    <m:e>
                                                      <m:r>
                                                        <a:rPr lang="de-DE" sz="1100" b="0" smtClean="0">
                                                          <a:latin typeface="Cambria Math" panose="02040503050406030204" pitchFamily="18" charset="0"/>
                                                        </a:rPr>
                                                        <m:t>𝑎</m:t>
                                                      </m:r>
                                                    </m:e>
                                                    <m:sub>
                                                      <m:r>
                                                        <a:rPr lang="de-DE" sz="1100" b="0" smtClean="0">
                                                          <a:latin typeface="Cambria Math" panose="02040503050406030204" pitchFamily="18" charset="0"/>
                                                        </a:rPr>
                                                        <m:t>2</m:t>
                                                      </m:r>
                                                    </m:sub>
                                                  </m:sSub>
                                                </m:den>
                                              </m:f>
                                            </m:e>
                                          </m:d>
                                        </m:e>
                                      </m:func>
                                      <m:r>
                                        <a:rPr lang="de-DE" sz="1100" b="0" smtClean="0">
                                          <a:latin typeface="Cambria Math" panose="02040503050406030204" pitchFamily="18" charset="0"/>
                                        </a:rPr>
                                        <m:t>−1, </m:t>
                                      </m:r>
                                      <m:r>
                                        <a:rPr lang="de-DE" sz="1100" b="0" smtClean="0">
                                          <a:latin typeface="Cambria Math" panose="02040503050406030204" pitchFamily="18" charset="0"/>
                                        </a:rPr>
                                        <m:t>𝑖𝑓</m:t>
                                      </m:r>
                                      <m:r>
                                        <a:rPr lang="de-DE" sz="1100" b="0" smtClean="0">
                                          <a:latin typeface="Cambria Math" panose="02040503050406030204" pitchFamily="18" charset="0"/>
                                        </a:rPr>
                                        <m:t> </m:t>
                                      </m:r>
                                      <m:r>
                                        <a:rPr lang="de-DE" sz="1100" b="0" smtClean="0">
                                          <a:latin typeface="Cambria Math" panose="02040503050406030204" pitchFamily="18" charset="0"/>
                                        </a:rPr>
                                        <m:t>𝑥</m:t>
                                      </m:r>
                                      <m:r>
                                        <a:rPr lang="de-DE" sz="1100" b="0" smtClean="0">
                                          <a:latin typeface="Cambria Math" panose="02040503050406030204" pitchFamily="18" charset="0"/>
                                        </a:rPr>
                                        <m:t>≥0</m:t>
                                      </m:r>
                                    </m:e>
                                  </m:eqArr>
                                </m:e>
                              </m:d>
                            </m:oMath>
                          </a14:m>
                          <a:endParaRPr lang="de-DE" sz="1100" b="0" dirty="0"/>
                        </a:p>
                        <a:p>
                          <a:pPr algn="ctr"/>
                          <a:r>
                            <a:rPr lang="en-US" sz="1100" dirty="0"/>
                            <a:t>and </a:t>
                          </a:r>
                          <a14:m>
                            <m:oMath xmlns:m="http://schemas.openxmlformats.org/officeDocument/2006/math">
                              <m:sSub>
                                <m:sSubPr>
                                  <m:ctrlPr>
                                    <a:rPr lang="de-DE" sz="1100" b="0" i="1" smtClean="0">
                                      <a:latin typeface="Cambria Math" panose="02040503050406030204" pitchFamily="18" charset="0"/>
                                    </a:rPr>
                                  </m:ctrlPr>
                                </m:sSubPr>
                                <m:e>
                                  <m:r>
                                    <a:rPr lang="de-DE" sz="1100" b="0" smtClean="0">
                                      <a:latin typeface="Cambria Math" panose="02040503050406030204" pitchFamily="18" charset="0"/>
                                    </a:rPr>
                                    <m:t>𝑎</m:t>
                                  </m:r>
                                </m:e>
                                <m:sub>
                                  <m:r>
                                    <a:rPr lang="de-DE" sz="1100" b="0" smtClean="0">
                                      <a:latin typeface="Cambria Math" panose="02040503050406030204" pitchFamily="18" charset="0"/>
                                    </a:rPr>
                                    <m:t>1</m:t>
                                  </m:r>
                                </m:sub>
                              </m:sSub>
                              <m:r>
                                <a:rPr lang="de-DE" sz="1100" b="0" smtClean="0">
                                  <a:latin typeface="Cambria Math" panose="02040503050406030204" pitchFamily="18" charset="0"/>
                                </a:rPr>
                                <m:t>&gt;</m:t>
                              </m:r>
                              <m:sSub>
                                <m:sSubPr>
                                  <m:ctrlPr>
                                    <a:rPr lang="de-DE" sz="1100" b="0" i="1" smtClean="0">
                                      <a:latin typeface="Cambria Math" panose="02040503050406030204" pitchFamily="18" charset="0"/>
                                    </a:rPr>
                                  </m:ctrlPr>
                                </m:sSubPr>
                                <m:e>
                                  <m:r>
                                    <a:rPr lang="de-DE" sz="1100" b="0" smtClean="0">
                                      <a:latin typeface="Cambria Math" panose="02040503050406030204" pitchFamily="18" charset="0"/>
                                    </a:rPr>
                                    <m:t>𝑎</m:t>
                                  </m:r>
                                </m:e>
                                <m:sub>
                                  <m:r>
                                    <a:rPr lang="de-DE" sz="1100" b="0" smtClean="0">
                                      <a:latin typeface="Cambria Math" panose="02040503050406030204" pitchFamily="18" charset="0"/>
                                    </a:rPr>
                                    <m:t>2</m:t>
                                  </m:r>
                                </m:sub>
                              </m:sSub>
                              <m:r>
                                <a:rPr lang="de-DE" sz="1100" b="0" smtClean="0">
                                  <a:latin typeface="Cambria Math" panose="02040503050406030204" pitchFamily="18" charset="0"/>
                                </a:rPr>
                                <m:t>&gt;0</m:t>
                              </m:r>
                            </m:oMath>
                          </a14:m>
                          <a:endParaRPr lang="en-US" sz="1100" dirty="0"/>
                        </a:p>
                      </a:txBody>
                      <a:tcPr anchor="ctr"/>
                    </a:tc>
                    <a:extLst>
                      <a:ext uri="{0D108BD9-81ED-4DB2-BD59-A6C34878D82A}">
                        <a16:rowId xmlns:a16="http://schemas.microsoft.com/office/drawing/2014/main" val="2402944578"/>
                      </a:ext>
                    </a:extLst>
                  </a:tr>
                </a:tbl>
              </a:graphicData>
            </a:graphic>
          </p:graphicFrame>
        </mc:Choice>
        <mc:Fallback xmlns="">
          <p:graphicFrame>
            <p:nvGraphicFramePr>
              <p:cNvPr id="19" name="Tabelle 18">
                <a:extLst>
                  <a:ext uri="{FF2B5EF4-FFF2-40B4-BE49-F238E27FC236}">
                    <a16:creationId xmlns:a16="http://schemas.microsoft.com/office/drawing/2014/main" id="{4BD12731-3035-4A1E-B438-79E08507B3EE}"/>
                  </a:ext>
                </a:extLst>
              </p:cNvPr>
              <p:cNvGraphicFramePr>
                <a:graphicFrameLocks noGrp="1"/>
              </p:cNvGraphicFramePr>
              <p:nvPr>
                <p:extLst>
                  <p:ext uri="{D42A27DB-BD31-4B8C-83A1-F6EECF244321}">
                    <p14:modId xmlns:p14="http://schemas.microsoft.com/office/powerpoint/2010/main" val="1937709579"/>
                  </p:ext>
                </p:extLst>
              </p:nvPr>
            </p:nvGraphicFramePr>
            <p:xfrm>
              <a:off x="755310" y="4616204"/>
              <a:ext cx="3666744" cy="1285748"/>
            </p:xfrm>
            <a:graphic>
              <a:graphicData uri="http://schemas.openxmlformats.org/drawingml/2006/table">
                <a:tbl>
                  <a:tblPr firstRow="1" bandRow="1">
                    <a:tableStyleId>{2D5ABB26-0587-4C30-8999-92F81FD0307C}</a:tableStyleId>
                  </a:tblPr>
                  <a:tblGrid>
                    <a:gridCol w="1067689">
                      <a:extLst>
                        <a:ext uri="{9D8B030D-6E8A-4147-A177-3AD203B41FA5}">
                          <a16:colId xmlns:a16="http://schemas.microsoft.com/office/drawing/2014/main" val="1249713167"/>
                        </a:ext>
                      </a:extLst>
                    </a:gridCol>
                    <a:gridCol w="2599055">
                      <a:extLst>
                        <a:ext uri="{9D8B030D-6E8A-4147-A177-3AD203B41FA5}">
                          <a16:colId xmlns:a16="http://schemas.microsoft.com/office/drawing/2014/main" val="325861772"/>
                        </a:ext>
                      </a:extLst>
                    </a:gridCol>
                  </a:tblGrid>
                  <a:tr h="1285748">
                    <a:tc>
                      <a:txBody>
                        <a:bodyPr/>
                        <a:lstStyle/>
                        <a:p>
                          <a:pPr algn="ctr"/>
                          <a:r>
                            <a:rPr lang="en-US" sz="1400" dirty="0"/>
                            <a:t>Timeliness</a:t>
                          </a:r>
                        </a:p>
                      </a:txBody>
                      <a:tcPr anchor="ctr"/>
                    </a:tc>
                    <a:tc>
                      <a:txBody>
                        <a:bodyPr/>
                        <a:lstStyle/>
                        <a:p>
                          <a:endParaRPr lang="de-DE"/>
                        </a:p>
                      </a:txBody>
                      <a:tcPr anchor="ctr">
                        <a:blipFill>
                          <a:blip r:embed="rId8"/>
                          <a:stretch>
                            <a:fillRect l="-41218" t="-44811" b="-2830"/>
                          </a:stretch>
                        </a:blipFill>
                      </a:tcPr>
                    </a:tc>
                    <a:extLst>
                      <a:ext uri="{0D108BD9-81ED-4DB2-BD59-A6C34878D82A}">
                        <a16:rowId xmlns:a16="http://schemas.microsoft.com/office/drawing/2014/main" val="240294457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0" name="Tabelle 19">
                <a:extLst>
                  <a:ext uri="{FF2B5EF4-FFF2-40B4-BE49-F238E27FC236}">
                    <a16:creationId xmlns:a16="http://schemas.microsoft.com/office/drawing/2014/main" id="{2EB41E40-7905-4455-BD23-3F4FC9DC7ED9}"/>
                  </a:ext>
                </a:extLst>
              </p:cNvPr>
              <p:cNvGraphicFramePr>
                <a:graphicFrameLocks noGrp="1"/>
              </p:cNvGraphicFramePr>
              <p:nvPr/>
            </p:nvGraphicFramePr>
            <p:xfrm>
              <a:off x="4637085" y="1784985"/>
              <a:ext cx="5307015" cy="1554480"/>
            </p:xfrm>
            <a:graphic>
              <a:graphicData uri="http://schemas.openxmlformats.org/drawingml/2006/table">
                <a:tbl>
                  <a:tblPr firstRow="1" bandRow="1">
                    <a:tableStyleId>{2D5ABB26-0587-4C30-8999-92F81FD0307C}</a:tableStyleId>
                  </a:tblPr>
                  <a:tblGrid>
                    <a:gridCol w="2894015">
                      <a:extLst>
                        <a:ext uri="{9D8B030D-6E8A-4147-A177-3AD203B41FA5}">
                          <a16:colId xmlns:a16="http://schemas.microsoft.com/office/drawing/2014/main" val="1767756250"/>
                        </a:ext>
                      </a:extLst>
                    </a:gridCol>
                    <a:gridCol w="2413000">
                      <a:extLst>
                        <a:ext uri="{9D8B030D-6E8A-4147-A177-3AD203B41FA5}">
                          <a16:colId xmlns:a16="http://schemas.microsoft.com/office/drawing/2014/main" val="419890665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Symmetric Mean Absolute Percentage Error (</a:t>
                          </a:r>
                          <a:r>
                            <a:rPr lang="en-US" sz="1400" dirty="0" err="1"/>
                            <a:t>sMAPE</a:t>
                          </a:r>
                          <a:r>
                            <a:rPr lang="en-US" sz="14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100" b="0" smtClean="0">
                                    <a:latin typeface="Cambria Math" panose="02040503050406030204" pitchFamily="18" charset="0"/>
                                  </a:rPr>
                                  <m:t>𝑠𝑀𝐴𝑃𝐸</m:t>
                                </m:r>
                                <m:r>
                                  <a:rPr lang="de-DE" sz="1100" b="0" smtClean="0">
                                    <a:latin typeface="Cambria Math" panose="02040503050406030204" pitchFamily="18" charset="0"/>
                                  </a:rPr>
                                  <m:t>=</m:t>
                                </m:r>
                                <m:f>
                                  <m:fPr>
                                    <m:ctrlPr>
                                      <a:rPr lang="de-DE" sz="1100" b="0" i="1" smtClean="0">
                                        <a:latin typeface="Cambria Math" panose="02040503050406030204" pitchFamily="18" charset="0"/>
                                      </a:rPr>
                                    </m:ctrlPr>
                                  </m:fPr>
                                  <m:num>
                                    <m:r>
                                      <a:rPr lang="de-DE" sz="1100" b="0" smtClean="0">
                                        <a:latin typeface="Cambria Math" panose="02040503050406030204" pitchFamily="18" charset="0"/>
                                      </a:rPr>
                                      <m:t>1</m:t>
                                    </m:r>
                                  </m:num>
                                  <m:den>
                                    <m:r>
                                      <a:rPr lang="de-DE" sz="1100" b="0" smtClean="0">
                                        <a:latin typeface="Cambria Math" panose="02040503050406030204" pitchFamily="18" charset="0"/>
                                      </a:rPr>
                                      <m:t>𝑛</m:t>
                                    </m:r>
                                  </m:den>
                                </m:f>
                                <m:nary>
                                  <m:naryPr>
                                    <m:chr m:val="∑"/>
                                    <m:subHide m:val="on"/>
                                    <m:supHide m:val="on"/>
                                    <m:ctrlPr>
                                      <a:rPr lang="de-DE" sz="1100" b="0" i="1" smtClean="0">
                                        <a:latin typeface="Cambria Math" panose="02040503050406030204" pitchFamily="18" charset="0"/>
                                      </a:rPr>
                                    </m:ctrlPr>
                                  </m:naryPr>
                                  <m:sub/>
                                  <m:sup/>
                                  <m:e>
                                    <m:f>
                                      <m:fPr>
                                        <m:ctrlPr>
                                          <a:rPr lang="de-DE" sz="1100" b="0" i="1" smtClean="0">
                                            <a:latin typeface="Cambria Math" panose="02040503050406030204" pitchFamily="18" charset="0"/>
                                          </a:rPr>
                                        </m:ctrlPr>
                                      </m:fPr>
                                      <m:num>
                                        <m:d>
                                          <m:dPr>
                                            <m:begChr m:val="|"/>
                                            <m:endChr m:val="|"/>
                                            <m:ctrlPr>
                                              <a:rPr lang="de-DE" sz="1100" b="0" i="1" smtClean="0">
                                                <a:latin typeface="Cambria Math" panose="02040503050406030204" pitchFamily="18" charset="0"/>
                                              </a:rPr>
                                            </m:ctrlPr>
                                          </m:dPr>
                                          <m:e>
                                            <m:sSub>
                                              <m:sSubPr>
                                                <m:ctrlPr>
                                                  <a:rPr lang="de-DE" sz="1100" b="0" i="1" smtClean="0">
                                                    <a:latin typeface="Cambria Math" panose="02040503050406030204" pitchFamily="18" charset="0"/>
                                                  </a:rPr>
                                                </m:ctrlPr>
                                              </m:sSubPr>
                                              <m:e>
                                                <m:r>
                                                  <a:rPr lang="de-DE" sz="1100" b="0" smtClean="0">
                                                    <a:latin typeface="Cambria Math" panose="02040503050406030204" pitchFamily="18" charset="0"/>
                                                  </a:rPr>
                                                  <m:t>𝐸</m:t>
                                                </m:r>
                                              </m:e>
                                              <m:sub>
                                                <m:r>
                                                  <a:rPr lang="de-DE" sz="1100" b="0" smtClean="0">
                                                    <a:latin typeface="Cambria Math" panose="02040503050406030204" pitchFamily="18" charset="0"/>
                                                  </a:rPr>
                                                  <m:t>𝑖</m:t>
                                                </m:r>
                                              </m:sub>
                                            </m:sSub>
                                          </m:e>
                                        </m:d>
                                      </m:num>
                                      <m:den>
                                        <m:d>
                                          <m:dPr>
                                            <m:ctrlPr>
                                              <a:rPr lang="de-DE" sz="1100" b="0" i="1" smtClean="0">
                                                <a:latin typeface="Cambria Math" panose="02040503050406030204" pitchFamily="18" charset="0"/>
                                              </a:rPr>
                                            </m:ctrlPr>
                                          </m:dPr>
                                          <m:e>
                                            <m:d>
                                              <m:dPr>
                                                <m:begChr m:val="|"/>
                                                <m:endChr m:val="|"/>
                                                <m:ctrlPr>
                                                  <a:rPr lang="de-DE" sz="1100" b="0" i="1" smtClean="0">
                                                    <a:latin typeface="Cambria Math" panose="02040503050406030204" pitchFamily="18" charset="0"/>
                                                  </a:rPr>
                                                </m:ctrlPr>
                                              </m:dPr>
                                              <m:e>
                                                <m:sSub>
                                                  <m:sSubPr>
                                                    <m:ctrlPr>
                                                      <a:rPr lang="de-DE" sz="1100" b="0" i="1" smtClean="0">
                                                        <a:latin typeface="Cambria Math" panose="02040503050406030204" pitchFamily="18" charset="0"/>
                                                      </a:rPr>
                                                    </m:ctrlPr>
                                                  </m:sSubPr>
                                                  <m:e>
                                                    <m:r>
                                                      <a:rPr lang="de-DE" sz="1100" b="0" smtClean="0">
                                                        <a:latin typeface="Cambria Math" panose="02040503050406030204" pitchFamily="18" charset="0"/>
                                                      </a:rPr>
                                                      <m:t>𝐴</m:t>
                                                    </m:r>
                                                  </m:e>
                                                  <m:sub>
                                                    <m:r>
                                                      <a:rPr lang="de-DE" sz="1100" b="0" smtClean="0">
                                                        <a:latin typeface="Cambria Math" panose="02040503050406030204" pitchFamily="18" charset="0"/>
                                                      </a:rPr>
                                                      <m:t>𝑖</m:t>
                                                    </m:r>
                                                  </m:sub>
                                                </m:sSub>
                                              </m:e>
                                            </m:d>
                                            <m:r>
                                              <a:rPr lang="de-DE" sz="1100" b="0" smtClean="0">
                                                <a:latin typeface="Cambria Math" panose="02040503050406030204" pitchFamily="18" charset="0"/>
                                              </a:rPr>
                                              <m:t>+</m:t>
                                            </m:r>
                                            <m:d>
                                              <m:dPr>
                                                <m:begChr m:val="|"/>
                                                <m:endChr m:val="|"/>
                                                <m:ctrlPr>
                                                  <a:rPr lang="de-DE" sz="1100" b="0" i="1" smtClean="0">
                                                    <a:latin typeface="Cambria Math" panose="02040503050406030204" pitchFamily="18" charset="0"/>
                                                  </a:rPr>
                                                </m:ctrlPr>
                                              </m:dPr>
                                              <m:e>
                                                <m:sSub>
                                                  <m:sSubPr>
                                                    <m:ctrlPr>
                                                      <a:rPr lang="de-DE" sz="1100" b="0" i="1" smtClean="0">
                                                        <a:latin typeface="Cambria Math" panose="02040503050406030204" pitchFamily="18" charset="0"/>
                                                      </a:rPr>
                                                    </m:ctrlPr>
                                                  </m:sSubPr>
                                                  <m:e>
                                                    <m:r>
                                                      <a:rPr lang="de-DE" sz="1100" b="0" smtClean="0">
                                                        <a:latin typeface="Cambria Math" panose="02040503050406030204" pitchFamily="18" charset="0"/>
                                                      </a:rPr>
                                                      <m:t>𝐹</m:t>
                                                    </m:r>
                                                  </m:e>
                                                  <m:sub>
                                                    <m:r>
                                                      <a:rPr lang="de-DE" sz="1100" b="0" smtClean="0">
                                                        <a:latin typeface="Cambria Math" panose="02040503050406030204" pitchFamily="18" charset="0"/>
                                                      </a:rPr>
                                                      <m:t>𝑖</m:t>
                                                    </m:r>
                                                  </m:sub>
                                                </m:sSub>
                                              </m:e>
                                            </m:d>
                                          </m:e>
                                        </m:d>
                                        <m:r>
                                          <a:rPr lang="de-DE" sz="1100" b="0" smtClean="0">
                                            <a:latin typeface="Cambria Math" panose="02040503050406030204" pitchFamily="18" charset="0"/>
                                          </a:rPr>
                                          <m:t>/2</m:t>
                                        </m:r>
                                      </m:den>
                                    </m:f>
                                  </m:e>
                                </m:nary>
                              </m:oMath>
                            </m:oMathPara>
                          </a14:m>
                          <a:endParaRPr lang="en-US" sz="1100" dirty="0"/>
                        </a:p>
                      </a:txBody>
                      <a:tcPr anchor="ctr"/>
                    </a:tc>
                    <a:extLst>
                      <a:ext uri="{0D108BD9-81ED-4DB2-BD59-A6C34878D82A}">
                        <a16:rowId xmlns:a16="http://schemas.microsoft.com/office/drawing/2014/main" val="313559347"/>
                      </a:ext>
                    </a:extLst>
                  </a:tr>
                  <a:tr h="370840">
                    <a:tc>
                      <a:txBody>
                        <a:bodyPr/>
                        <a:lstStyle/>
                        <a:p>
                          <a:pPr algn="ctr"/>
                          <a:r>
                            <a:rPr lang="en-US" sz="1400" dirty="0"/>
                            <a:t>Mean absolute deviation from the sample median (MAD)</a:t>
                          </a:r>
                        </a:p>
                      </a:txBody>
                      <a:tcPr anchor="ctr"/>
                    </a:tc>
                    <a:tc>
                      <a:txBody>
                        <a:bodyPr/>
                        <a:lstStyle/>
                        <a:p>
                          <a:pPr algn="ctr"/>
                          <a14:m>
                            <m:oMathPara xmlns:m="http://schemas.openxmlformats.org/officeDocument/2006/math">
                              <m:oMathParaPr>
                                <m:jc m:val="centerGroup"/>
                              </m:oMathParaPr>
                              <m:oMath xmlns:m="http://schemas.openxmlformats.org/officeDocument/2006/math">
                                <m:r>
                                  <a:rPr lang="de-DE" sz="1100" b="0" smtClean="0">
                                    <a:latin typeface="Cambria Math" panose="02040503050406030204" pitchFamily="18" charset="0"/>
                                  </a:rPr>
                                  <m:t>𝑀𝐴𝐷</m:t>
                                </m:r>
                                <m:r>
                                  <a:rPr lang="de-DE" sz="1100" b="0" smtClean="0">
                                    <a:latin typeface="Cambria Math" panose="02040503050406030204" pitchFamily="18" charset="0"/>
                                  </a:rPr>
                                  <m:t>=</m:t>
                                </m:r>
                                <m:f>
                                  <m:fPr>
                                    <m:ctrlPr>
                                      <a:rPr lang="de-DE" sz="1100" b="0" i="1" smtClean="0">
                                        <a:latin typeface="Cambria Math" panose="02040503050406030204" pitchFamily="18" charset="0"/>
                                      </a:rPr>
                                    </m:ctrlPr>
                                  </m:fPr>
                                  <m:num>
                                    <m:r>
                                      <a:rPr lang="de-DE" sz="1100" b="0" smtClean="0">
                                        <a:latin typeface="Cambria Math" panose="02040503050406030204" pitchFamily="18" charset="0"/>
                                      </a:rPr>
                                      <m:t>1</m:t>
                                    </m:r>
                                  </m:num>
                                  <m:den>
                                    <m:r>
                                      <a:rPr lang="de-DE" sz="1100" b="0" smtClean="0">
                                        <a:latin typeface="Cambria Math" panose="02040503050406030204" pitchFamily="18" charset="0"/>
                                      </a:rPr>
                                      <m:t>𝑛</m:t>
                                    </m:r>
                                  </m:den>
                                </m:f>
                                <m:nary>
                                  <m:naryPr>
                                    <m:chr m:val="∑"/>
                                    <m:subHide m:val="on"/>
                                    <m:supHide m:val="on"/>
                                    <m:ctrlPr>
                                      <a:rPr lang="de-DE" sz="1100" b="0" i="1" smtClean="0">
                                        <a:latin typeface="Cambria Math" panose="02040503050406030204" pitchFamily="18" charset="0"/>
                                      </a:rPr>
                                    </m:ctrlPr>
                                  </m:naryPr>
                                  <m:sub/>
                                  <m:sup/>
                                  <m:e>
                                    <m:d>
                                      <m:dPr>
                                        <m:begChr m:val="|"/>
                                        <m:endChr m:val="|"/>
                                        <m:ctrlPr>
                                          <a:rPr lang="de-DE" sz="1100" b="0" i="1" smtClean="0">
                                            <a:latin typeface="Cambria Math" panose="02040503050406030204" pitchFamily="18" charset="0"/>
                                          </a:rPr>
                                        </m:ctrlPr>
                                      </m:dPr>
                                      <m:e>
                                        <m:sSub>
                                          <m:sSubPr>
                                            <m:ctrlPr>
                                              <a:rPr lang="de-DE" sz="1100" b="0" i="1" smtClean="0">
                                                <a:latin typeface="Cambria Math" panose="02040503050406030204" pitchFamily="18" charset="0"/>
                                              </a:rPr>
                                            </m:ctrlPr>
                                          </m:sSubPr>
                                          <m:e>
                                            <m:r>
                                              <a:rPr lang="de-DE" sz="1100" b="0" smtClean="0">
                                                <a:latin typeface="Cambria Math" panose="02040503050406030204" pitchFamily="18" charset="0"/>
                                              </a:rPr>
                                              <m:t>𝐸</m:t>
                                            </m:r>
                                          </m:e>
                                          <m:sub>
                                            <m:r>
                                              <a:rPr lang="de-DE" sz="1100" b="0" smtClean="0">
                                                <a:latin typeface="Cambria Math" panose="02040503050406030204" pitchFamily="18" charset="0"/>
                                              </a:rPr>
                                              <m:t>𝑖</m:t>
                                            </m:r>
                                          </m:sub>
                                        </m:sSub>
                                        <m:r>
                                          <a:rPr lang="de-DE" sz="1100" b="0" smtClean="0">
                                            <a:latin typeface="Cambria Math" panose="02040503050406030204" pitchFamily="18" charset="0"/>
                                          </a:rPr>
                                          <m:t>−</m:t>
                                        </m:r>
                                        <m:r>
                                          <a:rPr lang="de-DE" sz="1100" b="0" smtClean="0">
                                            <a:latin typeface="Cambria Math" panose="02040503050406030204" pitchFamily="18" charset="0"/>
                                          </a:rPr>
                                          <m:t>𝑚𝑒𝑑𝑖𝑎𝑛</m:t>
                                        </m:r>
                                        <m:r>
                                          <a:rPr lang="de-DE" sz="1100" b="0" smtClean="0">
                                            <a:latin typeface="Cambria Math" panose="02040503050406030204" pitchFamily="18" charset="0"/>
                                          </a:rPr>
                                          <m:t>(</m:t>
                                        </m:r>
                                        <m:r>
                                          <a:rPr lang="de-DE" sz="1100" b="0" smtClean="0">
                                            <a:latin typeface="Cambria Math" panose="02040503050406030204" pitchFamily="18" charset="0"/>
                                          </a:rPr>
                                          <m:t>𝐸</m:t>
                                        </m:r>
                                        <m:r>
                                          <a:rPr lang="de-DE" sz="1100" b="0" smtClean="0">
                                            <a:latin typeface="Cambria Math" panose="02040503050406030204" pitchFamily="18" charset="0"/>
                                          </a:rPr>
                                          <m:t>)</m:t>
                                        </m:r>
                                      </m:e>
                                    </m:d>
                                  </m:e>
                                </m:nary>
                              </m:oMath>
                            </m:oMathPara>
                          </a14:m>
                          <a:endParaRPr lang="en-US" sz="1100" dirty="0"/>
                        </a:p>
                      </a:txBody>
                      <a:tcPr anchor="ctr"/>
                    </a:tc>
                    <a:extLst>
                      <a:ext uri="{0D108BD9-81ED-4DB2-BD59-A6C34878D82A}">
                        <a16:rowId xmlns:a16="http://schemas.microsoft.com/office/drawing/2014/main" val="4068659729"/>
                      </a:ext>
                    </a:extLst>
                  </a:tr>
                  <a:tr h="370840">
                    <a:tc>
                      <a:txBody>
                        <a:bodyPr/>
                        <a:lstStyle/>
                        <a:p>
                          <a:pPr algn="ctr"/>
                          <a:r>
                            <a:rPr lang="en-US" sz="1400" dirty="0"/>
                            <a:t>Median absolute deviation from the sample median (</a:t>
                          </a:r>
                          <a:r>
                            <a:rPr lang="en-US" sz="1400" dirty="0" err="1"/>
                            <a:t>MdAD</a:t>
                          </a:r>
                          <a:r>
                            <a:rPr lang="en-US" sz="14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de-DE" sz="1100" b="0" smtClean="0">
                                  <a:latin typeface="Cambria Math" panose="02040503050406030204" pitchFamily="18" charset="0"/>
                                </a:rPr>
                                <m:t>𝑀𝐴𝐷</m:t>
                              </m:r>
                              <m:r>
                                <a:rPr lang="de-DE" sz="1100" b="0" smtClean="0">
                                  <a:latin typeface="Cambria Math" panose="02040503050406030204" pitchFamily="18" charset="0"/>
                                </a:rPr>
                                <m:t>=</m:t>
                              </m:r>
                              <m:r>
                                <a:rPr lang="de-DE" sz="1100" b="0" smtClean="0">
                                  <a:latin typeface="Cambria Math" panose="02040503050406030204" pitchFamily="18" charset="0"/>
                                </a:rPr>
                                <m:t>𝑚𝑒𝑑𝑖𝑎𝑛</m:t>
                              </m:r>
                              <m:r>
                                <a:rPr lang="de-DE" sz="1100" b="0" smtClean="0">
                                  <a:latin typeface="Cambria Math" panose="02040503050406030204" pitchFamily="18" charset="0"/>
                                </a:rPr>
                                <m:t>(</m:t>
                              </m:r>
                              <m:d>
                                <m:dPr>
                                  <m:begChr m:val="|"/>
                                  <m:endChr m:val="|"/>
                                  <m:ctrlPr>
                                    <a:rPr lang="de-DE" sz="1100" b="0" i="1" smtClean="0">
                                      <a:latin typeface="Cambria Math" panose="02040503050406030204" pitchFamily="18" charset="0"/>
                                    </a:rPr>
                                  </m:ctrlPr>
                                </m:dPr>
                                <m:e>
                                  <m:sSub>
                                    <m:sSubPr>
                                      <m:ctrlPr>
                                        <a:rPr lang="de-DE" sz="1100" b="0" i="1" smtClean="0">
                                          <a:latin typeface="Cambria Math" panose="02040503050406030204" pitchFamily="18" charset="0"/>
                                        </a:rPr>
                                      </m:ctrlPr>
                                    </m:sSubPr>
                                    <m:e>
                                      <m:r>
                                        <a:rPr lang="de-DE" sz="1100" b="0" smtClean="0">
                                          <a:latin typeface="Cambria Math" panose="02040503050406030204" pitchFamily="18" charset="0"/>
                                        </a:rPr>
                                        <m:t>𝐸</m:t>
                                      </m:r>
                                    </m:e>
                                    <m:sub>
                                      <m:r>
                                        <a:rPr lang="de-DE" sz="1100" b="0" smtClean="0">
                                          <a:latin typeface="Cambria Math" panose="02040503050406030204" pitchFamily="18" charset="0"/>
                                        </a:rPr>
                                        <m:t>𝑖</m:t>
                                      </m:r>
                                    </m:sub>
                                  </m:sSub>
                                  <m:r>
                                    <a:rPr lang="de-DE" sz="1100" b="0" smtClean="0">
                                      <a:latin typeface="Cambria Math" panose="02040503050406030204" pitchFamily="18" charset="0"/>
                                    </a:rPr>
                                    <m:t>−</m:t>
                                  </m:r>
                                  <m:r>
                                    <a:rPr lang="de-DE" sz="1100" b="0" smtClean="0">
                                      <a:latin typeface="Cambria Math" panose="02040503050406030204" pitchFamily="18" charset="0"/>
                                    </a:rPr>
                                    <m:t>𝑚𝑒𝑑𝑖𝑎𝑛</m:t>
                                  </m:r>
                                  <m:r>
                                    <a:rPr lang="de-DE" sz="1100" b="0" smtClean="0">
                                      <a:latin typeface="Cambria Math" panose="02040503050406030204" pitchFamily="18" charset="0"/>
                                    </a:rPr>
                                    <m:t>(</m:t>
                                  </m:r>
                                  <m:r>
                                    <a:rPr lang="de-DE" sz="1100" b="0" smtClean="0">
                                      <a:latin typeface="Cambria Math" panose="02040503050406030204" pitchFamily="18" charset="0"/>
                                    </a:rPr>
                                    <m:t>𝐸</m:t>
                                  </m:r>
                                  <m:r>
                                    <a:rPr lang="de-DE" sz="1100" b="0" smtClean="0">
                                      <a:latin typeface="Cambria Math" panose="02040503050406030204" pitchFamily="18" charset="0"/>
                                    </a:rPr>
                                    <m:t>)</m:t>
                                  </m:r>
                                </m:e>
                              </m:d>
                            </m:oMath>
                          </a14:m>
                          <a:r>
                            <a:rPr lang="en-US" sz="1100" dirty="0"/>
                            <a:t>)</a:t>
                          </a:r>
                        </a:p>
                      </a:txBody>
                      <a:tcPr anchor="ctr"/>
                    </a:tc>
                    <a:extLst>
                      <a:ext uri="{0D108BD9-81ED-4DB2-BD59-A6C34878D82A}">
                        <a16:rowId xmlns:a16="http://schemas.microsoft.com/office/drawing/2014/main" val="1394090579"/>
                      </a:ext>
                    </a:extLst>
                  </a:tr>
                </a:tbl>
              </a:graphicData>
            </a:graphic>
          </p:graphicFrame>
        </mc:Choice>
        <mc:Fallback xmlns="">
          <p:graphicFrame>
            <p:nvGraphicFramePr>
              <p:cNvPr id="20" name="Tabelle 19">
                <a:extLst>
                  <a:ext uri="{FF2B5EF4-FFF2-40B4-BE49-F238E27FC236}">
                    <a16:creationId xmlns:a16="http://schemas.microsoft.com/office/drawing/2014/main" id="{2EB41E40-7905-4455-BD23-3F4FC9DC7ED9}"/>
                  </a:ext>
                </a:extLst>
              </p:cNvPr>
              <p:cNvGraphicFramePr>
                <a:graphicFrameLocks noGrp="1"/>
              </p:cNvGraphicFramePr>
              <p:nvPr>
                <p:extLst>
                  <p:ext uri="{D42A27DB-BD31-4B8C-83A1-F6EECF244321}">
                    <p14:modId xmlns:p14="http://schemas.microsoft.com/office/powerpoint/2010/main" val="2086591702"/>
                  </p:ext>
                </p:extLst>
              </p:nvPr>
            </p:nvGraphicFramePr>
            <p:xfrm>
              <a:off x="4637085" y="1784985"/>
              <a:ext cx="5307015" cy="1554480"/>
            </p:xfrm>
            <a:graphic>
              <a:graphicData uri="http://schemas.openxmlformats.org/drawingml/2006/table">
                <a:tbl>
                  <a:tblPr firstRow="1" bandRow="1">
                    <a:tableStyleId>{2D5ABB26-0587-4C30-8999-92F81FD0307C}</a:tableStyleId>
                  </a:tblPr>
                  <a:tblGrid>
                    <a:gridCol w="2894015">
                      <a:extLst>
                        <a:ext uri="{9D8B030D-6E8A-4147-A177-3AD203B41FA5}">
                          <a16:colId xmlns:a16="http://schemas.microsoft.com/office/drawing/2014/main" val="1767756250"/>
                        </a:ext>
                      </a:extLst>
                    </a:gridCol>
                    <a:gridCol w="2413000">
                      <a:extLst>
                        <a:ext uri="{9D8B030D-6E8A-4147-A177-3AD203B41FA5}">
                          <a16:colId xmlns:a16="http://schemas.microsoft.com/office/drawing/2014/main" val="4198906653"/>
                        </a:ext>
                      </a:extLst>
                    </a:gridCol>
                  </a:tblGrid>
                  <a:tr h="5181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Symmetric Mean Absolute Percentage Error (</a:t>
                          </a:r>
                          <a:r>
                            <a:rPr lang="en-US" sz="1400" dirty="0" err="1"/>
                            <a:t>sMAPE</a:t>
                          </a:r>
                          <a:r>
                            <a:rPr lang="en-US" sz="1400" dirty="0"/>
                            <a:t>)</a:t>
                          </a:r>
                        </a:p>
                      </a:txBody>
                      <a:tcPr anchor="ctr"/>
                    </a:tc>
                    <a:tc>
                      <a:txBody>
                        <a:bodyPr/>
                        <a:lstStyle/>
                        <a:p>
                          <a:endParaRPr lang="de-DE"/>
                        </a:p>
                      </a:txBody>
                      <a:tcPr anchor="ctr">
                        <a:blipFill>
                          <a:blip r:embed="rId9"/>
                          <a:stretch>
                            <a:fillRect l="-120202" t="-108235" b="-255294"/>
                          </a:stretch>
                        </a:blipFill>
                      </a:tcPr>
                    </a:tc>
                    <a:extLst>
                      <a:ext uri="{0D108BD9-81ED-4DB2-BD59-A6C34878D82A}">
                        <a16:rowId xmlns:a16="http://schemas.microsoft.com/office/drawing/2014/main" val="313559347"/>
                      </a:ext>
                    </a:extLst>
                  </a:tr>
                  <a:tr h="518160">
                    <a:tc>
                      <a:txBody>
                        <a:bodyPr/>
                        <a:lstStyle/>
                        <a:p>
                          <a:pPr algn="ctr"/>
                          <a:r>
                            <a:rPr lang="en-US" sz="1400" dirty="0"/>
                            <a:t>Mean absolute deviation from the sample median (MAD)</a:t>
                          </a:r>
                        </a:p>
                      </a:txBody>
                      <a:tcPr anchor="ctr"/>
                    </a:tc>
                    <a:tc>
                      <a:txBody>
                        <a:bodyPr/>
                        <a:lstStyle/>
                        <a:p>
                          <a:endParaRPr lang="de-DE"/>
                        </a:p>
                      </a:txBody>
                      <a:tcPr anchor="ctr">
                        <a:blipFill>
                          <a:blip r:embed="rId9"/>
                          <a:stretch>
                            <a:fillRect l="-120202" t="-205814" b="-152326"/>
                          </a:stretch>
                        </a:blipFill>
                      </a:tcPr>
                    </a:tc>
                    <a:extLst>
                      <a:ext uri="{0D108BD9-81ED-4DB2-BD59-A6C34878D82A}">
                        <a16:rowId xmlns:a16="http://schemas.microsoft.com/office/drawing/2014/main" val="4068659729"/>
                      </a:ext>
                    </a:extLst>
                  </a:tr>
                  <a:tr h="518160">
                    <a:tc>
                      <a:txBody>
                        <a:bodyPr/>
                        <a:lstStyle/>
                        <a:p>
                          <a:pPr algn="ctr"/>
                          <a:r>
                            <a:rPr lang="en-US" sz="1400" dirty="0"/>
                            <a:t>Median absolute deviation from the sample median (</a:t>
                          </a:r>
                          <a:r>
                            <a:rPr lang="en-US" sz="1400" dirty="0" err="1"/>
                            <a:t>MdAD</a:t>
                          </a:r>
                          <a:r>
                            <a:rPr lang="en-US" sz="1400" dirty="0"/>
                            <a:t>)</a:t>
                          </a:r>
                        </a:p>
                      </a:txBody>
                      <a:tcPr anchor="ctr"/>
                    </a:tc>
                    <a:tc>
                      <a:txBody>
                        <a:bodyPr/>
                        <a:lstStyle/>
                        <a:p>
                          <a:endParaRPr lang="de-DE"/>
                        </a:p>
                      </a:txBody>
                      <a:tcPr anchor="ctr">
                        <a:blipFill>
                          <a:blip r:embed="rId9"/>
                          <a:stretch>
                            <a:fillRect l="-120202" t="-309412" b="-54118"/>
                          </a:stretch>
                        </a:blipFill>
                      </a:tcPr>
                    </a:tc>
                    <a:extLst>
                      <a:ext uri="{0D108BD9-81ED-4DB2-BD59-A6C34878D82A}">
                        <a16:rowId xmlns:a16="http://schemas.microsoft.com/office/drawing/2014/main" val="139409057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2" name="Tabelle 21">
                <a:extLst>
                  <a:ext uri="{FF2B5EF4-FFF2-40B4-BE49-F238E27FC236}">
                    <a16:creationId xmlns:a16="http://schemas.microsoft.com/office/drawing/2014/main" id="{8EA9E27A-2244-437F-834A-D31CF3E4347F}"/>
                  </a:ext>
                </a:extLst>
              </p:cNvPr>
              <p:cNvGraphicFramePr>
                <a:graphicFrameLocks noGrp="1"/>
              </p:cNvGraphicFramePr>
              <p:nvPr/>
            </p:nvGraphicFramePr>
            <p:xfrm>
              <a:off x="4916375" y="4270597"/>
              <a:ext cx="1817469" cy="868236"/>
            </p:xfrm>
            <a:graphic>
              <a:graphicData uri="http://schemas.openxmlformats.org/drawingml/2006/table">
                <a:tbl>
                  <a:tblPr firstRow="1" bandRow="1">
                    <a:tableStyleId>{2D5ABB26-0587-4C30-8999-92F81FD0307C}</a:tableStyleId>
                  </a:tblPr>
                  <a:tblGrid>
                    <a:gridCol w="1817469">
                      <a:extLst>
                        <a:ext uri="{9D8B030D-6E8A-4147-A177-3AD203B41FA5}">
                          <a16:colId xmlns:a16="http://schemas.microsoft.com/office/drawing/2014/main" val="1249713167"/>
                        </a:ext>
                      </a:extLst>
                    </a:gridCol>
                  </a:tblGrid>
                  <a:tr h="370840">
                    <a:tc>
                      <a:txBody>
                        <a:bodyPr/>
                        <a:lstStyle/>
                        <a:p>
                          <a:pPr algn="ctr"/>
                          <a:r>
                            <a:rPr lang="en-US" sz="1400" dirty="0"/>
                            <a:t>Brier Score</a:t>
                          </a:r>
                        </a:p>
                      </a:txBody>
                      <a:tcPr anchor="ctr"/>
                    </a:tc>
                    <a:extLst>
                      <a:ext uri="{0D108BD9-81ED-4DB2-BD59-A6C34878D82A}">
                        <a16:rowId xmlns:a16="http://schemas.microsoft.com/office/drawing/2014/main" val="2402944578"/>
                      </a:ext>
                    </a:extLst>
                  </a:tr>
                  <a:tr h="370840">
                    <a:tc>
                      <a:txBody>
                        <a:bodyPr/>
                        <a:lstStyle/>
                        <a:p>
                          <a:pPr algn="ctr"/>
                          <a14:m>
                            <m:oMathPara xmlns:m="http://schemas.openxmlformats.org/officeDocument/2006/math">
                              <m:oMathParaPr>
                                <m:jc m:val="centerGroup"/>
                              </m:oMathParaPr>
                              <m:oMath xmlns:m="http://schemas.openxmlformats.org/officeDocument/2006/math">
                                <m:r>
                                  <a:rPr kumimoji="0" lang="de-DE" sz="1100" b="0" u="none" strike="noStrike" kern="1200" cap="none" spc="0" normalizeH="0" baseline="0" noProof="0" smtClean="0">
                                    <a:ln>
                                      <a:noFill/>
                                    </a:ln>
                                    <a:solidFill>
                                      <a:srgbClr val="5E5E5D"/>
                                    </a:solidFill>
                                    <a:effectLst/>
                                    <a:uLnTx/>
                                    <a:uFillTx/>
                                    <a:latin typeface="Cambria Math" panose="02040503050406030204" pitchFamily="18" charset="0"/>
                                  </a:rPr>
                                  <m:t>𝐵𝑆</m:t>
                                </m:r>
                                <m:r>
                                  <a:rPr kumimoji="0" lang="de-DE" sz="1100" b="0" u="none" strike="noStrike" kern="1200" cap="none" spc="0" normalizeH="0" baseline="0" noProof="0" smtClean="0">
                                    <a:ln>
                                      <a:noFill/>
                                    </a:ln>
                                    <a:solidFill>
                                      <a:srgbClr val="5E5E5D"/>
                                    </a:solidFill>
                                    <a:effectLst/>
                                    <a:uLnTx/>
                                    <a:uFillTx/>
                                    <a:latin typeface="Cambria Math" panose="02040503050406030204" pitchFamily="18" charset="0"/>
                                  </a:rPr>
                                  <m:t>=</m:t>
                                </m:r>
                                <m:f>
                                  <m:fPr>
                                    <m:ctrlPr>
                                      <a:rPr kumimoji="0" lang="de-DE" sz="1100" b="0" i="1" u="none" strike="noStrike" kern="1200" cap="none" spc="0" normalizeH="0" baseline="0" noProof="0" smtClean="0">
                                        <a:ln>
                                          <a:noFill/>
                                        </a:ln>
                                        <a:solidFill>
                                          <a:srgbClr val="5E5E5D"/>
                                        </a:solidFill>
                                        <a:effectLst/>
                                        <a:uLnTx/>
                                        <a:uFillTx/>
                                        <a:latin typeface="Cambria Math" panose="02040503050406030204" pitchFamily="18" charset="0"/>
                                      </a:rPr>
                                    </m:ctrlPr>
                                  </m:fPr>
                                  <m:num>
                                    <m:r>
                                      <a:rPr kumimoji="0" lang="de-DE" sz="1100" b="0" u="none" strike="noStrike" kern="1200" cap="none" spc="0" normalizeH="0" baseline="0" noProof="0" smtClean="0">
                                        <a:ln>
                                          <a:noFill/>
                                        </a:ln>
                                        <a:solidFill>
                                          <a:srgbClr val="5E5E5D"/>
                                        </a:solidFill>
                                        <a:effectLst/>
                                        <a:uLnTx/>
                                        <a:uFillTx/>
                                        <a:latin typeface="Cambria Math" panose="02040503050406030204" pitchFamily="18" charset="0"/>
                                      </a:rPr>
                                      <m:t>1</m:t>
                                    </m:r>
                                  </m:num>
                                  <m:den>
                                    <m:r>
                                      <a:rPr kumimoji="0" lang="de-DE" sz="1100" b="0" u="none" strike="noStrike" kern="1200" cap="none" spc="0" normalizeH="0" baseline="0" noProof="0" smtClean="0">
                                        <a:ln>
                                          <a:noFill/>
                                        </a:ln>
                                        <a:solidFill>
                                          <a:srgbClr val="5E5E5D"/>
                                        </a:solidFill>
                                        <a:effectLst/>
                                        <a:uLnTx/>
                                        <a:uFillTx/>
                                        <a:latin typeface="Cambria Math" panose="02040503050406030204" pitchFamily="18" charset="0"/>
                                      </a:rPr>
                                      <m:t>𝐾</m:t>
                                    </m:r>
                                  </m:den>
                                </m:f>
                                <m:nary>
                                  <m:naryPr>
                                    <m:chr m:val="∑"/>
                                    <m:subHide m:val="on"/>
                                    <m:supHide m:val="on"/>
                                    <m:ctrlPr>
                                      <a:rPr kumimoji="0" lang="de-DE" sz="1100" b="0" i="1" u="none" strike="noStrike" kern="1200" cap="none" spc="0" normalizeH="0" baseline="0" noProof="0" smtClean="0">
                                        <a:ln>
                                          <a:noFill/>
                                        </a:ln>
                                        <a:solidFill>
                                          <a:srgbClr val="5E5E5D"/>
                                        </a:solidFill>
                                        <a:effectLst/>
                                        <a:uLnTx/>
                                        <a:uFillTx/>
                                        <a:latin typeface="Cambria Math" panose="02040503050406030204" pitchFamily="18" charset="0"/>
                                      </a:rPr>
                                    </m:ctrlPr>
                                  </m:naryPr>
                                  <m:sub/>
                                  <m:sup/>
                                  <m:e>
                                    <m:sSup>
                                      <m:sSupPr>
                                        <m:ctrlPr>
                                          <a:rPr kumimoji="0" lang="de-DE" sz="1100" b="0" i="1" u="none" strike="noStrike" kern="1200" cap="none" spc="0" normalizeH="0" baseline="0" noProof="0" smtClean="0">
                                            <a:ln>
                                              <a:noFill/>
                                            </a:ln>
                                            <a:solidFill>
                                              <a:srgbClr val="5E5E5D"/>
                                            </a:solidFill>
                                            <a:effectLst/>
                                            <a:uLnTx/>
                                            <a:uFillTx/>
                                            <a:latin typeface="Cambria Math" panose="02040503050406030204" pitchFamily="18" charset="0"/>
                                          </a:rPr>
                                        </m:ctrlPr>
                                      </m:sSupPr>
                                      <m:e>
                                        <m:d>
                                          <m:dPr>
                                            <m:ctrlPr>
                                              <a:rPr kumimoji="0" lang="de-DE" sz="1100" b="0" i="1" u="none" strike="noStrike" kern="1200" cap="none" spc="0" normalizeH="0" baseline="0" noProof="0" smtClean="0">
                                                <a:ln>
                                                  <a:noFill/>
                                                </a:ln>
                                                <a:solidFill>
                                                  <a:srgbClr val="5E5E5D"/>
                                                </a:solidFill>
                                                <a:effectLst/>
                                                <a:uLnTx/>
                                                <a:uFillTx/>
                                                <a:latin typeface="Cambria Math" panose="02040503050406030204" pitchFamily="18" charset="0"/>
                                              </a:rPr>
                                            </m:ctrlPr>
                                          </m:dPr>
                                          <m:e>
                                            <m:sSub>
                                              <m:sSubPr>
                                                <m:ctrlPr>
                                                  <a:rPr kumimoji="0" lang="de-DE" sz="1100" b="0" i="1" u="none" strike="noStrike" kern="1200" cap="none" spc="0" normalizeH="0" baseline="0" noProof="0" smtClean="0">
                                                    <a:ln>
                                                      <a:noFill/>
                                                    </a:ln>
                                                    <a:solidFill>
                                                      <a:srgbClr val="5E5E5D"/>
                                                    </a:solidFill>
                                                    <a:effectLst/>
                                                    <a:uLnTx/>
                                                    <a:uFillTx/>
                                                    <a:latin typeface="Cambria Math" panose="02040503050406030204" pitchFamily="18" charset="0"/>
                                                  </a:rPr>
                                                </m:ctrlPr>
                                              </m:sSubPr>
                                              <m:e>
                                                <m:r>
                                                  <a:rPr kumimoji="0" lang="de-DE" sz="1100" b="0" u="none" strike="noStrike" kern="1200" cap="none" spc="0" normalizeH="0" baseline="0" noProof="0" smtClean="0">
                                                    <a:ln>
                                                      <a:noFill/>
                                                    </a:ln>
                                                    <a:solidFill>
                                                      <a:srgbClr val="5E5E5D"/>
                                                    </a:solidFill>
                                                    <a:effectLst/>
                                                    <a:uLnTx/>
                                                    <a:uFillTx/>
                                                    <a:latin typeface="Cambria Math" panose="02040503050406030204" pitchFamily="18" charset="0"/>
                                                  </a:rPr>
                                                  <m:t>𝑝</m:t>
                                                </m:r>
                                              </m:e>
                                              <m:sub>
                                                <m:r>
                                                  <a:rPr kumimoji="0" lang="de-DE" sz="1100" b="0" u="none" strike="noStrike" kern="1200" cap="none" spc="0" normalizeH="0" baseline="0" noProof="0" smtClean="0">
                                                    <a:ln>
                                                      <a:noFill/>
                                                    </a:ln>
                                                    <a:solidFill>
                                                      <a:srgbClr val="5E5E5D"/>
                                                    </a:solidFill>
                                                    <a:effectLst/>
                                                    <a:uLnTx/>
                                                    <a:uFillTx/>
                                                    <a:latin typeface="Cambria Math" panose="02040503050406030204" pitchFamily="18" charset="0"/>
                                                  </a:rPr>
                                                  <m:t>𝑘</m:t>
                                                </m:r>
                                              </m:sub>
                                            </m:sSub>
                                            <m:r>
                                              <a:rPr kumimoji="0" lang="de-DE" sz="1100" b="0" u="none" strike="noStrike" kern="1200" cap="none" spc="0" normalizeH="0" baseline="0" noProof="0" smtClean="0">
                                                <a:ln>
                                                  <a:noFill/>
                                                </a:ln>
                                                <a:solidFill>
                                                  <a:srgbClr val="5E5E5D"/>
                                                </a:solidFill>
                                                <a:effectLst/>
                                                <a:uLnTx/>
                                                <a:uFillTx/>
                                                <a:latin typeface="Cambria Math" panose="02040503050406030204" pitchFamily="18" charset="0"/>
                                              </a:rPr>
                                              <m:t>−</m:t>
                                            </m:r>
                                            <m:sSub>
                                              <m:sSubPr>
                                                <m:ctrlPr>
                                                  <a:rPr kumimoji="0" lang="de-DE" sz="1100" b="0" i="1" u="none" strike="noStrike" kern="1200" cap="none" spc="0" normalizeH="0" baseline="0" noProof="0" smtClean="0">
                                                    <a:ln>
                                                      <a:noFill/>
                                                    </a:ln>
                                                    <a:solidFill>
                                                      <a:srgbClr val="5E5E5D"/>
                                                    </a:solidFill>
                                                    <a:effectLst/>
                                                    <a:uLnTx/>
                                                    <a:uFillTx/>
                                                    <a:latin typeface="Cambria Math" panose="02040503050406030204" pitchFamily="18" charset="0"/>
                                                  </a:rPr>
                                                </m:ctrlPr>
                                              </m:sSubPr>
                                              <m:e>
                                                <m:r>
                                                  <a:rPr kumimoji="0" lang="de-DE" sz="1100" b="0" u="none" strike="noStrike" kern="1200" cap="none" spc="0" normalizeH="0" baseline="0" noProof="0" smtClean="0">
                                                    <a:ln>
                                                      <a:noFill/>
                                                    </a:ln>
                                                    <a:solidFill>
                                                      <a:srgbClr val="5E5E5D"/>
                                                    </a:solidFill>
                                                    <a:effectLst/>
                                                    <a:uLnTx/>
                                                    <a:uFillTx/>
                                                    <a:latin typeface="Cambria Math" panose="02040503050406030204" pitchFamily="18" charset="0"/>
                                                  </a:rPr>
                                                  <m:t>𝑜</m:t>
                                                </m:r>
                                              </m:e>
                                              <m:sub>
                                                <m:r>
                                                  <a:rPr kumimoji="0" lang="de-DE" sz="1100" b="0" u="none" strike="noStrike" kern="1200" cap="none" spc="0" normalizeH="0" baseline="0" noProof="0" smtClean="0">
                                                    <a:ln>
                                                      <a:noFill/>
                                                    </a:ln>
                                                    <a:solidFill>
                                                      <a:srgbClr val="5E5E5D"/>
                                                    </a:solidFill>
                                                    <a:effectLst/>
                                                    <a:uLnTx/>
                                                    <a:uFillTx/>
                                                    <a:latin typeface="Cambria Math" panose="02040503050406030204" pitchFamily="18" charset="0"/>
                                                  </a:rPr>
                                                  <m:t>𝑘</m:t>
                                                </m:r>
                                              </m:sub>
                                            </m:sSub>
                                          </m:e>
                                        </m:d>
                                      </m:e>
                                      <m:sup>
                                        <m:r>
                                          <a:rPr kumimoji="0" lang="de-DE" sz="1100" b="0" u="none" strike="noStrike" kern="1200" cap="none" spc="0" normalizeH="0" baseline="0" noProof="0" smtClean="0">
                                            <a:ln>
                                              <a:noFill/>
                                            </a:ln>
                                            <a:solidFill>
                                              <a:srgbClr val="5E5E5D"/>
                                            </a:solidFill>
                                            <a:effectLst/>
                                            <a:uLnTx/>
                                            <a:uFillTx/>
                                            <a:latin typeface="Cambria Math" panose="02040503050406030204" pitchFamily="18" charset="0"/>
                                          </a:rPr>
                                          <m:t>2</m:t>
                                        </m:r>
                                      </m:sup>
                                    </m:sSup>
                                  </m:e>
                                </m:nary>
                              </m:oMath>
                            </m:oMathPara>
                          </a14:m>
                          <a:endParaRPr lang="en-US" sz="1400" dirty="0"/>
                        </a:p>
                      </a:txBody>
                      <a:tcPr anchor="ctr"/>
                    </a:tc>
                    <a:extLst>
                      <a:ext uri="{0D108BD9-81ED-4DB2-BD59-A6C34878D82A}">
                        <a16:rowId xmlns:a16="http://schemas.microsoft.com/office/drawing/2014/main" val="1832626522"/>
                      </a:ext>
                    </a:extLst>
                  </a:tr>
                </a:tbl>
              </a:graphicData>
            </a:graphic>
          </p:graphicFrame>
        </mc:Choice>
        <mc:Fallback xmlns="">
          <p:graphicFrame>
            <p:nvGraphicFramePr>
              <p:cNvPr id="22" name="Tabelle 21">
                <a:extLst>
                  <a:ext uri="{FF2B5EF4-FFF2-40B4-BE49-F238E27FC236}">
                    <a16:creationId xmlns:a16="http://schemas.microsoft.com/office/drawing/2014/main" id="{8EA9E27A-2244-437F-834A-D31CF3E4347F}"/>
                  </a:ext>
                </a:extLst>
              </p:cNvPr>
              <p:cNvGraphicFramePr>
                <a:graphicFrameLocks noGrp="1"/>
              </p:cNvGraphicFramePr>
              <p:nvPr>
                <p:extLst>
                  <p:ext uri="{D42A27DB-BD31-4B8C-83A1-F6EECF244321}">
                    <p14:modId xmlns:p14="http://schemas.microsoft.com/office/powerpoint/2010/main" val="3257691343"/>
                  </p:ext>
                </p:extLst>
              </p:nvPr>
            </p:nvGraphicFramePr>
            <p:xfrm>
              <a:off x="4916375" y="4270597"/>
              <a:ext cx="1817469" cy="868236"/>
            </p:xfrm>
            <a:graphic>
              <a:graphicData uri="http://schemas.openxmlformats.org/drawingml/2006/table">
                <a:tbl>
                  <a:tblPr firstRow="1" bandRow="1">
                    <a:tableStyleId>{2D5ABB26-0587-4C30-8999-92F81FD0307C}</a:tableStyleId>
                  </a:tblPr>
                  <a:tblGrid>
                    <a:gridCol w="1817469">
                      <a:extLst>
                        <a:ext uri="{9D8B030D-6E8A-4147-A177-3AD203B41FA5}">
                          <a16:colId xmlns:a16="http://schemas.microsoft.com/office/drawing/2014/main" val="1249713167"/>
                        </a:ext>
                      </a:extLst>
                    </a:gridCol>
                  </a:tblGrid>
                  <a:tr h="370840">
                    <a:tc>
                      <a:txBody>
                        <a:bodyPr/>
                        <a:lstStyle/>
                        <a:p>
                          <a:pPr algn="ctr"/>
                          <a:r>
                            <a:rPr lang="en-US" sz="1400" dirty="0"/>
                            <a:t>Brier Score</a:t>
                          </a:r>
                        </a:p>
                      </a:txBody>
                      <a:tcPr anchor="ctr"/>
                    </a:tc>
                    <a:extLst>
                      <a:ext uri="{0D108BD9-81ED-4DB2-BD59-A6C34878D82A}">
                        <a16:rowId xmlns:a16="http://schemas.microsoft.com/office/drawing/2014/main" val="2402944578"/>
                      </a:ext>
                    </a:extLst>
                  </a:tr>
                  <a:tr h="497396">
                    <a:tc>
                      <a:txBody>
                        <a:bodyPr/>
                        <a:lstStyle/>
                        <a:p>
                          <a:endParaRPr lang="de-DE"/>
                        </a:p>
                      </a:txBody>
                      <a:tcPr anchor="ctr">
                        <a:blipFill>
                          <a:blip r:embed="rId10"/>
                          <a:stretch>
                            <a:fillRect t="-115854" b="-160976"/>
                          </a:stretch>
                        </a:blipFill>
                      </a:tcPr>
                    </a:tc>
                    <a:extLst>
                      <a:ext uri="{0D108BD9-81ED-4DB2-BD59-A6C34878D82A}">
                        <a16:rowId xmlns:a16="http://schemas.microsoft.com/office/drawing/2014/main" val="1832626522"/>
                      </a:ext>
                    </a:extLst>
                  </a:tr>
                </a:tbl>
              </a:graphicData>
            </a:graphic>
          </p:graphicFrame>
        </mc:Fallback>
      </mc:AlternateContent>
      <p:pic>
        <p:nvPicPr>
          <p:cNvPr id="24" name="Grafik 23">
            <a:extLst>
              <a:ext uri="{FF2B5EF4-FFF2-40B4-BE49-F238E27FC236}">
                <a16:creationId xmlns:a16="http://schemas.microsoft.com/office/drawing/2014/main" id="{42439C1A-909C-4E8D-A1D7-B90DDAAF277F}"/>
              </a:ext>
            </a:extLst>
          </p:cNvPr>
          <p:cNvPicPr>
            <a:picLocks noChangeAspect="1"/>
          </p:cNvPicPr>
          <p:nvPr/>
        </p:nvPicPr>
        <p:blipFill>
          <a:blip r:embed="rId11"/>
          <a:stretch>
            <a:fillRect/>
          </a:stretch>
        </p:blipFill>
        <p:spPr>
          <a:xfrm>
            <a:off x="6845300" y="3464156"/>
            <a:ext cx="2560196" cy="2481118"/>
          </a:xfrm>
          <a:prstGeom prst="rect">
            <a:avLst/>
          </a:prstGeom>
        </p:spPr>
      </p:pic>
      <p:sp>
        <p:nvSpPr>
          <p:cNvPr id="25" name="Textfeld 24">
            <a:extLst>
              <a:ext uri="{FF2B5EF4-FFF2-40B4-BE49-F238E27FC236}">
                <a16:creationId xmlns:a16="http://schemas.microsoft.com/office/drawing/2014/main" id="{D8234535-EF03-4E24-8051-81597542B365}"/>
              </a:ext>
            </a:extLst>
          </p:cNvPr>
          <p:cNvSpPr txBox="1"/>
          <p:nvPr/>
        </p:nvSpPr>
        <p:spPr>
          <a:xfrm>
            <a:off x="5122604" y="6079385"/>
            <a:ext cx="4863582" cy="246221"/>
          </a:xfrm>
          <a:prstGeom prst="rect">
            <a:avLst/>
          </a:prstGeom>
          <a:noFill/>
        </p:spPr>
        <p:txBody>
          <a:bodyPr wrap="square">
            <a:spAutoFit/>
          </a:bodyPr>
          <a:lstStyle/>
          <a:p>
            <a:pPr algn="r"/>
            <a:r>
              <a:rPr lang="en-US" sz="1000" dirty="0"/>
              <a:t>[Saxena et al. 2008]</a:t>
            </a:r>
          </a:p>
        </p:txBody>
      </p:sp>
    </p:spTree>
    <p:extLst>
      <p:ext uri="{BB962C8B-B14F-4D97-AF65-F5344CB8AC3E}">
        <p14:creationId xmlns:p14="http://schemas.microsoft.com/office/powerpoint/2010/main" val="138210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280AD0B5-61BB-4769-9590-F66BD14D8C62}"/>
              </a:ext>
            </a:extLst>
          </p:cNvPr>
          <p:cNvPicPr>
            <a:picLocks noChangeAspect="1"/>
          </p:cNvPicPr>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0" y="2221"/>
            <a:ext cx="12184102" cy="6853557"/>
          </a:xfrm>
          <a:prstGeom prst="rect">
            <a:avLst/>
          </a:prstGeom>
        </p:spPr>
      </p:pic>
      <p:sp>
        <p:nvSpPr>
          <p:cNvPr id="10" name="Rectangle 2">
            <a:extLst>
              <a:ext uri="{FF2B5EF4-FFF2-40B4-BE49-F238E27FC236}">
                <a16:creationId xmlns:a16="http://schemas.microsoft.com/office/drawing/2014/main" id="{0E890287-B9D6-4D93-861E-6EFFCBA6AB7C}"/>
              </a:ext>
            </a:extLst>
          </p:cNvPr>
          <p:cNvSpPr/>
          <p:nvPr/>
        </p:nvSpPr>
        <p:spPr>
          <a:xfrm>
            <a:off x="0" y="0"/>
            <a:ext cx="6240016" cy="6858000"/>
          </a:xfrm>
          <a:prstGeom prst="rect">
            <a:avLst/>
          </a:prstGeom>
          <a:solidFill>
            <a:srgbClr val="000000">
              <a:alpha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 name="TextBox 7">
            <a:extLst>
              <a:ext uri="{FF2B5EF4-FFF2-40B4-BE49-F238E27FC236}">
                <a16:creationId xmlns:a16="http://schemas.microsoft.com/office/drawing/2014/main" id="{EA2D891D-1822-4305-BC86-E65588688F56}"/>
              </a:ext>
            </a:extLst>
          </p:cNvPr>
          <p:cNvSpPr txBox="1"/>
          <p:nvPr/>
        </p:nvSpPr>
        <p:spPr>
          <a:xfrm>
            <a:off x="263352" y="2230051"/>
            <a:ext cx="2396721" cy="93871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500" b="1" i="1" u="none" strike="noStrike" kern="0" cap="none" spc="0" normalizeH="0" baseline="0" noProof="0" dirty="0">
                <a:ln>
                  <a:noFill/>
                </a:ln>
                <a:solidFill>
                  <a:srgbClr val="852339"/>
                </a:solidFill>
                <a:effectLst/>
                <a:uLnTx/>
                <a:uFillTx/>
              </a:rPr>
              <a:t>01</a:t>
            </a:r>
          </a:p>
        </p:txBody>
      </p:sp>
      <p:sp>
        <p:nvSpPr>
          <p:cNvPr id="8" name="Textplatzhalter 5">
            <a:extLst>
              <a:ext uri="{FF2B5EF4-FFF2-40B4-BE49-F238E27FC236}">
                <a16:creationId xmlns:a16="http://schemas.microsoft.com/office/drawing/2014/main" id="{E0353BDF-E6DA-4A54-8B9D-436B8DD3A1E2}"/>
              </a:ext>
            </a:extLst>
          </p:cNvPr>
          <p:cNvSpPr txBox="1">
            <a:spLocks/>
          </p:cNvSpPr>
          <p:nvPr/>
        </p:nvSpPr>
        <p:spPr>
          <a:xfrm>
            <a:off x="263352" y="3189600"/>
            <a:ext cx="6276596" cy="478800"/>
          </a:xfrm>
          <a:prstGeom prst="rect">
            <a:avLst/>
          </a:prstGeom>
        </p:spPr>
        <p:txBody>
          <a:bodyPr/>
          <a:lstStyle>
            <a:lvl1pPr marL="0" indent="0" algn="l" defTabSz="914400" rtl="0" eaLnBrk="1" latinLnBrk="0" hangingPunct="1">
              <a:spcBef>
                <a:spcPts val="0"/>
              </a:spcBef>
              <a:spcAft>
                <a:spcPts val="300"/>
              </a:spcAft>
              <a:buFontTx/>
              <a:buNone/>
              <a:defRPr lang="en-US" sz="2500" b="1" kern="1200" cap="all" spc="0" baseline="0" noProof="0" dirty="0">
                <a:solidFill>
                  <a:srgbClr val="852339"/>
                </a:solidFill>
                <a:latin typeface="Trebuchet MS" pitchFamily="34" charset="0"/>
                <a:ea typeface="+mn-ea"/>
                <a:cs typeface="Arial" pitchFamily="34" charset="0"/>
              </a:defRPr>
            </a:lvl1pPr>
            <a:lvl2pPr marL="449263" indent="-182563" algn="l" defTabSz="914400" rtl="0" eaLnBrk="1" latinLnBrk="0" hangingPunct="1">
              <a:spcBef>
                <a:spcPct val="20000"/>
              </a:spcBef>
              <a:buFontTx/>
              <a:buBlip>
                <a:blip r:embed="rId4"/>
              </a:buBlip>
              <a:defRPr sz="2000" b="0" kern="1200">
                <a:solidFill>
                  <a:schemeClr val="tx1"/>
                </a:solidFill>
                <a:latin typeface="+mn-lt"/>
                <a:ea typeface="+mn-ea"/>
                <a:cs typeface="+mn-cs"/>
              </a:defRPr>
            </a:lvl2pPr>
            <a:lvl3pPr marL="806450" indent="-182563" algn="l" defTabSz="914400" rtl="0" eaLnBrk="1" latinLnBrk="0" hangingPunct="1">
              <a:spcBef>
                <a:spcPct val="20000"/>
              </a:spcBef>
              <a:buFontTx/>
              <a:buBlip>
                <a:blip r:embed="rId4"/>
              </a:buBlip>
              <a:defRPr sz="2000" b="0" kern="1200">
                <a:solidFill>
                  <a:schemeClr val="tx1"/>
                </a:solidFill>
                <a:latin typeface="+mn-lt"/>
                <a:ea typeface="+mn-ea"/>
                <a:cs typeface="+mn-cs"/>
              </a:defRPr>
            </a:lvl3pPr>
            <a:lvl4pPr marL="1163638" indent="-174625" algn="l" defTabSz="914400" rtl="0" eaLnBrk="1" latinLnBrk="0" hangingPunct="1">
              <a:spcBef>
                <a:spcPct val="20000"/>
              </a:spcBef>
              <a:buFontTx/>
              <a:buBlip>
                <a:blip r:embed="rId4"/>
              </a:buBlip>
              <a:defRPr sz="2000" b="0" kern="1200">
                <a:solidFill>
                  <a:schemeClr val="tx1"/>
                </a:solidFill>
                <a:latin typeface="+mn-lt"/>
                <a:ea typeface="+mn-ea"/>
                <a:cs typeface="+mn-cs"/>
              </a:defRPr>
            </a:lvl4pPr>
            <a:lvl5pPr marL="2057400" indent="-228600" algn="l" defTabSz="914400" rtl="0" eaLnBrk="1" latinLnBrk="0" hangingPunct="1">
              <a:spcBef>
                <a:spcPct val="20000"/>
              </a:spcBef>
              <a:buFontTx/>
              <a:buBlip>
                <a:blip r:embed="rId4"/>
              </a:buBlip>
              <a:defRPr sz="22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de-DE" b="0" cap="none" dirty="0">
                <a:solidFill>
                  <a:srgbClr val="FFFFFF"/>
                </a:solidFill>
              </a:rPr>
              <a:t>Data </a:t>
            </a:r>
            <a:r>
              <a:rPr lang="de-DE" b="0" cap="none" dirty="0" err="1">
                <a:solidFill>
                  <a:srgbClr val="FFFFFF"/>
                </a:solidFill>
              </a:rPr>
              <a:t>Acquistion</a:t>
            </a:r>
            <a:r>
              <a:rPr lang="de-DE" b="0" cap="none" dirty="0">
                <a:solidFill>
                  <a:srgbClr val="FFFFFF"/>
                </a:solidFill>
              </a:rPr>
              <a:t> &amp; </a:t>
            </a:r>
            <a:r>
              <a:rPr lang="de-DE" b="0" cap="none" dirty="0" err="1">
                <a:solidFill>
                  <a:srgbClr val="FFFFFF"/>
                </a:solidFill>
              </a:rPr>
              <a:t>Preparation</a:t>
            </a:r>
            <a:endParaRPr kumimoji="0" lang="de-DE" sz="2500" b="0" i="0" u="none" strike="noStrike" kern="1200" cap="none" spc="0" normalizeH="0" baseline="0" noProof="0" dirty="0">
              <a:ln>
                <a:noFill/>
              </a:ln>
              <a:solidFill>
                <a:srgbClr val="FFFFFF"/>
              </a:solidFill>
              <a:effectLst/>
              <a:uLnTx/>
              <a:uFillTx/>
              <a:latin typeface="Trebuchet MS" pitchFamily="34" charset="0"/>
              <a:ea typeface="+mn-ea"/>
              <a:cs typeface="Arial" pitchFamily="34" charset="0"/>
            </a:endParaRPr>
          </a:p>
        </p:txBody>
      </p:sp>
    </p:spTree>
    <p:extLst>
      <p:ext uri="{BB962C8B-B14F-4D97-AF65-F5344CB8AC3E}">
        <p14:creationId xmlns:p14="http://schemas.microsoft.com/office/powerpoint/2010/main" val="2519474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0133D6D6-7BFA-402F-8349-A861D966C155}"/>
              </a:ext>
            </a:extLst>
          </p:cNvPr>
          <p:cNvGraphicFramePr>
            <a:graphicFrameLocks noChangeAspect="1"/>
          </p:cNvGraphicFramePr>
          <p:nvPr>
            <p:custDataLst>
              <p:tags r:id="rId1"/>
            </p:custDataLst>
            <p:extLst>
              <p:ext uri="{D42A27DB-BD31-4B8C-83A1-F6EECF244321}">
                <p14:modId xmlns:p14="http://schemas.microsoft.com/office/powerpoint/2010/main" val="39163793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1" imgH="351" progId="TCLayout.ActiveDocument.1">
                  <p:embed/>
                </p:oleObj>
              </mc:Choice>
              <mc:Fallback>
                <p:oleObj name="think-cell Folie" r:id="rId3" imgW="351" imgH="351" progId="TCLayout.ActiveDocument.1">
                  <p:embed/>
                  <p:pic>
                    <p:nvPicPr>
                      <p:cNvPr id="6" name="Objekt 5" hidden="1">
                        <a:extLst>
                          <a:ext uri="{FF2B5EF4-FFF2-40B4-BE49-F238E27FC236}">
                            <a16:creationId xmlns:a16="http://schemas.microsoft.com/office/drawing/2014/main" id="{0133D6D6-7BFA-402F-8349-A861D966C1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DF2CFEE-34A8-4D5B-A41A-EF6409E4202C}"/>
              </a:ext>
            </a:extLst>
          </p:cNvPr>
          <p:cNvSpPr>
            <a:spLocks noGrp="1"/>
          </p:cNvSpPr>
          <p:nvPr>
            <p:ph type="title"/>
          </p:nvPr>
        </p:nvSpPr>
        <p:spPr/>
        <p:txBody>
          <a:bodyPr vert="horz"/>
          <a:lstStyle/>
          <a:p>
            <a:r>
              <a:rPr lang="en-US" dirty="0"/>
              <a:t>Feature Scaling I/II</a:t>
            </a:r>
          </a:p>
        </p:txBody>
      </p:sp>
      <p:sp>
        <p:nvSpPr>
          <p:cNvPr id="3" name="Textplatzhalter 2">
            <a:extLst>
              <a:ext uri="{FF2B5EF4-FFF2-40B4-BE49-F238E27FC236}">
                <a16:creationId xmlns:a16="http://schemas.microsoft.com/office/drawing/2014/main" id="{3AD2C1D0-08B3-4111-893D-22063954EFDE}"/>
              </a:ext>
            </a:extLst>
          </p:cNvPr>
          <p:cNvSpPr>
            <a:spLocks noGrp="1"/>
          </p:cNvSpPr>
          <p:nvPr>
            <p:ph type="body" sz="quarter" idx="13"/>
          </p:nvPr>
        </p:nvSpPr>
        <p:spPr/>
        <p:txBody>
          <a:bodyPr/>
          <a:lstStyle/>
          <a:p>
            <a:r>
              <a:rPr lang="en-US" dirty="0"/>
              <a:t>Normalization vs. Standardization</a:t>
            </a:r>
          </a:p>
        </p:txBody>
      </p:sp>
      <p:pic>
        <p:nvPicPr>
          <p:cNvPr id="24" name="Grafik 23">
            <a:extLst>
              <a:ext uri="{FF2B5EF4-FFF2-40B4-BE49-F238E27FC236}">
                <a16:creationId xmlns:a16="http://schemas.microsoft.com/office/drawing/2014/main" id="{A7F4E983-16C1-408C-8A1F-93EC0AC1C0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4179" y="1814746"/>
            <a:ext cx="5205461" cy="1955766"/>
          </a:xfrm>
          <a:prstGeom prst="rect">
            <a:avLst/>
          </a:prstGeom>
        </p:spPr>
      </p:pic>
      <p:pic>
        <p:nvPicPr>
          <p:cNvPr id="26" name="Grafik 25">
            <a:extLst>
              <a:ext uri="{FF2B5EF4-FFF2-40B4-BE49-F238E27FC236}">
                <a16:creationId xmlns:a16="http://schemas.microsoft.com/office/drawing/2014/main" id="{A4280BCD-FDB1-4AF0-A204-F91BF2240A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4180" y="3904337"/>
            <a:ext cx="5205461" cy="1963202"/>
          </a:xfrm>
          <a:prstGeom prst="rect">
            <a:avLst/>
          </a:prstGeom>
        </p:spPr>
      </p:pic>
      <p:sp>
        <p:nvSpPr>
          <p:cNvPr id="28" name="Textfeld 27">
            <a:extLst>
              <a:ext uri="{FF2B5EF4-FFF2-40B4-BE49-F238E27FC236}">
                <a16:creationId xmlns:a16="http://schemas.microsoft.com/office/drawing/2014/main" id="{52B57C2D-F9A0-4E94-98DE-1E13539FE2D3}"/>
              </a:ext>
            </a:extLst>
          </p:cNvPr>
          <p:cNvSpPr txBox="1"/>
          <p:nvPr/>
        </p:nvSpPr>
        <p:spPr>
          <a:xfrm>
            <a:off x="5122604" y="6079385"/>
            <a:ext cx="4863582" cy="246221"/>
          </a:xfrm>
          <a:prstGeom prst="rect">
            <a:avLst/>
          </a:prstGeom>
          <a:noFill/>
        </p:spPr>
        <p:txBody>
          <a:bodyPr wrap="square">
            <a:spAutoFit/>
          </a:bodyPr>
          <a:lstStyle/>
          <a:p>
            <a:pPr algn="r"/>
            <a:r>
              <a:rPr lang="en-US" sz="1000" dirty="0"/>
              <a:t>[https://becominghuman.ai/feature-scaling-in-machine-learning-20dd93bb1bcb]</a:t>
            </a:r>
          </a:p>
        </p:txBody>
      </p:sp>
    </p:spTree>
    <p:extLst>
      <p:ext uri="{BB962C8B-B14F-4D97-AF65-F5344CB8AC3E}">
        <p14:creationId xmlns:p14="http://schemas.microsoft.com/office/powerpoint/2010/main" val="292450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0133D6D6-7BFA-402F-8349-A861D966C155}"/>
              </a:ext>
            </a:extLst>
          </p:cNvPr>
          <p:cNvGraphicFramePr>
            <a:graphicFrameLocks noChangeAspect="1"/>
          </p:cNvGraphicFramePr>
          <p:nvPr>
            <p:custDataLst>
              <p:tags r:id="rId1"/>
            </p:custDataLst>
            <p:extLst>
              <p:ext uri="{D42A27DB-BD31-4B8C-83A1-F6EECF244321}">
                <p14:modId xmlns:p14="http://schemas.microsoft.com/office/powerpoint/2010/main" val="12688248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1" imgH="351" progId="TCLayout.ActiveDocument.1">
                  <p:embed/>
                </p:oleObj>
              </mc:Choice>
              <mc:Fallback>
                <p:oleObj name="think-cell Folie" r:id="rId3" imgW="351" imgH="351" progId="TCLayout.ActiveDocument.1">
                  <p:embed/>
                  <p:pic>
                    <p:nvPicPr>
                      <p:cNvPr id="6" name="Objekt 5" hidden="1">
                        <a:extLst>
                          <a:ext uri="{FF2B5EF4-FFF2-40B4-BE49-F238E27FC236}">
                            <a16:creationId xmlns:a16="http://schemas.microsoft.com/office/drawing/2014/main" id="{0133D6D6-7BFA-402F-8349-A861D966C1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DF2CFEE-34A8-4D5B-A41A-EF6409E4202C}"/>
              </a:ext>
            </a:extLst>
          </p:cNvPr>
          <p:cNvSpPr>
            <a:spLocks noGrp="1"/>
          </p:cNvSpPr>
          <p:nvPr>
            <p:ph type="title"/>
          </p:nvPr>
        </p:nvSpPr>
        <p:spPr/>
        <p:txBody>
          <a:bodyPr vert="horz"/>
          <a:lstStyle/>
          <a:p>
            <a:r>
              <a:rPr lang="en-US" dirty="0"/>
              <a:t>Feature Scaling II/II</a:t>
            </a:r>
          </a:p>
        </p:txBody>
      </p:sp>
      <p:sp>
        <p:nvSpPr>
          <p:cNvPr id="3" name="Textplatzhalter 2">
            <a:extLst>
              <a:ext uri="{FF2B5EF4-FFF2-40B4-BE49-F238E27FC236}">
                <a16:creationId xmlns:a16="http://schemas.microsoft.com/office/drawing/2014/main" id="{3AD2C1D0-08B3-4111-893D-22063954EFDE}"/>
              </a:ext>
            </a:extLst>
          </p:cNvPr>
          <p:cNvSpPr>
            <a:spLocks noGrp="1"/>
          </p:cNvSpPr>
          <p:nvPr>
            <p:ph type="body" sz="quarter" idx="13"/>
          </p:nvPr>
        </p:nvSpPr>
        <p:spPr/>
        <p:txBody>
          <a:bodyPr/>
          <a:lstStyle/>
          <a:p>
            <a:r>
              <a:rPr lang="en-US" dirty="0"/>
              <a:t>Methods of Feature Scaling</a:t>
            </a:r>
          </a:p>
        </p:txBody>
      </p:sp>
      <p:grpSp>
        <p:nvGrpSpPr>
          <p:cNvPr id="13" name="Gruppieren 12">
            <a:extLst>
              <a:ext uri="{FF2B5EF4-FFF2-40B4-BE49-F238E27FC236}">
                <a16:creationId xmlns:a16="http://schemas.microsoft.com/office/drawing/2014/main" id="{333B0216-BBF9-4A1B-B872-B42558C97220}"/>
              </a:ext>
            </a:extLst>
          </p:cNvPr>
          <p:cNvGrpSpPr/>
          <p:nvPr/>
        </p:nvGrpSpPr>
        <p:grpSpPr>
          <a:xfrm>
            <a:off x="535589" y="1895784"/>
            <a:ext cx="9413274" cy="2325747"/>
            <a:chOff x="572842" y="1899166"/>
            <a:chExt cx="3819928" cy="3352623"/>
          </a:xfrm>
        </p:grpSpPr>
        <p:sp>
          <p:nvSpPr>
            <p:cNvPr id="15" name="Abgerundetes Rechteck 3">
              <a:extLst>
                <a:ext uri="{FF2B5EF4-FFF2-40B4-BE49-F238E27FC236}">
                  <a16:creationId xmlns:a16="http://schemas.microsoft.com/office/drawing/2014/main" id="{4E85679D-E27A-4D7E-8CFF-D172DF6220EA}"/>
                </a:ext>
              </a:extLst>
            </p:cNvPr>
            <p:cNvSpPr/>
            <p:nvPr/>
          </p:nvSpPr>
          <p:spPr>
            <a:xfrm>
              <a:off x="591911" y="1899166"/>
              <a:ext cx="1849440" cy="510943"/>
            </a:xfrm>
            <a:prstGeom prst="round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Min-max normalization</a:t>
              </a:r>
            </a:p>
          </p:txBody>
        </p:sp>
        <p:sp>
          <p:nvSpPr>
            <p:cNvPr id="16" name="Abgerundetes Rechteck 8">
              <a:extLst>
                <a:ext uri="{FF2B5EF4-FFF2-40B4-BE49-F238E27FC236}">
                  <a16:creationId xmlns:a16="http://schemas.microsoft.com/office/drawing/2014/main" id="{AC81AD8E-56D4-45FA-A0DD-52CA872A30BD}"/>
                </a:ext>
              </a:extLst>
            </p:cNvPr>
            <p:cNvSpPr/>
            <p:nvPr/>
          </p:nvSpPr>
          <p:spPr>
            <a:xfrm>
              <a:off x="2543330" y="1899166"/>
              <a:ext cx="1849440" cy="510943"/>
            </a:xfrm>
            <a:prstGeom prst="round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Mean normalization</a:t>
              </a:r>
            </a:p>
          </p:txBody>
        </p:sp>
        <p:sp>
          <p:nvSpPr>
            <p:cNvPr id="17" name="Abgerundetes Rechteck 9">
              <a:extLst>
                <a:ext uri="{FF2B5EF4-FFF2-40B4-BE49-F238E27FC236}">
                  <a16:creationId xmlns:a16="http://schemas.microsoft.com/office/drawing/2014/main" id="{BDC4685F-9940-4C7E-A2B1-260D289F6E59}"/>
                </a:ext>
              </a:extLst>
            </p:cNvPr>
            <p:cNvSpPr/>
            <p:nvPr/>
          </p:nvSpPr>
          <p:spPr>
            <a:xfrm>
              <a:off x="572842" y="4740846"/>
              <a:ext cx="1849440" cy="510943"/>
            </a:xfrm>
            <a:prstGeom prst="round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Standardization</a:t>
              </a:r>
            </a:p>
          </p:txBody>
        </p:sp>
        <p:sp>
          <p:nvSpPr>
            <p:cNvPr id="21" name="Abgerundetes Rechteck 9">
              <a:extLst>
                <a:ext uri="{FF2B5EF4-FFF2-40B4-BE49-F238E27FC236}">
                  <a16:creationId xmlns:a16="http://schemas.microsoft.com/office/drawing/2014/main" id="{B20DC987-7543-4E02-B531-866F573A53D6}"/>
                </a:ext>
              </a:extLst>
            </p:cNvPr>
            <p:cNvSpPr/>
            <p:nvPr/>
          </p:nvSpPr>
          <p:spPr>
            <a:xfrm>
              <a:off x="2543330" y="4722415"/>
              <a:ext cx="1849440" cy="510943"/>
            </a:xfrm>
            <a:prstGeom prst="round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Multi-regime Standardization</a:t>
              </a:r>
            </a:p>
          </p:txBody>
        </p:sp>
      </p:grpSp>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7F53E41F-B1F0-4369-87FB-BAAA1A5A150A}"/>
                  </a:ext>
                </a:extLst>
              </p:cNvPr>
              <p:cNvSpPr txBox="1"/>
              <p:nvPr/>
            </p:nvSpPr>
            <p:spPr>
              <a:xfrm>
                <a:off x="582580" y="2317589"/>
                <a:ext cx="4463510" cy="1769202"/>
              </a:xfrm>
              <a:prstGeom prst="rect">
                <a:avLst/>
              </a:prstGeom>
              <a:noFill/>
            </p:spPr>
            <p:txBody>
              <a:bodyPr wrap="square" rtlCol="0">
                <a:spAutoFit/>
              </a:bodyPr>
              <a:lstStyle/>
              <a:p>
                <a:pPr marL="285750" indent="-285750" algn="l">
                  <a:spcBef>
                    <a:spcPts val="400"/>
                  </a:spcBef>
                  <a:buFont typeface="Arial" panose="020B0604020202020204" pitchFamily="34" charset="0"/>
                  <a:buChar char="•"/>
                </a:pPr>
                <a:r>
                  <a:rPr lang="en-US" sz="1400" dirty="0"/>
                  <a:t>simple method to rescale values between [0, 1]</a:t>
                </a:r>
              </a:p>
              <a:p>
                <a:pPr marL="285750" indent="-285750" algn="l">
                  <a:spcBef>
                    <a:spcPts val="400"/>
                  </a:spcBef>
                  <a:buFont typeface="Arial" panose="020B0604020202020204" pitchFamily="34" charset="0"/>
                  <a:buChar char="•"/>
                </a:pPr>
                <a14:m>
                  <m:oMath xmlns:m="http://schemas.openxmlformats.org/officeDocument/2006/math">
                    <m:sSup>
                      <m:sSupPr>
                        <m:ctrlPr>
                          <a:rPr lang="de-DE" sz="1400" b="0" i="1" smtClean="0">
                            <a:latin typeface="Cambria Math" panose="02040503050406030204" pitchFamily="18" charset="0"/>
                          </a:rPr>
                        </m:ctrlPr>
                      </m:sSupPr>
                      <m:e>
                        <m:r>
                          <a:rPr lang="de-DE" sz="1400" b="0" i="1" smtClean="0">
                            <a:latin typeface="Cambria Math" panose="02040503050406030204" pitchFamily="18" charset="0"/>
                          </a:rPr>
                          <m:t>𝑥</m:t>
                        </m:r>
                      </m:e>
                      <m:sup>
                        <m:r>
                          <a:rPr lang="de-DE" sz="1400" b="0" i="1" smtClean="0">
                            <a:latin typeface="Cambria Math" panose="02040503050406030204" pitchFamily="18" charset="0"/>
                          </a:rPr>
                          <m:t>′</m:t>
                        </m:r>
                      </m:sup>
                    </m:sSup>
                    <m:r>
                      <a:rPr lang="de-DE" sz="1400" b="0" i="1" smtClean="0">
                        <a:latin typeface="Cambria Math" panose="02040503050406030204" pitchFamily="18" charset="0"/>
                      </a:rPr>
                      <m:t>=</m:t>
                    </m:r>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𝑥</m:t>
                        </m:r>
                        <m:r>
                          <a:rPr lang="de-DE" sz="1400" b="0" i="1" smtClean="0">
                            <a:latin typeface="Cambria Math" panose="02040503050406030204" pitchFamily="18" charset="0"/>
                          </a:rPr>
                          <m:t>−</m:t>
                        </m:r>
                        <m:func>
                          <m:funcPr>
                            <m:ctrlPr>
                              <a:rPr lang="de-DE" sz="1400" b="0" i="1" smtClean="0">
                                <a:latin typeface="Cambria Math" panose="02040503050406030204" pitchFamily="18" charset="0"/>
                              </a:rPr>
                            </m:ctrlPr>
                          </m:funcPr>
                          <m:fName>
                            <m:r>
                              <m:rPr>
                                <m:sty m:val="p"/>
                              </m:rPr>
                              <a:rPr lang="de-DE" sz="1400" b="0" i="0" smtClean="0">
                                <a:latin typeface="Cambria Math" panose="02040503050406030204" pitchFamily="18" charset="0"/>
                              </a:rPr>
                              <m:t>min</m:t>
                            </m:r>
                          </m:fName>
                          <m:e>
                            <m:d>
                              <m:dPr>
                                <m:ctrlPr>
                                  <a:rPr lang="de-DE" sz="1400" b="0" i="1" smtClean="0">
                                    <a:latin typeface="Cambria Math" panose="02040503050406030204" pitchFamily="18" charset="0"/>
                                  </a:rPr>
                                </m:ctrlPr>
                              </m:dPr>
                              <m:e>
                                <m:r>
                                  <a:rPr lang="de-DE" sz="1400" b="0" i="1" smtClean="0">
                                    <a:latin typeface="Cambria Math" panose="02040503050406030204" pitchFamily="18" charset="0"/>
                                  </a:rPr>
                                  <m:t>𝑥</m:t>
                                </m:r>
                              </m:e>
                            </m:d>
                          </m:e>
                        </m:func>
                      </m:num>
                      <m:den>
                        <m:func>
                          <m:funcPr>
                            <m:ctrlPr>
                              <a:rPr lang="de-DE" sz="1400" b="0" i="1" smtClean="0">
                                <a:latin typeface="Cambria Math" panose="02040503050406030204" pitchFamily="18" charset="0"/>
                              </a:rPr>
                            </m:ctrlPr>
                          </m:funcPr>
                          <m:fName>
                            <m:r>
                              <m:rPr>
                                <m:sty m:val="p"/>
                              </m:rPr>
                              <a:rPr lang="de-DE" sz="1400" b="0" i="0" smtClean="0">
                                <a:latin typeface="Cambria Math" panose="02040503050406030204" pitchFamily="18" charset="0"/>
                              </a:rPr>
                              <m:t>max</m:t>
                            </m:r>
                          </m:fName>
                          <m:e>
                            <m:d>
                              <m:dPr>
                                <m:ctrlPr>
                                  <a:rPr lang="de-DE" sz="1400" b="0" i="1" smtClean="0">
                                    <a:latin typeface="Cambria Math" panose="02040503050406030204" pitchFamily="18" charset="0"/>
                                  </a:rPr>
                                </m:ctrlPr>
                              </m:dPr>
                              <m:e>
                                <m:r>
                                  <a:rPr lang="de-DE" sz="1400" b="0" i="1" smtClean="0">
                                    <a:latin typeface="Cambria Math" panose="02040503050406030204" pitchFamily="18" charset="0"/>
                                  </a:rPr>
                                  <m:t>𝑥</m:t>
                                </m:r>
                              </m:e>
                            </m:d>
                          </m:e>
                        </m:func>
                        <m:r>
                          <a:rPr lang="de-DE" sz="1400" b="0" i="1" smtClean="0">
                            <a:latin typeface="Cambria Math" panose="02040503050406030204" pitchFamily="18" charset="0"/>
                          </a:rPr>
                          <m:t>−</m:t>
                        </m:r>
                        <m:func>
                          <m:funcPr>
                            <m:ctrlPr>
                              <a:rPr lang="de-DE" sz="1400" b="0" i="1" smtClean="0">
                                <a:latin typeface="Cambria Math" panose="02040503050406030204" pitchFamily="18" charset="0"/>
                              </a:rPr>
                            </m:ctrlPr>
                          </m:funcPr>
                          <m:fName>
                            <m:r>
                              <m:rPr>
                                <m:sty m:val="p"/>
                              </m:rPr>
                              <a:rPr lang="de-DE" sz="1400" b="0" i="0" smtClean="0">
                                <a:latin typeface="Cambria Math" panose="02040503050406030204" pitchFamily="18" charset="0"/>
                              </a:rPr>
                              <m:t>min</m:t>
                            </m:r>
                          </m:fName>
                          <m:e>
                            <m:d>
                              <m:dPr>
                                <m:ctrlPr>
                                  <a:rPr lang="de-DE" sz="1400" b="0" i="1" smtClean="0">
                                    <a:latin typeface="Cambria Math" panose="02040503050406030204" pitchFamily="18" charset="0"/>
                                  </a:rPr>
                                </m:ctrlPr>
                              </m:dPr>
                              <m:e>
                                <m:r>
                                  <a:rPr lang="de-DE" sz="1400" b="0" i="1" smtClean="0">
                                    <a:latin typeface="Cambria Math" panose="02040503050406030204" pitchFamily="18" charset="0"/>
                                  </a:rPr>
                                  <m:t>𝑥</m:t>
                                </m:r>
                              </m:e>
                            </m:d>
                          </m:e>
                        </m:func>
                      </m:den>
                    </m:f>
                  </m:oMath>
                </a14:m>
                <a:endParaRPr lang="en-US" sz="1400" dirty="0"/>
              </a:p>
              <a:p>
                <a:pPr marL="285750" indent="-285750" algn="l">
                  <a:spcBef>
                    <a:spcPts val="400"/>
                  </a:spcBef>
                  <a:buFont typeface="Arial" panose="020B0604020202020204" pitchFamily="34" charset="0"/>
                  <a:buChar char="•"/>
                </a:pPr>
                <a:r>
                  <a:rPr lang="en-US" sz="1400" dirty="0" err="1">
                    <a:latin typeface="Consolas" panose="020B0609020204030204" pitchFamily="49" charset="0"/>
                  </a:rPr>
                  <a:t>x.norm</a:t>
                </a:r>
                <a:r>
                  <a:rPr lang="en-US" sz="1400" dirty="0">
                    <a:latin typeface="Consolas" panose="020B0609020204030204" pitchFamily="49" charset="0"/>
                  </a:rPr>
                  <a:t> =(x-min(x))/(max(x)-min(x))</a:t>
                </a:r>
              </a:p>
              <a:p>
                <a:pPr marL="285750" indent="-285750">
                  <a:spcBef>
                    <a:spcPts val="400"/>
                  </a:spcBef>
                  <a:buFont typeface="Arial" panose="020B0604020202020204" pitchFamily="34" charset="0"/>
                  <a:buChar char="•"/>
                </a:pPr>
                <a:r>
                  <a:rPr lang="en-US" sz="1400" dirty="0"/>
                  <a:t>Pro: Common scale</a:t>
                </a:r>
              </a:p>
              <a:p>
                <a:pPr marL="285750" indent="-285750">
                  <a:spcBef>
                    <a:spcPts val="400"/>
                  </a:spcBef>
                  <a:buFont typeface="Arial" panose="020B0604020202020204" pitchFamily="34" charset="0"/>
                  <a:buChar char="•"/>
                </a:pPr>
                <a:r>
                  <a:rPr lang="en-US" sz="1400" dirty="0"/>
                  <a:t>Con: Sensitive to outliers</a:t>
                </a:r>
              </a:p>
              <a:p>
                <a:pPr marL="285750" indent="-285750" algn="l">
                  <a:spcBef>
                    <a:spcPts val="400"/>
                  </a:spcBef>
                  <a:buFont typeface="Arial" panose="020B0604020202020204" pitchFamily="34" charset="0"/>
                  <a:buChar char="•"/>
                </a:pPr>
                <a:endParaRPr lang="en-US" sz="1400" dirty="0">
                  <a:latin typeface="Consolas" panose="020B0609020204030204" pitchFamily="49" charset="0"/>
                </a:endParaRPr>
              </a:p>
            </p:txBody>
          </p:sp>
        </mc:Choice>
        <mc:Fallback xmlns="">
          <p:sp>
            <p:nvSpPr>
              <p:cNvPr id="11" name="Textfeld 10">
                <a:extLst>
                  <a:ext uri="{FF2B5EF4-FFF2-40B4-BE49-F238E27FC236}">
                    <a16:creationId xmlns:a16="http://schemas.microsoft.com/office/drawing/2014/main" id="{7F53E41F-B1F0-4369-87FB-BAAA1A5A150A}"/>
                  </a:ext>
                </a:extLst>
              </p:cNvPr>
              <p:cNvSpPr txBox="1">
                <a:spLocks noRot="1" noChangeAspect="1" noMove="1" noResize="1" noEditPoints="1" noAdjustHandles="1" noChangeArrowheads="1" noChangeShapeType="1" noTextEdit="1"/>
              </p:cNvSpPr>
              <p:nvPr/>
            </p:nvSpPr>
            <p:spPr>
              <a:xfrm>
                <a:off x="582580" y="2317589"/>
                <a:ext cx="4463510" cy="1769202"/>
              </a:xfrm>
              <a:prstGeom prst="rect">
                <a:avLst/>
              </a:prstGeom>
              <a:blipFill>
                <a:blip r:embed="rId6"/>
                <a:stretch>
                  <a:fillRect l="-273" t="-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feld 21">
                <a:extLst>
                  <a:ext uri="{FF2B5EF4-FFF2-40B4-BE49-F238E27FC236}">
                    <a16:creationId xmlns:a16="http://schemas.microsoft.com/office/drawing/2014/main" id="{EDB5863A-355A-45C5-92E1-23F74903EC2A}"/>
                  </a:ext>
                </a:extLst>
              </p:cNvPr>
              <p:cNvSpPr txBox="1"/>
              <p:nvPr/>
            </p:nvSpPr>
            <p:spPr>
              <a:xfrm>
                <a:off x="5391373" y="2317589"/>
                <a:ext cx="4423490" cy="1508746"/>
              </a:xfrm>
              <a:prstGeom prst="rect">
                <a:avLst/>
              </a:prstGeom>
              <a:noFill/>
            </p:spPr>
            <p:txBody>
              <a:bodyPr wrap="square" rtlCol="0">
                <a:spAutoFit/>
              </a:bodyPr>
              <a:lstStyle/>
              <a:p>
                <a:pPr marL="285750" indent="-285750" algn="l">
                  <a:spcBef>
                    <a:spcPts val="400"/>
                  </a:spcBef>
                  <a:buFont typeface="Arial" panose="020B0604020202020204" pitchFamily="34" charset="0"/>
                  <a:buChar char="•"/>
                </a:pPr>
                <a:r>
                  <a:rPr lang="en-US" sz="1400" dirty="0"/>
                  <a:t>simple method to rescale values between [-1, 1]</a:t>
                </a:r>
              </a:p>
              <a:p>
                <a:pPr marL="285750" indent="-285750" algn="l">
                  <a:spcBef>
                    <a:spcPts val="400"/>
                  </a:spcBef>
                  <a:buFont typeface="Arial" panose="020B0604020202020204" pitchFamily="34" charset="0"/>
                  <a:buChar char="•"/>
                </a:pPr>
                <a14:m>
                  <m:oMath xmlns:m="http://schemas.openxmlformats.org/officeDocument/2006/math">
                    <m:sSup>
                      <m:sSupPr>
                        <m:ctrlPr>
                          <a:rPr lang="de-DE" sz="1400" b="0" i="1" smtClean="0">
                            <a:latin typeface="Cambria Math" panose="02040503050406030204" pitchFamily="18" charset="0"/>
                          </a:rPr>
                        </m:ctrlPr>
                      </m:sSupPr>
                      <m:e>
                        <m:r>
                          <a:rPr lang="de-DE" sz="1400" b="0" i="1" smtClean="0">
                            <a:latin typeface="Cambria Math" panose="02040503050406030204" pitchFamily="18" charset="0"/>
                          </a:rPr>
                          <m:t>𝑥</m:t>
                        </m:r>
                      </m:e>
                      <m:sup>
                        <m:r>
                          <a:rPr lang="de-DE" sz="1400" b="0" i="1" smtClean="0">
                            <a:latin typeface="Cambria Math" panose="02040503050406030204" pitchFamily="18" charset="0"/>
                          </a:rPr>
                          <m:t>′</m:t>
                        </m:r>
                      </m:sup>
                    </m:sSup>
                    <m:r>
                      <a:rPr lang="de-DE" sz="1400" b="0" i="1" smtClean="0">
                        <a:latin typeface="Cambria Math" panose="02040503050406030204" pitchFamily="18" charset="0"/>
                      </a:rPr>
                      <m:t>=</m:t>
                    </m:r>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𝑥</m:t>
                        </m:r>
                        <m:r>
                          <a:rPr lang="de-DE" sz="1400" b="0" i="1" smtClean="0">
                            <a:latin typeface="Cambria Math" panose="02040503050406030204" pitchFamily="18" charset="0"/>
                          </a:rPr>
                          <m:t>−</m:t>
                        </m:r>
                        <m:bar>
                          <m:barPr>
                            <m:pos m:val="top"/>
                            <m:ctrlPr>
                              <a:rPr lang="de-DE" sz="1400" b="0" i="1" smtClean="0">
                                <a:latin typeface="Cambria Math" panose="02040503050406030204" pitchFamily="18" charset="0"/>
                              </a:rPr>
                            </m:ctrlPr>
                          </m:barPr>
                          <m:e>
                            <m:r>
                              <a:rPr lang="de-DE" sz="1400" b="0" i="1" smtClean="0">
                                <a:latin typeface="Cambria Math" panose="02040503050406030204" pitchFamily="18" charset="0"/>
                              </a:rPr>
                              <m:t>𝑥</m:t>
                            </m:r>
                          </m:e>
                        </m:bar>
                      </m:num>
                      <m:den>
                        <m:func>
                          <m:funcPr>
                            <m:ctrlPr>
                              <a:rPr lang="de-DE" sz="1400" b="0" i="1" smtClean="0">
                                <a:latin typeface="Cambria Math" panose="02040503050406030204" pitchFamily="18" charset="0"/>
                              </a:rPr>
                            </m:ctrlPr>
                          </m:funcPr>
                          <m:fName>
                            <m:r>
                              <m:rPr>
                                <m:sty m:val="p"/>
                              </m:rPr>
                              <a:rPr lang="de-DE" sz="1400" b="0" i="0" smtClean="0">
                                <a:latin typeface="Cambria Math" panose="02040503050406030204" pitchFamily="18" charset="0"/>
                              </a:rPr>
                              <m:t>max</m:t>
                            </m:r>
                          </m:fName>
                          <m:e>
                            <m:d>
                              <m:dPr>
                                <m:ctrlPr>
                                  <a:rPr lang="de-DE" sz="1400" b="0" i="1" smtClean="0">
                                    <a:latin typeface="Cambria Math" panose="02040503050406030204" pitchFamily="18" charset="0"/>
                                  </a:rPr>
                                </m:ctrlPr>
                              </m:dPr>
                              <m:e>
                                <m:r>
                                  <a:rPr lang="de-DE" sz="1400" b="0" i="1" smtClean="0">
                                    <a:latin typeface="Cambria Math" panose="02040503050406030204" pitchFamily="18" charset="0"/>
                                  </a:rPr>
                                  <m:t>𝑥</m:t>
                                </m:r>
                              </m:e>
                            </m:d>
                          </m:e>
                        </m:func>
                        <m:r>
                          <a:rPr lang="de-DE" sz="1400" b="0" i="1" smtClean="0">
                            <a:latin typeface="Cambria Math" panose="02040503050406030204" pitchFamily="18" charset="0"/>
                          </a:rPr>
                          <m:t>−</m:t>
                        </m:r>
                        <m:func>
                          <m:funcPr>
                            <m:ctrlPr>
                              <a:rPr lang="de-DE" sz="1400" b="0" i="1" smtClean="0">
                                <a:latin typeface="Cambria Math" panose="02040503050406030204" pitchFamily="18" charset="0"/>
                              </a:rPr>
                            </m:ctrlPr>
                          </m:funcPr>
                          <m:fName>
                            <m:r>
                              <m:rPr>
                                <m:sty m:val="p"/>
                              </m:rPr>
                              <a:rPr lang="de-DE" sz="1400" b="0" i="0" smtClean="0">
                                <a:latin typeface="Cambria Math" panose="02040503050406030204" pitchFamily="18" charset="0"/>
                              </a:rPr>
                              <m:t>min</m:t>
                            </m:r>
                          </m:fName>
                          <m:e>
                            <m:d>
                              <m:dPr>
                                <m:ctrlPr>
                                  <a:rPr lang="de-DE" sz="1400" b="0" i="1" smtClean="0">
                                    <a:latin typeface="Cambria Math" panose="02040503050406030204" pitchFamily="18" charset="0"/>
                                  </a:rPr>
                                </m:ctrlPr>
                              </m:dPr>
                              <m:e>
                                <m:r>
                                  <a:rPr lang="de-DE" sz="1400" b="0" i="1" smtClean="0">
                                    <a:latin typeface="Cambria Math" panose="02040503050406030204" pitchFamily="18" charset="0"/>
                                  </a:rPr>
                                  <m:t>𝑥</m:t>
                                </m:r>
                              </m:e>
                            </m:d>
                          </m:e>
                        </m:func>
                      </m:den>
                    </m:f>
                  </m:oMath>
                </a14:m>
                <a:endParaRPr lang="en-US" sz="1400" dirty="0"/>
              </a:p>
              <a:p>
                <a:pPr marL="285750" indent="-285750" algn="l">
                  <a:spcBef>
                    <a:spcPts val="400"/>
                  </a:spcBef>
                  <a:buFont typeface="Arial" panose="020B0604020202020204" pitchFamily="34" charset="0"/>
                  <a:buChar char="•"/>
                </a:pPr>
                <a:r>
                  <a:rPr lang="en-US" sz="1400" dirty="0" err="1">
                    <a:latin typeface="Consolas" panose="020B0609020204030204" pitchFamily="49" charset="0"/>
                  </a:rPr>
                  <a:t>x.norm</a:t>
                </a:r>
                <a:r>
                  <a:rPr lang="en-US" sz="1400" dirty="0">
                    <a:latin typeface="Consolas" panose="020B0609020204030204" pitchFamily="49" charset="0"/>
                  </a:rPr>
                  <a:t> = (x-mean(x))/(max(x)-min(x))</a:t>
                </a:r>
              </a:p>
              <a:p>
                <a:pPr marL="285750" indent="-285750">
                  <a:spcBef>
                    <a:spcPts val="400"/>
                  </a:spcBef>
                  <a:buFont typeface="Arial" panose="020B0604020202020204" pitchFamily="34" charset="0"/>
                  <a:buChar char="•"/>
                </a:pPr>
                <a:r>
                  <a:rPr lang="en-US" sz="1400" dirty="0"/>
                  <a:t>Pro: Common scale</a:t>
                </a:r>
              </a:p>
              <a:p>
                <a:pPr marL="285750" indent="-285750">
                  <a:spcBef>
                    <a:spcPts val="400"/>
                  </a:spcBef>
                  <a:buFont typeface="Arial" panose="020B0604020202020204" pitchFamily="34" charset="0"/>
                  <a:buChar char="•"/>
                </a:pPr>
                <a:r>
                  <a:rPr lang="en-US" sz="1400" dirty="0"/>
                  <a:t>Con: Sensitive to outliers</a:t>
                </a:r>
              </a:p>
            </p:txBody>
          </p:sp>
        </mc:Choice>
        <mc:Fallback xmlns="">
          <p:sp>
            <p:nvSpPr>
              <p:cNvPr id="22" name="Textfeld 21">
                <a:extLst>
                  <a:ext uri="{FF2B5EF4-FFF2-40B4-BE49-F238E27FC236}">
                    <a16:creationId xmlns:a16="http://schemas.microsoft.com/office/drawing/2014/main" id="{EDB5863A-355A-45C5-92E1-23F74903EC2A}"/>
                  </a:ext>
                </a:extLst>
              </p:cNvPr>
              <p:cNvSpPr txBox="1">
                <a:spLocks noRot="1" noChangeAspect="1" noMove="1" noResize="1" noEditPoints="1" noAdjustHandles="1" noChangeArrowheads="1" noChangeShapeType="1" noTextEdit="1"/>
              </p:cNvSpPr>
              <p:nvPr/>
            </p:nvSpPr>
            <p:spPr>
              <a:xfrm>
                <a:off x="5391373" y="2317589"/>
                <a:ext cx="4423490" cy="1508746"/>
              </a:xfrm>
              <a:prstGeom prst="rect">
                <a:avLst/>
              </a:prstGeom>
              <a:blipFill>
                <a:blip r:embed="rId7"/>
                <a:stretch>
                  <a:fillRect l="-138" t="-1210" b="-28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99D17915-D5FC-4093-BB9F-2668B476AC93}"/>
                  </a:ext>
                </a:extLst>
              </p:cNvPr>
              <p:cNvSpPr txBox="1"/>
              <p:nvPr/>
            </p:nvSpPr>
            <p:spPr>
              <a:xfrm>
                <a:off x="535589" y="4346657"/>
                <a:ext cx="4604481" cy="1804597"/>
              </a:xfrm>
              <a:prstGeom prst="rect">
                <a:avLst/>
              </a:prstGeom>
              <a:noFill/>
            </p:spPr>
            <p:txBody>
              <a:bodyPr wrap="square" rtlCol="0">
                <a:spAutoFit/>
              </a:bodyPr>
              <a:lstStyle/>
              <a:p>
                <a:pPr marL="285750" indent="-285750" algn="l">
                  <a:spcBef>
                    <a:spcPts val="600"/>
                  </a:spcBef>
                  <a:buFont typeface="Arial" panose="020B0604020202020204" pitchFamily="34" charset="0"/>
                  <a:buChar char="•"/>
                </a:pPr>
                <a:r>
                  <a:rPr lang="en-US" sz="1400" dirty="0"/>
                  <a:t>Features are scaled to have properties of Gaussian distribution </a:t>
                </a:r>
                <a14:m>
                  <m:oMath xmlns:m="http://schemas.openxmlformats.org/officeDocument/2006/math">
                    <m:r>
                      <a:rPr lang="en-US" sz="1400" i="1" smtClean="0">
                        <a:latin typeface="Cambria Math" panose="02040503050406030204" pitchFamily="18" charset="0"/>
                        <a:ea typeface="Cambria Math" panose="02040503050406030204" pitchFamily="18" charset="0"/>
                      </a:rPr>
                      <m:t>𝒩</m:t>
                    </m:r>
                    <m:r>
                      <a:rPr lang="de-DE" sz="1400" b="0" i="1" smtClean="0">
                        <a:latin typeface="Cambria Math" panose="02040503050406030204" pitchFamily="18" charset="0"/>
                        <a:ea typeface="Cambria Math" panose="02040503050406030204" pitchFamily="18" charset="0"/>
                      </a:rPr>
                      <m:t>(0, 1)</m:t>
                    </m:r>
                  </m:oMath>
                </a14:m>
                <a:endParaRPr lang="en-US" sz="1400" dirty="0"/>
              </a:p>
              <a:p>
                <a:pPr marL="285750" indent="-285750" algn="l">
                  <a:spcBef>
                    <a:spcPts val="600"/>
                  </a:spcBef>
                  <a:buFont typeface="Arial" panose="020B0604020202020204" pitchFamily="34" charset="0"/>
                  <a:buChar char="•"/>
                </a:pPr>
                <a14:m>
                  <m:oMath xmlns:m="http://schemas.openxmlformats.org/officeDocument/2006/math">
                    <m:sSup>
                      <m:sSupPr>
                        <m:ctrlPr>
                          <a:rPr lang="de-DE" sz="1400" b="0" i="1" smtClean="0">
                            <a:latin typeface="Cambria Math" panose="02040503050406030204" pitchFamily="18" charset="0"/>
                          </a:rPr>
                        </m:ctrlPr>
                      </m:sSupPr>
                      <m:e>
                        <m:r>
                          <a:rPr lang="de-DE" sz="1400" b="0" i="1" smtClean="0">
                            <a:latin typeface="Cambria Math" panose="02040503050406030204" pitchFamily="18" charset="0"/>
                          </a:rPr>
                          <m:t>𝑥</m:t>
                        </m:r>
                      </m:e>
                      <m:sup>
                        <m:r>
                          <a:rPr lang="de-DE" sz="1400" b="0" i="1" smtClean="0">
                            <a:latin typeface="Cambria Math" panose="02040503050406030204" pitchFamily="18" charset="0"/>
                          </a:rPr>
                          <m:t>′</m:t>
                        </m:r>
                      </m:sup>
                    </m:sSup>
                    <m:r>
                      <a:rPr lang="de-DE" sz="1400" b="0" i="1" smtClean="0">
                        <a:latin typeface="Cambria Math" panose="02040503050406030204" pitchFamily="18" charset="0"/>
                      </a:rPr>
                      <m:t>=</m:t>
                    </m:r>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𝑥</m:t>
                        </m:r>
                        <m:r>
                          <a:rPr lang="de-DE" sz="1400" b="0" i="1" smtClean="0">
                            <a:latin typeface="Cambria Math" panose="02040503050406030204" pitchFamily="18" charset="0"/>
                          </a:rPr>
                          <m:t>−</m:t>
                        </m:r>
                        <m:r>
                          <a:rPr lang="de-DE" sz="1400" b="0" i="1" smtClean="0">
                            <a:latin typeface="Cambria Math" panose="02040503050406030204" pitchFamily="18" charset="0"/>
                          </a:rPr>
                          <m:t>𝜇</m:t>
                        </m:r>
                      </m:num>
                      <m:den>
                        <m:r>
                          <a:rPr lang="de-DE" sz="1400" b="0" i="1" smtClean="0">
                            <a:latin typeface="Cambria Math" panose="02040503050406030204" pitchFamily="18" charset="0"/>
                          </a:rPr>
                          <m:t>𝜎</m:t>
                        </m:r>
                      </m:den>
                    </m:f>
                  </m:oMath>
                </a14:m>
                <a:endParaRPr lang="en-US" sz="1400" dirty="0"/>
              </a:p>
              <a:p>
                <a:pPr marL="285750" indent="-285750" algn="l">
                  <a:spcBef>
                    <a:spcPts val="600"/>
                  </a:spcBef>
                  <a:buFont typeface="Arial" panose="020B0604020202020204" pitchFamily="34" charset="0"/>
                  <a:buChar char="•"/>
                </a:pPr>
                <a:r>
                  <a:rPr lang="en-US" sz="1400" dirty="0" err="1">
                    <a:latin typeface="Consolas" panose="020B0609020204030204" pitchFamily="49" charset="0"/>
                  </a:rPr>
                  <a:t>x.stand</a:t>
                </a:r>
                <a:r>
                  <a:rPr lang="en-US" sz="1400" dirty="0">
                    <a:latin typeface="Consolas" panose="020B0609020204030204" pitchFamily="49" charset="0"/>
                  </a:rPr>
                  <a:t> = (x-min(x))/(</a:t>
                </a:r>
                <a:r>
                  <a:rPr lang="en-US" sz="1400" dirty="0" err="1">
                    <a:latin typeface="Consolas" panose="020B0609020204030204" pitchFamily="49" charset="0"/>
                  </a:rPr>
                  <a:t>sd</a:t>
                </a:r>
                <a:r>
                  <a:rPr lang="en-US" sz="1400" dirty="0">
                    <a:latin typeface="Consolas" panose="020B0609020204030204" pitchFamily="49" charset="0"/>
                  </a:rPr>
                  <a:t>(x))</a:t>
                </a:r>
              </a:p>
              <a:p>
                <a:pPr marL="285750" indent="-285750">
                  <a:spcBef>
                    <a:spcPts val="600"/>
                  </a:spcBef>
                  <a:buFont typeface="Arial" panose="020B0604020202020204" pitchFamily="34" charset="0"/>
                  <a:buChar char="•"/>
                </a:pPr>
                <a:r>
                  <a:rPr lang="en-US" sz="1400" dirty="0"/>
                  <a:t>Pro: Robust vs. outliers</a:t>
                </a:r>
              </a:p>
              <a:p>
                <a:pPr marL="285750" indent="-285750">
                  <a:spcBef>
                    <a:spcPts val="600"/>
                  </a:spcBef>
                  <a:buFont typeface="Arial" panose="020B0604020202020204" pitchFamily="34" charset="0"/>
                  <a:buChar char="•"/>
                </a:pPr>
                <a:r>
                  <a:rPr lang="en-US" sz="1400" dirty="0"/>
                  <a:t>Con: No common scale</a:t>
                </a:r>
              </a:p>
            </p:txBody>
          </p:sp>
        </mc:Choice>
        <mc:Fallback xmlns="">
          <p:sp>
            <p:nvSpPr>
              <p:cNvPr id="20" name="Textfeld 19">
                <a:extLst>
                  <a:ext uri="{FF2B5EF4-FFF2-40B4-BE49-F238E27FC236}">
                    <a16:creationId xmlns:a16="http://schemas.microsoft.com/office/drawing/2014/main" id="{99D17915-D5FC-4093-BB9F-2668B476AC93}"/>
                  </a:ext>
                </a:extLst>
              </p:cNvPr>
              <p:cNvSpPr txBox="1">
                <a:spLocks noRot="1" noChangeAspect="1" noMove="1" noResize="1" noEditPoints="1" noAdjustHandles="1" noChangeArrowheads="1" noChangeShapeType="1" noTextEdit="1"/>
              </p:cNvSpPr>
              <p:nvPr/>
            </p:nvSpPr>
            <p:spPr>
              <a:xfrm>
                <a:off x="535589" y="4346657"/>
                <a:ext cx="4604481" cy="1804597"/>
              </a:xfrm>
              <a:prstGeom prst="rect">
                <a:avLst/>
              </a:prstGeom>
              <a:blipFill>
                <a:blip r:embed="rId8"/>
                <a:stretch>
                  <a:fillRect l="-265" t="-1014" b="-3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8480BF45-F8B2-4FEE-B36A-888A90297767}"/>
                  </a:ext>
                </a:extLst>
              </p:cNvPr>
              <p:cNvSpPr txBox="1"/>
              <p:nvPr/>
            </p:nvSpPr>
            <p:spPr>
              <a:xfrm>
                <a:off x="5391373" y="4346657"/>
                <a:ext cx="4604481" cy="1421799"/>
              </a:xfrm>
              <a:prstGeom prst="rect">
                <a:avLst/>
              </a:prstGeom>
              <a:noFill/>
            </p:spPr>
            <p:txBody>
              <a:bodyPr wrap="square" rtlCol="0">
                <a:spAutoFit/>
              </a:bodyPr>
              <a:lstStyle/>
              <a:p>
                <a:pPr marL="285750" indent="-285750" algn="l">
                  <a:spcBef>
                    <a:spcPts val="600"/>
                  </a:spcBef>
                  <a:buFont typeface="Arial" panose="020B0604020202020204" pitchFamily="34" charset="0"/>
                  <a:buChar char="•"/>
                </a:pPr>
                <a:r>
                  <a:rPr lang="en-US" sz="1400" dirty="0"/>
                  <a:t>Features are scaled to have properties of Gaussian distribution </a:t>
                </a:r>
                <a14:m>
                  <m:oMath xmlns:m="http://schemas.openxmlformats.org/officeDocument/2006/math">
                    <m:r>
                      <a:rPr lang="en-US" sz="1400" i="1" smtClean="0">
                        <a:latin typeface="Cambria Math" panose="02040503050406030204" pitchFamily="18" charset="0"/>
                        <a:ea typeface="Cambria Math" panose="02040503050406030204" pitchFamily="18" charset="0"/>
                      </a:rPr>
                      <m:t>𝒩</m:t>
                    </m:r>
                    <m:r>
                      <a:rPr lang="de-DE" sz="1400" b="0" i="1" smtClean="0">
                        <a:latin typeface="Cambria Math" panose="02040503050406030204" pitchFamily="18" charset="0"/>
                        <a:ea typeface="Cambria Math" panose="02040503050406030204" pitchFamily="18" charset="0"/>
                      </a:rPr>
                      <m:t>(0, 1)</m:t>
                    </m:r>
                  </m:oMath>
                </a14:m>
                <a:r>
                  <a:rPr lang="en-US" sz="1400" dirty="0"/>
                  <a:t> for different regimes </a:t>
                </a:r>
                <a14:m>
                  <m:oMath xmlns:m="http://schemas.openxmlformats.org/officeDocument/2006/math">
                    <m:r>
                      <a:rPr lang="de-DE" sz="1400" b="0" i="1" smtClean="0">
                        <a:latin typeface="Cambria Math" panose="02040503050406030204" pitchFamily="18" charset="0"/>
                      </a:rPr>
                      <m:t>𝑟</m:t>
                    </m:r>
                  </m:oMath>
                </a14:m>
                <a:endParaRPr lang="en-US" sz="1400" dirty="0"/>
              </a:p>
              <a:p>
                <a:pPr marL="285750" indent="-285750" algn="l">
                  <a:spcBef>
                    <a:spcPts val="600"/>
                  </a:spcBef>
                  <a:buFont typeface="Arial" panose="020B0604020202020204" pitchFamily="34" charset="0"/>
                  <a:buChar char="•"/>
                </a:pPr>
                <a14:m>
                  <m:oMath xmlns:m="http://schemas.openxmlformats.org/officeDocument/2006/math">
                    <m:sSubSup>
                      <m:sSubSupPr>
                        <m:ctrlPr>
                          <a:rPr lang="de-DE" sz="1400" b="0" i="1" smtClean="0">
                            <a:latin typeface="Cambria Math" panose="02040503050406030204" pitchFamily="18" charset="0"/>
                          </a:rPr>
                        </m:ctrlPr>
                      </m:sSubSupPr>
                      <m:e>
                        <m:r>
                          <a:rPr lang="de-DE" sz="1400" b="0" i="1" smtClean="0">
                            <a:latin typeface="Cambria Math" panose="02040503050406030204" pitchFamily="18" charset="0"/>
                          </a:rPr>
                          <m:t>𝑥</m:t>
                        </m:r>
                      </m:e>
                      <m:sub>
                        <m:r>
                          <a:rPr lang="de-DE" sz="1400" b="0" i="1" smtClean="0">
                            <a:latin typeface="Cambria Math" panose="02040503050406030204" pitchFamily="18" charset="0"/>
                          </a:rPr>
                          <m:t>𝑟</m:t>
                        </m:r>
                      </m:sub>
                      <m:sup>
                        <m:r>
                          <a:rPr lang="de-DE" sz="1400" b="0" i="1" smtClean="0">
                            <a:latin typeface="Cambria Math" panose="02040503050406030204" pitchFamily="18" charset="0"/>
                          </a:rPr>
                          <m:t>′</m:t>
                        </m:r>
                      </m:sup>
                    </m:sSubSup>
                    <m:r>
                      <a:rPr lang="de-DE" sz="1400" b="0" i="1" smtClean="0">
                        <a:latin typeface="Cambria Math" panose="02040503050406030204" pitchFamily="18" charset="0"/>
                      </a:rPr>
                      <m:t>=</m:t>
                    </m:r>
                    <m:f>
                      <m:fPr>
                        <m:ctrlPr>
                          <a:rPr lang="de-DE" sz="1400" b="0" i="1" smtClean="0">
                            <a:latin typeface="Cambria Math" panose="02040503050406030204" pitchFamily="18" charset="0"/>
                          </a:rPr>
                        </m:ctrlPr>
                      </m:fPr>
                      <m:num>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𝑟</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𝜇</m:t>
                            </m:r>
                          </m:e>
                          <m:sub>
                            <m:r>
                              <a:rPr lang="de-DE" sz="1400" b="0" i="1" smtClean="0">
                                <a:latin typeface="Cambria Math" panose="02040503050406030204" pitchFamily="18" charset="0"/>
                              </a:rPr>
                              <m:t>𝑟</m:t>
                            </m:r>
                          </m:sub>
                        </m:sSub>
                      </m:num>
                      <m:den>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𝜎</m:t>
                            </m:r>
                          </m:e>
                          <m:sub>
                            <m:r>
                              <a:rPr lang="de-DE" sz="1400" b="0" i="1" smtClean="0">
                                <a:latin typeface="Cambria Math" panose="02040503050406030204" pitchFamily="18" charset="0"/>
                              </a:rPr>
                              <m:t>𝑟</m:t>
                            </m:r>
                          </m:sub>
                        </m:sSub>
                      </m:den>
                    </m:f>
                  </m:oMath>
                </a14:m>
                <a:endParaRPr lang="en-US" sz="1400" dirty="0"/>
              </a:p>
              <a:p>
                <a:pPr marL="285750" indent="-285750">
                  <a:spcBef>
                    <a:spcPts val="600"/>
                  </a:spcBef>
                  <a:buFont typeface="Arial" panose="020B0604020202020204" pitchFamily="34" charset="0"/>
                  <a:buChar char="•"/>
                </a:pPr>
                <a:r>
                  <a:rPr lang="en-US" sz="1400" dirty="0"/>
                  <a:t>Pro: Can additionally filter different working regimes (e.g., producing different products)</a:t>
                </a:r>
              </a:p>
            </p:txBody>
          </p:sp>
        </mc:Choice>
        <mc:Fallback xmlns="">
          <p:sp>
            <p:nvSpPr>
              <p:cNvPr id="23" name="Textfeld 22">
                <a:extLst>
                  <a:ext uri="{FF2B5EF4-FFF2-40B4-BE49-F238E27FC236}">
                    <a16:creationId xmlns:a16="http://schemas.microsoft.com/office/drawing/2014/main" id="{8480BF45-F8B2-4FEE-B36A-888A90297767}"/>
                  </a:ext>
                </a:extLst>
              </p:cNvPr>
              <p:cNvSpPr txBox="1">
                <a:spLocks noRot="1" noChangeAspect="1" noMove="1" noResize="1" noEditPoints="1" noAdjustHandles="1" noChangeArrowheads="1" noChangeShapeType="1" noTextEdit="1"/>
              </p:cNvSpPr>
              <p:nvPr/>
            </p:nvSpPr>
            <p:spPr>
              <a:xfrm>
                <a:off x="5391373" y="4346657"/>
                <a:ext cx="4604481" cy="1421799"/>
              </a:xfrm>
              <a:prstGeom prst="rect">
                <a:avLst/>
              </a:prstGeom>
              <a:blipFill>
                <a:blip r:embed="rId9"/>
                <a:stretch>
                  <a:fillRect l="-132" t="-1288" b="-3433"/>
                </a:stretch>
              </a:blipFill>
            </p:spPr>
            <p:txBody>
              <a:bodyPr/>
              <a:lstStyle/>
              <a:p>
                <a:r>
                  <a:rPr lang="en-US">
                    <a:noFill/>
                  </a:rPr>
                  <a:t> </a:t>
                </a:r>
              </a:p>
            </p:txBody>
          </p:sp>
        </mc:Fallback>
      </mc:AlternateContent>
    </p:spTree>
    <p:extLst>
      <p:ext uri="{BB962C8B-B14F-4D97-AF65-F5344CB8AC3E}">
        <p14:creationId xmlns:p14="http://schemas.microsoft.com/office/powerpoint/2010/main" val="3654556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48EF71E4-2A75-4ECC-9510-679046F42509}"/>
              </a:ext>
            </a:extLst>
          </p:cNvPr>
          <p:cNvGraphicFramePr>
            <a:graphicFrameLocks noChangeAspect="1"/>
          </p:cNvGraphicFramePr>
          <p:nvPr>
            <p:custDataLst>
              <p:tags r:id="rId1"/>
            </p:custDataLst>
            <p:extLst>
              <p:ext uri="{D42A27DB-BD31-4B8C-83A1-F6EECF244321}">
                <p14:modId xmlns:p14="http://schemas.microsoft.com/office/powerpoint/2010/main" val="42555986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1" imgH="351" progId="TCLayout.ActiveDocument.1">
                  <p:embed/>
                </p:oleObj>
              </mc:Choice>
              <mc:Fallback>
                <p:oleObj name="think-cell Folie" r:id="rId3" imgW="351" imgH="351" progId="TCLayout.ActiveDocument.1">
                  <p:embed/>
                  <p:pic>
                    <p:nvPicPr>
                      <p:cNvPr id="6" name="Objekt 5" hidden="1">
                        <a:extLst>
                          <a:ext uri="{FF2B5EF4-FFF2-40B4-BE49-F238E27FC236}">
                            <a16:creationId xmlns:a16="http://schemas.microsoft.com/office/drawing/2014/main" id="{48EF71E4-2A75-4ECC-9510-679046F425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DF2CFEE-34A8-4D5B-A41A-EF6409E4202C}"/>
              </a:ext>
            </a:extLst>
          </p:cNvPr>
          <p:cNvSpPr>
            <a:spLocks noGrp="1"/>
          </p:cNvSpPr>
          <p:nvPr>
            <p:ph type="title"/>
          </p:nvPr>
        </p:nvSpPr>
        <p:spPr/>
        <p:txBody>
          <a:bodyPr vert="horz"/>
          <a:lstStyle/>
          <a:p>
            <a:r>
              <a:rPr lang="en-US" dirty="0"/>
              <a:t>Imputation</a:t>
            </a:r>
          </a:p>
        </p:txBody>
      </p:sp>
      <p:sp>
        <p:nvSpPr>
          <p:cNvPr id="3" name="Textplatzhalter 2">
            <a:extLst>
              <a:ext uri="{FF2B5EF4-FFF2-40B4-BE49-F238E27FC236}">
                <a16:creationId xmlns:a16="http://schemas.microsoft.com/office/drawing/2014/main" id="{3AD2C1D0-08B3-4111-893D-22063954EFDE}"/>
              </a:ext>
            </a:extLst>
          </p:cNvPr>
          <p:cNvSpPr>
            <a:spLocks noGrp="1"/>
          </p:cNvSpPr>
          <p:nvPr>
            <p:ph type="body" sz="quarter" idx="13"/>
          </p:nvPr>
        </p:nvSpPr>
        <p:spPr/>
        <p:txBody>
          <a:bodyPr/>
          <a:lstStyle/>
          <a:p>
            <a:r>
              <a:rPr lang="en-US" dirty="0"/>
              <a:t>Simple Methods to Fill the Void</a:t>
            </a:r>
          </a:p>
        </p:txBody>
      </p:sp>
      <p:graphicFrame>
        <p:nvGraphicFramePr>
          <p:cNvPr id="7" name="Tabelle 7">
            <a:extLst>
              <a:ext uri="{FF2B5EF4-FFF2-40B4-BE49-F238E27FC236}">
                <a16:creationId xmlns:a16="http://schemas.microsoft.com/office/drawing/2014/main" id="{67B5320B-6EE4-4C62-AF7F-132DF1DD6096}"/>
              </a:ext>
            </a:extLst>
          </p:cNvPr>
          <p:cNvGraphicFramePr>
            <a:graphicFrameLocks noGrp="1"/>
          </p:cNvGraphicFramePr>
          <p:nvPr>
            <p:extLst>
              <p:ext uri="{D42A27DB-BD31-4B8C-83A1-F6EECF244321}">
                <p14:modId xmlns:p14="http://schemas.microsoft.com/office/powerpoint/2010/main" val="67400723"/>
              </p:ext>
            </p:extLst>
          </p:nvPr>
        </p:nvGraphicFramePr>
        <p:xfrm>
          <a:off x="983278" y="1705751"/>
          <a:ext cx="2730306" cy="2133600"/>
        </p:xfrm>
        <a:graphic>
          <a:graphicData uri="http://schemas.openxmlformats.org/drawingml/2006/table">
            <a:tbl>
              <a:tblPr firstRow="1" bandRow="1">
                <a:tableStyleId>{13FEF9DA-6794-4BE8-A12E-2D652123F822}</a:tableStyleId>
              </a:tblPr>
              <a:tblGrid>
                <a:gridCol w="1365153">
                  <a:extLst>
                    <a:ext uri="{9D8B030D-6E8A-4147-A177-3AD203B41FA5}">
                      <a16:colId xmlns:a16="http://schemas.microsoft.com/office/drawing/2014/main" val="582625834"/>
                    </a:ext>
                  </a:extLst>
                </a:gridCol>
                <a:gridCol w="1365153">
                  <a:extLst>
                    <a:ext uri="{9D8B030D-6E8A-4147-A177-3AD203B41FA5}">
                      <a16:colId xmlns:a16="http://schemas.microsoft.com/office/drawing/2014/main" val="3556900221"/>
                    </a:ext>
                  </a:extLst>
                </a:gridCol>
              </a:tblGrid>
              <a:tr h="289632">
                <a:tc gridSpan="2">
                  <a:txBody>
                    <a:bodyPr/>
                    <a:lstStyle/>
                    <a:p>
                      <a:pPr algn="ctr"/>
                      <a:r>
                        <a:rPr lang="en-US" sz="1400" dirty="0"/>
                        <a:t>Original</a:t>
                      </a:r>
                    </a:p>
                  </a:txBody>
                  <a:tcPr anchor="ctr">
                    <a:lnL>
                      <a:noFill/>
                    </a:lnL>
                    <a:lnR>
                      <a:noFill/>
                    </a:lnR>
                    <a:lnT>
                      <a:noFill/>
                    </a:lnT>
                    <a:lnB w="28575" cmpd="sng">
                      <a:noFill/>
                    </a:lnB>
                    <a:lnTlToBr w="12700" cmpd="sng">
                      <a:noFill/>
                      <a:prstDash val="solid"/>
                    </a:lnTlToBr>
                    <a:lnBlToTr w="12700" cmpd="sng">
                      <a:noFill/>
                      <a:prstDash val="solid"/>
                    </a:lnBlToTr>
                  </a:tcPr>
                </a:tc>
                <a:tc hMerge="1">
                  <a:txBody>
                    <a:bodyPr/>
                    <a:lstStyle/>
                    <a:p>
                      <a:endParaRPr lang="en-US" sz="1400" dirty="0"/>
                    </a:p>
                  </a:txBody>
                  <a:tcPr>
                    <a:lnL w="12700" cmpd="sng">
                      <a:noFill/>
                    </a:lnL>
                    <a:lnR>
                      <a:noFill/>
                    </a:lnR>
                    <a:lnT>
                      <a:noFill/>
                    </a:lnT>
                    <a:lnB w="28575" cmpd="sng">
                      <a:noFill/>
                    </a:lnB>
                    <a:lnTlToBr w="12700" cmpd="sng">
                      <a:noFill/>
                      <a:prstDash val="solid"/>
                    </a:lnTlToBr>
                    <a:lnBlToTr w="12700" cmpd="sng">
                      <a:noFill/>
                      <a:prstDash val="solid"/>
                    </a:lnBlToTr>
                  </a:tcPr>
                </a:tc>
                <a:extLst>
                  <a:ext uri="{0D108BD9-81ED-4DB2-BD59-A6C34878D82A}">
                    <a16:rowId xmlns:a16="http://schemas.microsoft.com/office/drawing/2014/main" val="3163621995"/>
                  </a:ext>
                </a:extLst>
              </a:tr>
              <a:tr h="289632">
                <a:tc>
                  <a:txBody>
                    <a:bodyPr/>
                    <a:lstStyle/>
                    <a:p>
                      <a:r>
                        <a:rPr lang="en-US" sz="1400" dirty="0"/>
                        <a:t>Temperature</a:t>
                      </a:r>
                    </a:p>
                  </a:txBody>
                  <a:tcPr>
                    <a:lnT w="28575" cmpd="sng">
                      <a:noFill/>
                    </a:lnT>
                    <a:lnB w="38100" cap="flat" cmpd="sng" algn="ctr">
                      <a:solidFill>
                        <a:schemeClr val="tx1"/>
                      </a:solidFill>
                      <a:prstDash val="solid"/>
                      <a:round/>
                      <a:headEnd type="none" w="med" len="med"/>
                      <a:tailEnd type="none" w="med" len="med"/>
                    </a:lnB>
                  </a:tcPr>
                </a:tc>
                <a:tc>
                  <a:txBody>
                    <a:bodyPr/>
                    <a:lstStyle/>
                    <a:p>
                      <a:r>
                        <a:rPr lang="en-US" sz="1400" dirty="0"/>
                        <a:t>Vibration</a:t>
                      </a:r>
                    </a:p>
                  </a:txBody>
                  <a:tcPr>
                    <a:lnT w="28575" cmpd="sng">
                      <a:noFill/>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083143"/>
                  </a:ext>
                </a:extLst>
              </a:tr>
              <a:tr h="289632">
                <a:tc>
                  <a:txBody>
                    <a:bodyPr/>
                    <a:lstStyle/>
                    <a:p>
                      <a:r>
                        <a:rPr lang="en-US" sz="1400" dirty="0"/>
                        <a:t>10</a:t>
                      </a:r>
                    </a:p>
                  </a:txBody>
                  <a:tcPr>
                    <a:lnT w="38100" cap="flat" cmpd="sng" algn="ctr">
                      <a:solidFill>
                        <a:schemeClr val="tx1"/>
                      </a:solidFill>
                      <a:prstDash val="solid"/>
                      <a:round/>
                      <a:headEnd type="none" w="med" len="med"/>
                      <a:tailEnd type="none" w="med" len="med"/>
                    </a:lnT>
                  </a:tcPr>
                </a:tc>
                <a:tc>
                  <a:txBody>
                    <a:bodyPr/>
                    <a:lstStyle/>
                    <a:p>
                      <a:r>
                        <a:rPr lang="en-US" sz="1400" dirty="0"/>
                        <a:t>300</a:t>
                      </a:r>
                    </a:p>
                  </a:txBody>
                  <a:tcP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7869357"/>
                  </a:ext>
                </a:extLst>
              </a:tr>
              <a:tr h="289632">
                <a:tc>
                  <a:txBody>
                    <a:bodyPr/>
                    <a:lstStyle/>
                    <a:p>
                      <a:r>
                        <a:rPr lang="en-US" sz="1400" dirty="0"/>
                        <a:t>10</a:t>
                      </a:r>
                    </a:p>
                  </a:txBody>
                  <a:tcPr/>
                </a:tc>
                <a:tc>
                  <a:txBody>
                    <a:bodyPr/>
                    <a:lstStyle/>
                    <a:p>
                      <a:r>
                        <a:rPr lang="en-US" sz="1400" dirty="0"/>
                        <a:t>200</a:t>
                      </a:r>
                    </a:p>
                  </a:txBody>
                  <a:tcPr/>
                </a:tc>
                <a:extLst>
                  <a:ext uri="{0D108BD9-81ED-4DB2-BD59-A6C34878D82A}">
                    <a16:rowId xmlns:a16="http://schemas.microsoft.com/office/drawing/2014/main" val="2086571421"/>
                  </a:ext>
                </a:extLst>
              </a:tr>
              <a:tr h="289632">
                <a:tc>
                  <a:txBody>
                    <a:bodyPr/>
                    <a:lstStyle/>
                    <a:p>
                      <a:r>
                        <a:rPr lang="en-US" sz="1400" dirty="0"/>
                        <a:t>20</a:t>
                      </a:r>
                    </a:p>
                  </a:txBody>
                  <a:tcPr/>
                </a:tc>
                <a:tc>
                  <a:txBody>
                    <a:bodyPr/>
                    <a:lstStyle/>
                    <a:p>
                      <a:r>
                        <a:rPr lang="en-US" sz="1400" dirty="0"/>
                        <a:t>200</a:t>
                      </a:r>
                    </a:p>
                  </a:txBody>
                  <a:tcPr/>
                </a:tc>
                <a:extLst>
                  <a:ext uri="{0D108BD9-81ED-4DB2-BD59-A6C34878D82A}">
                    <a16:rowId xmlns:a16="http://schemas.microsoft.com/office/drawing/2014/main" val="795215545"/>
                  </a:ext>
                </a:extLst>
              </a:tr>
              <a:tr h="289632">
                <a:tc>
                  <a:txBody>
                    <a:bodyPr/>
                    <a:lstStyle/>
                    <a:p>
                      <a:r>
                        <a:rPr lang="en-US" sz="1400" dirty="0"/>
                        <a:t>20</a:t>
                      </a:r>
                    </a:p>
                  </a:txBody>
                  <a:tcPr/>
                </a:tc>
                <a:tc>
                  <a:txBody>
                    <a:bodyPr/>
                    <a:lstStyle/>
                    <a:p>
                      <a:r>
                        <a:rPr lang="en-US" sz="1400" dirty="0"/>
                        <a:t>80</a:t>
                      </a:r>
                    </a:p>
                  </a:txBody>
                  <a:tcPr/>
                </a:tc>
                <a:extLst>
                  <a:ext uri="{0D108BD9-81ED-4DB2-BD59-A6C34878D82A}">
                    <a16:rowId xmlns:a16="http://schemas.microsoft.com/office/drawing/2014/main" val="2300267966"/>
                  </a:ext>
                </a:extLst>
              </a:tr>
              <a:tr h="289632">
                <a:tc>
                  <a:txBody>
                    <a:bodyPr/>
                    <a:lstStyle/>
                    <a:p>
                      <a:r>
                        <a:rPr lang="en-US" sz="1400" dirty="0"/>
                        <a:t>30</a:t>
                      </a:r>
                    </a:p>
                  </a:txBody>
                  <a:tcPr/>
                </a:tc>
                <a:tc>
                  <a:txBody>
                    <a:bodyPr/>
                    <a:lstStyle/>
                    <a:p>
                      <a:r>
                        <a:rPr lang="en-US" sz="1400" dirty="0">
                          <a:solidFill>
                            <a:schemeClr val="tx1">
                              <a:lumMod val="60000"/>
                              <a:lumOff val="40000"/>
                            </a:schemeClr>
                          </a:solidFill>
                        </a:rPr>
                        <a:t>NA</a:t>
                      </a:r>
                    </a:p>
                  </a:txBody>
                  <a:tcPr/>
                </a:tc>
                <a:extLst>
                  <a:ext uri="{0D108BD9-81ED-4DB2-BD59-A6C34878D82A}">
                    <a16:rowId xmlns:a16="http://schemas.microsoft.com/office/drawing/2014/main" val="3824596603"/>
                  </a:ext>
                </a:extLst>
              </a:tr>
            </a:tbl>
          </a:graphicData>
        </a:graphic>
      </p:graphicFrame>
      <p:graphicFrame>
        <p:nvGraphicFramePr>
          <p:cNvPr id="8" name="Tabelle 7">
            <a:extLst>
              <a:ext uri="{FF2B5EF4-FFF2-40B4-BE49-F238E27FC236}">
                <a16:creationId xmlns:a16="http://schemas.microsoft.com/office/drawing/2014/main" id="{118F10E9-A13F-41C9-B4D0-AFA3E349E3D0}"/>
              </a:ext>
            </a:extLst>
          </p:cNvPr>
          <p:cNvGraphicFramePr>
            <a:graphicFrameLocks noGrp="1"/>
          </p:cNvGraphicFramePr>
          <p:nvPr>
            <p:extLst>
              <p:ext uri="{D42A27DB-BD31-4B8C-83A1-F6EECF244321}">
                <p14:modId xmlns:p14="http://schemas.microsoft.com/office/powerpoint/2010/main" val="3816289089"/>
              </p:ext>
            </p:extLst>
          </p:nvPr>
        </p:nvGraphicFramePr>
        <p:xfrm>
          <a:off x="6755818" y="1689553"/>
          <a:ext cx="2730306" cy="2133600"/>
        </p:xfrm>
        <a:graphic>
          <a:graphicData uri="http://schemas.openxmlformats.org/drawingml/2006/table">
            <a:tbl>
              <a:tblPr firstRow="1" bandRow="1">
                <a:tableStyleId>{13FEF9DA-6794-4BE8-A12E-2D652123F822}</a:tableStyleId>
              </a:tblPr>
              <a:tblGrid>
                <a:gridCol w="1365153">
                  <a:extLst>
                    <a:ext uri="{9D8B030D-6E8A-4147-A177-3AD203B41FA5}">
                      <a16:colId xmlns:a16="http://schemas.microsoft.com/office/drawing/2014/main" val="582625834"/>
                    </a:ext>
                  </a:extLst>
                </a:gridCol>
                <a:gridCol w="1365153">
                  <a:extLst>
                    <a:ext uri="{9D8B030D-6E8A-4147-A177-3AD203B41FA5}">
                      <a16:colId xmlns:a16="http://schemas.microsoft.com/office/drawing/2014/main" val="3556900221"/>
                    </a:ext>
                  </a:extLst>
                </a:gridCol>
              </a:tblGrid>
              <a:tr h="289632">
                <a:tc gridSpan="2">
                  <a:txBody>
                    <a:bodyPr/>
                    <a:lstStyle/>
                    <a:p>
                      <a:pPr algn="ctr"/>
                      <a:r>
                        <a:rPr lang="en-US" sz="1400" dirty="0">
                          <a:latin typeface="Consolas" panose="020B0609020204030204" pitchFamily="49" charset="0"/>
                        </a:rPr>
                        <a:t>mean()</a:t>
                      </a:r>
                    </a:p>
                  </a:txBody>
                  <a:tcPr anchor="ctr">
                    <a:lnL>
                      <a:noFill/>
                    </a:lnL>
                    <a:lnR>
                      <a:noFill/>
                    </a:lnR>
                    <a:lnT>
                      <a:noFill/>
                    </a:lnT>
                    <a:lnB w="28575" cmpd="sng">
                      <a:noFill/>
                    </a:lnB>
                    <a:lnTlToBr w="12700" cmpd="sng">
                      <a:noFill/>
                      <a:prstDash val="solid"/>
                    </a:lnTlToBr>
                    <a:lnBlToTr w="12700" cmpd="sng">
                      <a:noFill/>
                      <a:prstDash val="solid"/>
                    </a:lnBlToTr>
                  </a:tcPr>
                </a:tc>
                <a:tc hMerge="1">
                  <a:txBody>
                    <a:bodyPr/>
                    <a:lstStyle/>
                    <a:p>
                      <a:endParaRPr lang="en-US" sz="1400" dirty="0"/>
                    </a:p>
                  </a:txBody>
                  <a:tcPr>
                    <a:lnL w="12700" cmpd="sng">
                      <a:noFill/>
                    </a:lnL>
                    <a:lnR>
                      <a:noFill/>
                    </a:lnR>
                    <a:lnT>
                      <a:noFill/>
                    </a:lnT>
                    <a:lnB w="28575" cmpd="sng">
                      <a:noFill/>
                    </a:lnB>
                    <a:lnTlToBr w="12700" cmpd="sng">
                      <a:noFill/>
                      <a:prstDash val="solid"/>
                    </a:lnTlToBr>
                    <a:lnBlToTr w="12700" cmpd="sng">
                      <a:noFill/>
                      <a:prstDash val="solid"/>
                    </a:lnBlToTr>
                  </a:tcPr>
                </a:tc>
                <a:extLst>
                  <a:ext uri="{0D108BD9-81ED-4DB2-BD59-A6C34878D82A}">
                    <a16:rowId xmlns:a16="http://schemas.microsoft.com/office/drawing/2014/main" val="3163621995"/>
                  </a:ext>
                </a:extLst>
              </a:tr>
              <a:tr h="289632">
                <a:tc>
                  <a:txBody>
                    <a:bodyPr/>
                    <a:lstStyle/>
                    <a:p>
                      <a:r>
                        <a:rPr lang="en-US" sz="1400" dirty="0"/>
                        <a:t>Temperature</a:t>
                      </a:r>
                    </a:p>
                  </a:txBody>
                  <a:tcPr>
                    <a:lnT w="28575" cmpd="sng">
                      <a:noFill/>
                    </a:lnT>
                    <a:lnB w="38100" cap="flat" cmpd="sng" algn="ctr">
                      <a:solidFill>
                        <a:schemeClr val="tx1"/>
                      </a:solidFill>
                      <a:prstDash val="solid"/>
                      <a:round/>
                      <a:headEnd type="none" w="med" len="med"/>
                      <a:tailEnd type="none" w="med" len="med"/>
                    </a:lnB>
                  </a:tcPr>
                </a:tc>
                <a:tc>
                  <a:txBody>
                    <a:bodyPr/>
                    <a:lstStyle/>
                    <a:p>
                      <a:r>
                        <a:rPr lang="en-US" sz="1400" dirty="0"/>
                        <a:t>Vibration</a:t>
                      </a:r>
                    </a:p>
                  </a:txBody>
                  <a:tcPr>
                    <a:lnT w="28575" cmpd="sng">
                      <a:noFill/>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083143"/>
                  </a:ext>
                </a:extLst>
              </a:tr>
              <a:tr h="289632">
                <a:tc>
                  <a:txBody>
                    <a:bodyPr/>
                    <a:lstStyle/>
                    <a:p>
                      <a:r>
                        <a:rPr lang="en-US" sz="1400" dirty="0"/>
                        <a:t>10</a:t>
                      </a:r>
                    </a:p>
                  </a:txBody>
                  <a:tcPr>
                    <a:lnT w="38100" cap="flat" cmpd="sng" algn="ctr">
                      <a:solidFill>
                        <a:schemeClr val="tx1"/>
                      </a:solidFill>
                      <a:prstDash val="solid"/>
                      <a:round/>
                      <a:headEnd type="none" w="med" len="med"/>
                      <a:tailEnd type="none" w="med" len="med"/>
                    </a:lnT>
                  </a:tcPr>
                </a:tc>
                <a:tc>
                  <a:txBody>
                    <a:bodyPr/>
                    <a:lstStyle/>
                    <a:p>
                      <a:r>
                        <a:rPr lang="en-US" sz="1400" dirty="0"/>
                        <a:t>300</a:t>
                      </a:r>
                    </a:p>
                  </a:txBody>
                  <a:tcP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7869357"/>
                  </a:ext>
                </a:extLst>
              </a:tr>
              <a:tr h="289632">
                <a:tc>
                  <a:txBody>
                    <a:bodyPr/>
                    <a:lstStyle/>
                    <a:p>
                      <a:r>
                        <a:rPr lang="en-US" sz="1400" dirty="0"/>
                        <a:t>10</a:t>
                      </a:r>
                    </a:p>
                  </a:txBody>
                  <a:tcPr/>
                </a:tc>
                <a:tc>
                  <a:txBody>
                    <a:bodyPr/>
                    <a:lstStyle/>
                    <a:p>
                      <a:r>
                        <a:rPr lang="en-US" sz="1400" dirty="0"/>
                        <a:t>200</a:t>
                      </a:r>
                    </a:p>
                  </a:txBody>
                  <a:tcPr/>
                </a:tc>
                <a:extLst>
                  <a:ext uri="{0D108BD9-81ED-4DB2-BD59-A6C34878D82A}">
                    <a16:rowId xmlns:a16="http://schemas.microsoft.com/office/drawing/2014/main" val="2086571421"/>
                  </a:ext>
                </a:extLst>
              </a:tr>
              <a:tr h="289632">
                <a:tc>
                  <a:txBody>
                    <a:bodyPr/>
                    <a:lstStyle/>
                    <a:p>
                      <a:r>
                        <a:rPr lang="en-US" sz="1400" dirty="0"/>
                        <a:t>20</a:t>
                      </a:r>
                    </a:p>
                  </a:txBody>
                  <a:tcPr/>
                </a:tc>
                <a:tc>
                  <a:txBody>
                    <a:bodyPr/>
                    <a:lstStyle/>
                    <a:p>
                      <a:r>
                        <a:rPr lang="en-US" sz="1400" dirty="0"/>
                        <a:t>200</a:t>
                      </a:r>
                    </a:p>
                  </a:txBody>
                  <a:tcPr/>
                </a:tc>
                <a:extLst>
                  <a:ext uri="{0D108BD9-81ED-4DB2-BD59-A6C34878D82A}">
                    <a16:rowId xmlns:a16="http://schemas.microsoft.com/office/drawing/2014/main" val="795215545"/>
                  </a:ext>
                </a:extLst>
              </a:tr>
              <a:tr h="289632">
                <a:tc>
                  <a:txBody>
                    <a:bodyPr/>
                    <a:lstStyle/>
                    <a:p>
                      <a:r>
                        <a:rPr lang="en-US" sz="1400" dirty="0"/>
                        <a:t>20</a:t>
                      </a:r>
                    </a:p>
                  </a:txBody>
                  <a:tcPr/>
                </a:tc>
                <a:tc>
                  <a:txBody>
                    <a:bodyPr/>
                    <a:lstStyle/>
                    <a:p>
                      <a:r>
                        <a:rPr lang="en-US" sz="1400" dirty="0">
                          <a:solidFill>
                            <a:schemeClr val="tx1"/>
                          </a:solidFill>
                        </a:rPr>
                        <a:t>80</a:t>
                      </a:r>
                    </a:p>
                  </a:txBody>
                  <a:tcPr/>
                </a:tc>
                <a:extLst>
                  <a:ext uri="{0D108BD9-81ED-4DB2-BD59-A6C34878D82A}">
                    <a16:rowId xmlns:a16="http://schemas.microsoft.com/office/drawing/2014/main" val="3824596603"/>
                  </a:ext>
                </a:extLst>
              </a:tr>
              <a:tr h="289632">
                <a:tc>
                  <a:txBody>
                    <a:bodyPr/>
                    <a:lstStyle/>
                    <a:p>
                      <a:r>
                        <a:rPr lang="en-US" sz="1400" dirty="0"/>
                        <a:t>30</a:t>
                      </a:r>
                    </a:p>
                  </a:txBody>
                  <a:tcPr/>
                </a:tc>
                <a:tc>
                  <a:txBody>
                    <a:bodyPr/>
                    <a:lstStyle/>
                    <a:p>
                      <a:r>
                        <a:rPr lang="en-US" sz="1400" dirty="0">
                          <a:solidFill>
                            <a:schemeClr val="accent5"/>
                          </a:solidFill>
                        </a:rPr>
                        <a:t>195</a:t>
                      </a:r>
                    </a:p>
                  </a:txBody>
                  <a:tcPr/>
                </a:tc>
                <a:extLst>
                  <a:ext uri="{0D108BD9-81ED-4DB2-BD59-A6C34878D82A}">
                    <a16:rowId xmlns:a16="http://schemas.microsoft.com/office/drawing/2014/main" val="252048304"/>
                  </a:ext>
                </a:extLst>
              </a:tr>
            </a:tbl>
          </a:graphicData>
        </a:graphic>
      </p:graphicFrame>
      <p:graphicFrame>
        <p:nvGraphicFramePr>
          <p:cNvPr id="11" name="Tabelle 10">
            <a:extLst>
              <a:ext uri="{FF2B5EF4-FFF2-40B4-BE49-F238E27FC236}">
                <a16:creationId xmlns:a16="http://schemas.microsoft.com/office/drawing/2014/main" id="{499622BA-0CCA-4595-A078-5171E46D7A09}"/>
              </a:ext>
            </a:extLst>
          </p:cNvPr>
          <p:cNvGraphicFramePr>
            <a:graphicFrameLocks noGrp="1"/>
          </p:cNvGraphicFramePr>
          <p:nvPr>
            <p:extLst>
              <p:ext uri="{D42A27DB-BD31-4B8C-83A1-F6EECF244321}">
                <p14:modId xmlns:p14="http://schemas.microsoft.com/office/powerpoint/2010/main" val="3368664498"/>
              </p:ext>
            </p:extLst>
          </p:nvPr>
        </p:nvGraphicFramePr>
        <p:xfrm>
          <a:off x="3869547" y="1716314"/>
          <a:ext cx="2730306" cy="1828800"/>
        </p:xfrm>
        <a:graphic>
          <a:graphicData uri="http://schemas.openxmlformats.org/drawingml/2006/table">
            <a:tbl>
              <a:tblPr firstRow="1" bandRow="1">
                <a:tableStyleId>{13FEF9DA-6794-4BE8-A12E-2D652123F822}</a:tableStyleId>
              </a:tblPr>
              <a:tblGrid>
                <a:gridCol w="1365153">
                  <a:extLst>
                    <a:ext uri="{9D8B030D-6E8A-4147-A177-3AD203B41FA5}">
                      <a16:colId xmlns:a16="http://schemas.microsoft.com/office/drawing/2014/main" val="582625834"/>
                    </a:ext>
                  </a:extLst>
                </a:gridCol>
                <a:gridCol w="1365153">
                  <a:extLst>
                    <a:ext uri="{9D8B030D-6E8A-4147-A177-3AD203B41FA5}">
                      <a16:colId xmlns:a16="http://schemas.microsoft.com/office/drawing/2014/main" val="3556900221"/>
                    </a:ext>
                  </a:extLst>
                </a:gridCol>
              </a:tblGrid>
              <a:tr h="289632">
                <a:tc gridSpan="2">
                  <a:txBody>
                    <a:bodyPr/>
                    <a:lstStyle/>
                    <a:p>
                      <a:pPr algn="ctr"/>
                      <a:r>
                        <a:rPr lang="en-US" sz="1400" dirty="0">
                          <a:latin typeface="Consolas" panose="020B0609020204030204" pitchFamily="49" charset="0"/>
                        </a:rPr>
                        <a:t>na.rm = T</a:t>
                      </a:r>
                    </a:p>
                  </a:txBody>
                  <a:tcPr anchor="ctr">
                    <a:lnL>
                      <a:noFill/>
                    </a:lnL>
                    <a:lnR>
                      <a:noFill/>
                    </a:lnR>
                    <a:lnT>
                      <a:noFill/>
                    </a:lnT>
                    <a:lnB w="28575" cmpd="sng">
                      <a:noFill/>
                    </a:lnB>
                    <a:lnTlToBr w="12700" cmpd="sng">
                      <a:noFill/>
                      <a:prstDash val="solid"/>
                    </a:lnTlToBr>
                    <a:lnBlToTr w="12700" cmpd="sng">
                      <a:noFill/>
                      <a:prstDash val="solid"/>
                    </a:lnBlToTr>
                  </a:tcPr>
                </a:tc>
                <a:tc hMerge="1">
                  <a:txBody>
                    <a:bodyPr/>
                    <a:lstStyle/>
                    <a:p>
                      <a:endParaRPr lang="en-US" sz="1400" dirty="0"/>
                    </a:p>
                  </a:txBody>
                  <a:tcPr>
                    <a:lnL w="12700" cmpd="sng">
                      <a:noFill/>
                    </a:lnL>
                    <a:lnR>
                      <a:noFill/>
                    </a:lnR>
                    <a:lnT>
                      <a:noFill/>
                    </a:lnT>
                    <a:lnB w="28575" cmpd="sng">
                      <a:noFill/>
                    </a:lnB>
                    <a:lnTlToBr w="12700" cmpd="sng">
                      <a:noFill/>
                      <a:prstDash val="solid"/>
                    </a:lnTlToBr>
                    <a:lnBlToTr w="12700" cmpd="sng">
                      <a:noFill/>
                      <a:prstDash val="solid"/>
                    </a:lnBlToTr>
                  </a:tcPr>
                </a:tc>
                <a:extLst>
                  <a:ext uri="{0D108BD9-81ED-4DB2-BD59-A6C34878D82A}">
                    <a16:rowId xmlns:a16="http://schemas.microsoft.com/office/drawing/2014/main" val="3163621995"/>
                  </a:ext>
                </a:extLst>
              </a:tr>
              <a:tr h="289632">
                <a:tc>
                  <a:txBody>
                    <a:bodyPr/>
                    <a:lstStyle/>
                    <a:p>
                      <a:r>
                        <a:rPr lang="en-US" sz="1400" dirty="0"/>
                        <a:t>Temperature</a:t>
                      </a:r>
                    </a:p>
                  </a:txBody>
                  <a:tcPr>
                    <a:lnT w="28575" cmpd="sng">
                      <a:noFill/>
                    </a:lnT>
                    <a:lnB w="38100" cap="flat" cmpd="sng" algn="ctr">
                      <a:solidFill>
                        <a:schemeClr val="tx1"/>
                      </a:solidFill>
                      <a:prstDash val="solid"/>
                      <a:round/>
                      <a:headEnd type="none" w="med" len="med"/>
                      <a:tailEnd type="none" w="med" len="med"/>
                    </a:lnB>
                  </a:tcPr>
                </a:tc>
                <a:tc>
                  <a:txBody>
                    <a:bodyPr/>
                    <a:lstStyle/>
                    <a:p>
                      <a:r>
                        <a:rPr lang="en-US" sz="1400" dirty="0"/>
                        <a:t>Vibration</a:t>
                      </a:r>
                    </a:p>
                  </a:txBody>
                  <a:tcPr>
                    <a:lnT w="28575" cmpd="sng">
                      <a:noFill/>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083143"/>
                  </a:ext>
                </a:extLst>
              </a:tr>
              <a:tr h="289632">
                <a:tc>
                  <a:txBody>
                    <a:bodyPr/>
                    <a:lstStyle/>
                    <a:p>
                      <a:r>
                        <a:rPr lang="en-US" sz="1400" dirty="0"/>
                        <a:t>10</a:t>
                      </a:r>
                    </a:p>
                  </a:txBody>
                  <a:tcPr>
                    <a:lnT w="38100" cap="flat" cmpd="sng" algn="ctr">
                      <a:solidFill>
                        <a:schemeClr val="tx1"/>
                      </a:solidFill>
                      <a:prstDash val="solid"/>
                      <a:round/>
                      <a:headEnd type="none" w="med" len="med"/>
                      <a:tailEnd type="none" w="med" len="med"/>
                    </a:lnT>
                  </a:tcPr>
                </a:tc>
                <a:tc>
                  <a:txBody>
                    <a:bodyPr/>
                    <a:lstStyle/>
                    <a:p>
                      <a:r>
                        <a:rPr lang="en-US" sz="1400" dirty="0"/>
                        <a:t>300</a:t>
                      </a:r>
                    </a:p>
                  </a:txBody>
                  <a:tcP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7869357"/>
                  </a:ext>
                </a:extLst>
              </a:tr>
              <a:tr h="289632">
                <a:tc>
                  <a:txBody>
                    <a:bodyPr/>
                    <a:lstStyle/>
                    <a:p>
                      <a:r>
                        <a:rPr lang="en-US" sz="1400" dirty="0"/>
                        <a:t>10</a:t>
                      </a:r>
                    </a:p>
                  </a:txBody>
                  <a:tcPr/>
                </a:tc>
                <a:tc>
                  <a:txBody>
                    <a:bodyPr/>
                    <a:lstStyle/>
                    <a:p>
                      <a:r>
                        <a:rPr lang="en-US" sz="1400" dirty="0"/>
                        <a:t>200</a:t>
                      </a:r>
                    </a:p>
                  </a:txBody>
                  <a:tcPr/>
                </a:tc>
                <a:extLst>
                  <a:ext uri="{0D108BD9-81ED-4DB2-BD59-A6C34878D82A}">
                    <a16:rowId xmlns:a16="http://schemas.microsoft.com/office/drawing/2014/main" val="2086571421"/>
                  </a:ext>
                </a:extLst>
              </a:tr>
              <a:tr h="289632">
                <a:tc>
                  <a:txBody>
                    <a:bodyPr/>
                    <a:lstStyle/>
                    <a:p>
                      <a:r>
                        <a:rPr lang="en-US" sz="1400" dirty="0"/>
                        <a:t>20</a:t>
                      </a:r>
                    </a:p>
                  </a:txBody>
                  <a:tcPr/>
                </a:tc>
                <a:tc>
                  <a:txBody>
                    <a:bodyPr/>
                    <a:lstStyle/>
                    <a:p>
                      <a:r>
                        <a:rPr lang="en-US" sz="1400" dirty="0"/>
                        <a:t>200</a:t>
                      </a:r>
                    </a:p>
                  </a:txBody>
                  <a:tcPr/>
                </a:tc>
                <a:extLst>
                  <a:ext uri="{0D108BD9-81ED-4DB2-BD59-A6C34878D82A}">
                    <a16:rowId xmlns:a16="http://schemas.microsoft.com/office/drawing/2014/main" val="795215545"/>
                  </a:ext>
                </a:extLst>
              </a:tr>
              <a:tr h="289632">
                <a:tc>
                  <a:txBody>
                    <a:bodyPr/>
                    <a:lstStyle/>
                    <a:p>
                      <a:r>
                        <a:rPr lang="en-US" sz="1400" dirty="0"/>
                        <a:t>20</a:t>
                      </a:r>
                    </a:p>
                  </a:txBody>
                  <a:tcPr/>
                </a:tc>
                <a:tc>
                  <a:txBody>
                    <a:bodyPr/>
                    <a:lstStyle/>
                    <a:p>
                      <a:r>
                        <a:rPr lang="en-US" sz="1400" dirty="0"/>
                        <a:t>80</a:t>
                      </a:r>
                    </a:p>
                  </a:txBody>
                  <a:tcPr/>
                </a:tc>
                <a:extLst>
                  <a:ext uri="{0D108BD9-81ED-4DB2-BD59-A6C34878D82A}">
                    <a16:rowId xmlns:a16="http://schemas.microsoft.com/office/drawing/2014/main" val="1371165736"/>
                  </a:ext>
                </a:extLst>
              </a:tr>
            </a:tbl>
          </a:graphicData>
        </a:graphic>
      </p:graphicFrame>
      <p:graphicFrame>
        <p:nvGraphicFramePr>
          <p:cNvPr id="15" name="Tabelle 7">
            <a:extLst>
              <a:ext uri="{FF2B5EF4-FFF2-40B4-BE49-F238E27FC236}">
                <a16:creationId xmlns:a16="http://schemas.microsoft.com/office/drawing/2014/main" id="{9A7C0D73-2AEA-4049-AFAC-55A233474F14}"/>
              </a:ext>
            </a:extLst>
          </p:cNvPr>
          <p:cNvGraphicFramePr>
            <a:graphicFrameLocks noGrp="1"/>
          </p:cNvGraphicFramePr>
          <p:nvPr>
            <p:extLst>
              <p:ext uri="{D42A27DB-BD31-4B8C-83A1-F6EECF244321}">
                <p14:modId xmlns:p14="http://schemas.microsoft.com/office/powerpoint/2010/main" val="2758352379"/>
              </p:ext>
            </p:extLst>
          </p:nvPr>
        </p:nvGraphicFramePr>
        <p:xfrm>
          <a:off x="983278" y="3921901"/>
          <a:ext cx="2730306" cy="2133600"/>
        </p:xfrm>
        <a:graphic>
          <a:graphicData uri="http://schemas.openxmlformats.org/drawingml/2006/table">
            <a:tbl>
              <a:tblPr firstRow="1" bandRow="1">
                <a:tableStyleId>{13FEF9DA-6794-4BE8-A12E-2D652123F822}</a:tableStyleId>
              </a:tblPr>
              <a:tblGrid>
                <a:gridCol w="1365153">
                  <a:extLst>
                    <a:ext uri="{9D8B030D-6E8A-4147-A177-3AD203B41FA5}">
                      <a16:colId xmlns:a16="http://schemas.microsoft.com/office/drawing/2014/main" val="582625834"/>
                    </a:ext>
                  </a:extLst>
                </a:gridCol>
                <a:gridCol w="1365153">
                  <a:extLst>
                    <a:ext uri="{9D8B030D-6E8A-4147-A177-3AD203B41FA5}">
                      <a16:colId xmlns:a16="http://schemas.microsoft.com/office/drawing/2014/main" val="3556900221"/>
                    </a:ext>
                  </a:extLst>
                </a:gridCol>
              </a:tblGrid>
              <a:tr h="289632">
                <a:tc gridSpan="2">
                  <a:txBody>
                    <a:bodyPr/>
                    <a:lstStyle/>
                    <a:p>
                      <a:pPr algn="ctr"/>
                      <a:r>
                        <a:rPr lang="en-US" sz="1400" dirty="0">
                          <a:latin typeface="Consolas" panose="020B0609020204030204" pitchFamily="49" charset="0"/>
                        </a:rPr>
                        <a:t>median()</a:t>
                      </a:r>
                    </a:p>
                  </a:txBody>
                  <a:tcPr anchor="ctr">
                    <a:lnL>
                      <a:noFill/>
                    </a:lnL>
                    <a:lnR>
                      <a:noFill/>
                    </a:lnR>
                    <a:lnT>
                      <a:noFill/>
                    </a:lnT>
                    <a:lnB w="28575" cmpd="sng">
                      <a:noFill/>
                    </a:lnB>
                    <a:lnTlToBr w="12700" cmpd="sng">
                      <a:noFill/>
                      <a:prstDash val="solid"/>
                    </a:lnTlToBr>
                    <a:lnBlToTr w="12700" cmpd="sng">
                      <a:noFill/>
                      <a:prstDash val="solid"/>
                    </a:lnBlToTr>
                  </a:tcPr>
                </a:tc>
                <a:tc hMerge="1">
                  <a:txBody>
                    <a:bodyPr/>
                    <a:lstStyle/>
                    <a:p>
                      <a:endParaRPr lang="en-US" sz="1400" dirty="0"/>
                    </a:p>
                  </a:txBody>
                  <a:tcPr>
                    <a:lnL w="12700" cmpd="sng">
                      <a:noFill/>
                    </a:lnL>
                    <a:lnR>
                      <a:noFill/>
                    </a:lnR>
                    <a:lnT>
                      <a:noFill/>
                    </a:lnT>
                    <a:lnB w="28575" cmpd="sng">
                      <a:noFill/>
                    </a:lnB>
                    <a:lnTlToBr w="12700" cmpd="sng">
                      <a:noFill/>
                      <a:prstDash val="solid"/>
                    </a:lnTlToBr>
                    <a:lnBlToTr w="12700" cmpd="sng">
                      <a:noFill/>
                      <a:prstDash val="solid"/>
                    </a:lnBlToTr>
                  </a:tcPr>
                </a:tc>
                <a:extLst>
                  <a:ext uri="{0D108BD9-81ED-4DB2-BD59-A6C34878D82A}">
                    <a16:rowId xmlns:a16="http://schemas.microsoft.com/office/drawing/2014/main" val="3163621995"/>
                  </a:ext>
                </a:extLst>
              </a:tr>
              <a:tr h="289632">
                <a:tc>
                  <a:txBody>
                    <a:bodyPr/>
                    <a:lstStyle/>
                    <a:p>
                      <a:r>
                        <a:rPr lang="en-US" sz="1400" dirty="0"/>
                        <a:t>Temperature</a:t>
                      </a:r>
                    </a:p>
                  </a:txBody>
                  <a:tcPr>
                    <a:lnT w="28575" cmpd="sng">
                      <a:noFill/>
                    </a:lnT>
                    <a:lnB w="38100" cap="flat" cmpd="sng" algn="ctr">
                      <a:solidFill>
                        <a:schemeClr val="tx1"/>
                      </a:solidFill>
                      <a:prstDash val="solid"/>
                      <a:round/>
                      <a:headEnd type="none" w="med" len="med"/>
                      <a:tailEnd type="none" w="med" len="med"/>
                    </a:lnB>
                  </a:tcPr>
                </a:tc>
                <a:tc>
                  <a:txBody>
                    <a:bodyPr/>
                    <a:lstStyle/>
                    <a:p>
                      <a:r>
                        <a:rPr lang="en-US" sz="1400" dirty="0"/>
                        <a:t>Vibration</a:t>
                      </a:r>
                    </a:p>
                  </a:txBody>
                  <a:tcPr>
                    <a:lnT w="28575" cmpd="sng">
                      <a:noFill/>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083143"/>
                  </a:ext>
                </a:extLst>
              </a:tr>
              <a:tr h="289632">
                <a:tc>
                  <a:txBody>
                    <a:bodyPr/>
                    <a:lstStyle/>
                    <a:p>
                      <a:r>
                        <a:rPr lang="en-US" sz="1400" dirty="0"/>
                        <a:t>10</a:t>
                      </a:r>
                    </a:p>
                  </a:txBody>
                  <a:tcPr>
                    <a:lnT w="38100" cap="flat" cmpd="sng" algn="ctr">
                      <a:solidFill>
                        <a:schemeClr val="tx1"/>
                      </a:solidFill>
                      <a:prstDash val="solid"/>
                      <a:round/>
                      <a:headEnd type="none" w="med" len="med"/>
                      <a:tailEnd type="none" w="med" len="med"/>
                    </a:lnT>
                  </a:tcPr>
                </a:tc>
                <a:tc>
                  <a:txBody>
                    <a:bodyPr/>
                    <a:lstStyle/>
                    <a:p>
                      <a:r>
                        <a:rPr lang="en-US" sz="1400" dirty="0"/>
                        <a:t>300</a:t>
                      </a:r>
                    </a:p>
                  </a:txBody>
                  <a:tcP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7869357"/>
                  </a:ext>
                </a:extLst>
              </a:tr>
              <a:tr h="289632">
                <a:tc>
                  <a:txBody>
                    <a:bodyPr/>
                    <a:lstStyle/>
                    <a:p>
                      <a:r>
                        <a:rPr lang="en-US" sz="1400" dirty="0"/>
                        <a:t>10</a:t>
                      </a:r>
                    </a:p>
                  </a:txBody>
                  <a:tcPr/>
                </a:tc>
                <a:tc>
                  <a:txBody>
                    <a:bodyPr/>
                    <a:lstStyle/>
                    <a:p>
                      <a:r>
                        <a:rPr lang="en-US" sz="1400" dirty="0"/>
                        <a:t>200</a:t>
                      </a:r>
                    </a:p>
                  </a:txBody>
                  <a:tcPr/>
                </a:tc>
                <a:extLst>
                  <a:ext uri="{0D108BD9-81ED-4DB2-BD59-A6C34878D82A}">
                    <a16:rowId xmlns:a16="http://schemas.microsoft.com/office/drawing/2014/main" val="2086571421"/>
                  </a:ext>
                </a:extLst>
              </a:tr>
              <a:tr h="289632">
                <a:tc>
                  <a:txBody>
                    <a:bodyPr/>
                    <a:lstStyle/>
                    <a:p>
                      <a:r>
                        <a:rPr lang="en-US" sz="1400" dirty="0"/>
                        <a:t>20</a:t>
                      </a:r>
                    </a:p>
                  </a:txBody>
                  <a:tcPr/>
                </a:tc>
                <a:tc>
                  <a:txBody>
                    <a:bodyPr/>
                    <a:lstStyle/>
                    <a:p>
                      <a:r>
                        <a:rPr lang="en-US" sz="1400" dirty="0"/>
                        <a:t>200</a:t>
                      </a:r>
                    </a:p>
                  </a:txBody>
                  <a:tcPr/>
                </a:tc>
                <a:extLst>
                  <a:ext uri="{0D108BD9-81ED-4DB2-BD59-A6C34878D82A}">
                    <a16:rowId xmlns:a16="http://schemas.microsoft.com/office/drawing/2014/main" val="795215545"/>
                  </a:ext>
                </a:extLst>
              </a:tr>
              <a:tr h="289632">
                <a:tc>
                  <a:txBody>
                    <a:bodyPr/>
                    <a:lstStyle/>
                    <a:p>
                      <a:r>
                        <a:rPr lang="en-US" sz="1400" dirty="0"/>
                        <a:t>20</a:t>
                      </a:r>
                    </a:p>
                  </a:txBody>
                  <a:tcPr/>
                </a:tc>
                <a:tc>
                  <a:txBody>
                    <a:bodyPr/>
                    <a:lstStyle/>
                    <a:p>
                      <a:r>
                        <a:rPr lang="en-US" sz="1400" dirty="0"/>
                        <a:t>80</a:t>
                      </a:r>
                    </a:p>
                  </a:txBody>
                  <a:tcPr/>
                </a:tc>
                <a:extLst>
                  <a:ext uri="{0D108BD9-81ED-4DB2-BD59-A6C34878D82A}">
                    <a16:rowId xmlns:a16="http://schemas.microsoft.com/office/drawing/2014/main" val="2300267966"/>
                  </a:ext>
                </a:extLst>
              </a:tr>
              <a:tr h="289632">
                <a:tc>
                  <a:txBody>
                    <a:bodyPr/>
                    <a:lstStyle/>
                    <a:p>
                      <a:r>
                        <a:rPr lang="en-US" sz="1400" dirty="0"/>
                        <a:t>30</a:t>
                      </a:r>
                    </a:p>
                  </a:txBody>
                  <a:tcPr/>
                </a:tc>
                <a:tc>
                  <a:txBody>
                    <a:bodyPr/>
                    <a:lstStyle/>
                    <a:p>
                      <a:r>
                        <a:rPr lang="en-US" sz="1400" dirty="0">
                          <a:solidFill>
                            <a:schemeClr val="accent5"/>
                          </a:solidFill>
                        </a:rPr>
                        <a:t>200</a:t>
                      </a:r>
                    </a:p>
                  </a:txBody>
                  <a:tcPr/>
                </a:tc>
                <a:extLst>
                  <a:ext uri="{0D108BD9-81ED-4DB2-BD59-A6C34878D82A}">
                    <a16:rowId xmlns:a16="http://schemas.microsoft.com/office/drawing/2014/main" val="3824596603"/>
                  </a:ext>
                </a:extLst>
              </a:tr>
            </a:tbl>
          </a:graphicData>
        </a:graphic>
      </p:graphicFrame>
      <p:graphicFrame>
        <p:nvGraphicFramePr>
          <p:cNvPr id="16" name="Tabelle 15">
            <a:extLst>
              <a:ext uri="{FF2B5EF4-FFF2-40B4-BE49-F238E27FC236}">
                <a16:creationId xmlns:a16="http://schemas.microsoft.com/office/drawing/2014/main" id="{25AD46EE-0D6A-4876-A799-D8AA5EE7EC40}"/>
              </a:ext>
            </a:extLst>
          </p:cNvPr>
          <p:cNvGraphicFramePr>
            <a:graphicFrameLocks noGrp="1"/>
          </p:cNvGraphicFramePr>
          <p:nvPr>
            <p:extLst>
              <p:ext uri="{D42A27DB-BD31-4B8C-83A1-F6EECF244321}">
                <p14:modId xmlns:p14="http://schemas.microsoft.com/office/powerpoint/2010/main" val="653995565"/>
              </p:ext>
            </p:extLst>
          </p:nvPr>
        </p:nvGraphicFramePr>
        <p:xfrm>
          <a:off x="6755818" y="3905703"/>
          <a:ext cx="2730306" cy="2133600"/>
        </p:xfrm>
        <a:graphic>
          <a:graphicData uri="http://schemas.openxmlformats.org/drawingml/2006/table">
            <a:tbl>
              <a:tblPr firstRow="1" bandRow="1">
                <a:tableStyleId>{13FEF9DA-6794-4BE8-A12E-2D652123F822}</a:tableStyleId>
              </a:tblPr>
              <a:tblGrid>
                <a:gridCol w="1365153">
                  <a:extLst>
                    <a:ext uri="{9D8B030D-6E8A-4147-A177-3AD203B41FA5}">
                      <a16:colId xmlns:a16="http://schemas.microsoft.com/office/drawing/2014/main" val="582625834"/>
                    </a:ext>
                  </a:extLst>
                </a:gridCol>
                <a:gridCol w="1365153">
                  <a:extLst>
                    <a:ext uri="{9D8B030D-6E8A-4147-A177-3AD203B41FA5}">
                      <a16:colId xmlns:a16="http://schemas.microsoft.com/office/drawing/2014/main" val="3556900221"/>
                    </a:ext>
                  </a:extLst>
                </a:gridCol>
              </a:tblGrid>
              <a:tr h="289632">
                <a:tc gridSpan="2">
                  <a:txBody>
                    <a:bodyPr/>
                    <a:lstStyle/>
                    <a:p>
                      <a:pPr algn="ctr"/>
                      <a:r>
                        <a:rPr lang="en-US" sz="1400" dirty="0">
                          <a:latin typeface="Consolas" panose="020B0609020204030204" pitchFamily="49" charset="0"/>
                        </a:rPr>
                        <a:t>max()</a:t>
                      </a:r>
                    </a:p>
                  </a:txBody>
                  <a:tcPr anchor="ctr">
                    <a:lnL>
                      <a:noFill/>
                    </a:lnL>
                    <a:lnR>
                      <a:noFill/>
                    </a:lnR>
                    <a:lnT>
                      <a:noFill/>
                    </a:lnT>
                    <a:lnB w="28575" cmpd="sng">
                      <a:noFill/>
                    </a:lnB>
                    <a:lnTlToBr w="12700" cmpd="sng">
                      <a:noFill/>
                      <a:prstDash val="solid"/>
                    </a:lnTlToBr>
                    <a:lnBlToTr w="12700" cmpd="sng">
                      <a:noFill/>
                      <a:prstDash val="solid"/>
                    </a:lnBlToTr>
                  </a:tcPr>
                </a:tc>
                <a:tc hMerge="1">
                  <a:txBody>
                    <a:bodyPr/>
                    <a:lstStyle/>
                    <a:p>
                      <a:endParaRPr lang="en-US" sz="1400" dirty="0"/>
                    </a:p>
                  </a:txBody>
                  <a:tcPr>
                    <a:lnL w="12700" cmpd="sng">
                      <a:noFill/>
                    </a:lnL>
                    <a:lnR>
                      <a:noFill/>
                    </a:lnR>
                    <a:lnT>
                      <a:noFill/>
                    </a:lnT>
                    <a:lnB w="28575" cmpd="sng">
                      <a:noFill/>
                    </a:lnB>
                    <a:lnTlToBr w="12700" cmpd="sng">
                      <a:noFill/>
                      <a:prstDash val="solid"/>
                    </a:lnTlToBr>
                    <a:lnBlToTr w="12700" cmpd="sng">
                      <a:noFill/>
                      <a:prstDash val="solid"/>
                    </a:lnBlToTr>
                  </a:tcPr>
                </a:tc>
                <a:extLst>
                  <a:ext uri="{0D108BD9-81ED-4DB2-BD59-A6C34878D82A}">
                    <a16:rowId xmlns:a16="http://schemas.microsoft.com/office/drawing/2014/main" val="3163621995"/>
                  </a:ext>
                </a:extLst>
              </a:tr>
              <a:tr h="289632">
                <a:tc>
                  <a:txBody>
                    <a:bodyPr/>
                    <a:lstStyle/>
                    <a:p>
                      <a:r>
                        <a:rPr lang="en-US" sz="1400" dirty="0"/>
                        <a:t>Temperature</a:t>
                      </a:r>
                    </a:p>
                  </a:txBody>
                  <a:tcPr>
                    <a:lnT w="28575" cmpd="sng">
                      <a:noFill/>
                    </a:lnT>
                    <a:lnB w="38100" cap="flat" cmpd="sng" algn="ctr">
                      <a:solidFill>
                        <a:schemeClr val="tx1"/>
                      </a:solidFill>
                      <a:prstDash val="solid"/>
                      <a:round/>
                      <a:headEnd type="none" w="med" len="med"/>
                      <a:tailEnd type="none" w="med" len="med"/>
                    </a:lnB>
                  </a:tcPr>
                </a:tc>
                <a:tc>
                  <a:txBody>
                    <a:bodyPr/>
                    <a:lstStyle/>
                    <a:p>
                      <a:r>
                        <a:rPr lang="en-US" sz="1400" dirty="0"/>
                        <a:t>Vibration</a:t>
                      </a:r>
                    </a:p>
                  </a:txBody>
                  <a:tcPr>
                    <a:lnT w="28575" cmpd="sng">
                      <a:noFill/>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083143"/>
                  </a:ext>
                </a:extLst>
              </a:tr>
              <a:tr h="289632">
                <a:tc>
                  <a:txBody>
                    <a:bodyPr/>
                    <a:lstStyle/>
                    <a:p>
                      <a:r>
                        <a:rPr lang="en-US" sz="1400" dirty="0"/>
                        <a:t>10</a:t>
                      </a:r>
                    </a:p>
                  </a:txBody>
                  <a:tcPr>
                    <a:lnT w="38100" cap="flat" cmpd="sng" algn="ctr">
                      <a:solidFill>
                        <a:schemeClr val="tx1"/>
                      </a:solidFill>
                      <a:prstDash val="solid"/>
                      <a:round/>
                      <a:headEnd type="none" w="med" len="med"/>
                      <a:tailEnd type="none" w="med" len="med"/>
                    </a:lnT>
                  </a:tcPr>
                </a:tc>
                <a:tc>
                  <a:txBody>
                    <a:bodyPr/>
                    <a:lstStyle/>
                    <a:p>
                      <a:r>
                        <a:rPr lang="en-US" sz="1400" dirty="0"/>
                        <a:t>300</a:t>
                      </a:r>
                    </a:p>
                  </a:txBody>
                  <a:tcP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7869357"/>
                  </a:ext>
                </a:extLst>
              </a:tr>
              <a:tr h="289632">
                <a:tc>
                  <a:txBody>
                    <a:bodyPr/>
                    <a:lstStyle/>
                    <a:p>
                      <a:r>
                        <a:rPr lang="en-US" sz="1400" dirty="0"/>
                        <a:t>10</a:t>
                      </a:r>
                    </a:p>
                  </a:txBody>
                  <a:tcPr/>
                </a:tc>
                <a:tc>
                  <a:txBody>
                    <a:bodyPr/>
                    <a:lstStyle/>
                    <a:p>
                      <a:r>
                        <a:rPr lang="en-US" sz="1400" dirty="0"/>
                        <a:t>200</a:t>
                      </a:r>
                    </a:p>
                  </a:txBody>
                  <a:tcPr/>
                </a:tc>
                <a:extLst>
                  <a:ext uri="{0D108BD9-81ED-4DB2-BD59-A6C34878D82A}">
                    <a16:rowId xmlns:a16="http://schemas.microsoft.com/office/drawing/2014/main" val="2086571421"/>
                  </a:ext>
                </a:extLst>
              </a:tr>
              <a:tr h="289632">
                <a:tc>
                  <a:txBody>
                    <a:bodyPr/>
                    <a:lstStyle/>
                    <a:p>
                      <a:r>
                        <a:rPr lang="en-US" sz="1400" dirty="0"/>
                        <a:t>20</a:t>
                      </a:r>
                    </a:p>
                  </a:txBody>
                  <a:tcPr/>
                </a:tc>
                <a:tc>
                  <a:txBody>
                    <a:bodyPr/>
                    <a:lstStyle/>
                    <a:p>
                      <a:r>
                        <a:rPr lang="en-US" sz="1400" dirty="0"/>
                        <a:t>200</a:t>
                      </a:r>
                    </a:p>
                  </a:txBody>
                  <a:tcPr/>
                </a:tc>
                <a:extLst>
                  <a:ext uri="{0D108BD9-81ED-4DB2-BD59-A6C34878D82A}">
                    <a16:rowId xmlns:a16="http://schemas.microsoft.com/office/drawing/2014/main" val="795215545"/>
                  </a:ext>
                </a:extLst>
              </a:tr>
              <a:tr h="289632">
                <a:tc>
                  <a:txBody>
                    <a:bodyPr/>
                    <a:lstStyle/>
                    <a:p>
                      <a:r>
                        <a:rPr lang="en-US" sz="1400" dirty="0"/>
                        <a:t>20</a:t>
                      </a:r>
                    </a:p>
                  </a:txBody>
                  <a:tcPr/>
                </a:tc>
                <a:tc>
                  <a:txBody>
                    <a:bodyPr/>
                    <a:lstStyle/>
                    <a:p>
                      <a:r>
                        <a:rPr lang="en-US" sz="1400" dirty="0">
                          <a:solidFill>
                            <a:schemeClr val="tx1"/>
                          </a:solidFill>
                        </a:rPr>
                        <a:t>80</a:t>
                      </a:r>
                    </a:p>
                  </a:txBody>
                  <a:tcPr/>
                </a:tc>
                <a:extLst>
                  <a:ext uri="{0D108BD9-81ED-4DB2-BD59-A6C34878D82A}">
                    <a16:rowId xmlns:a16="http://schemas.microsoft.com/office/drawing/2014/main" val="3824596603"/>
                  </a:ext>
                </a:extLst>
              </a:tr>
              <a:tr h="289632">
                <a:tc>
                  <a:txBody>
                    <a:bodyPr/>
                    <a:lstStyle/>
                    <a:p>
                      <a:r>
                        <a:rPr lang="en-US" sz="1400" dirty="0"/>
                        <a:t>30</a:t>
                      </a:r>
                    </a:p>
                  </a:txBody>
                  <a:tcPr/>
                </a:tc>
                <a:tc>
                  <a:txBody>
                    <a:bodyPr/>
                    <a:lstStyle/>
                    <a:p>
                      <a:r>
                        <a:rPr lang="en-US" sz="1400" dirty="0">
                          <a:solidFill>
                            <a:schemeClr val="accent5"/>
                          </a:solidFill>
                        </a:rPr>
                        <a:t>300</a:t>
                      </a:r>
                    </a:p>
                  </a:txBody>
                  <a:tcPr/>
                </a:tc>
                <a:extLst>
                  <a:ext uri="{0D108BD9-81ED-4DB2-BD59-A6C34878D82A}">
                    <a16:rowId xmlns:a16="http://schemas.microsoft.com/office/drawing/2014/main" val="252048304"/>
                  </a:ext>
                </a:extLst>
              </a:tr>
            </a:tbl>
          </a:graphicData>
        </a:graphic>
      </p:graphicFrame>
      <p:graphicFrame>
        <p:nvGraphicFramePr>
          <p:cNvPr id="17" name="Tabelle 16">
            <a:extLst>
              <a:ext uri="{FF2B5EF4-FFF2-40B4-BE49-F238E27FC236}">
                <a16:creationId xmlns:a16="http://schemas.microsoft.com/office/drawing/2014/main" id="{72DC39F5-2F90-4CC4-BD33-CA893858D4C0}"/>
              </a:ext>
            </a:extLst>
          </p:cNvPr>
          <p:cNvGraphicFramePr>
            <a:graphicFrameLocks noGrp="1"/>
          </p:cNvGraphicFramePr>
          <p:nvPr>
            <p:extLst>
              <p:ext uri="{D42A27DB-BD31-4B8C-83A1-F6EECF244321}">
                <p14:modId xmlns:p14="http://schemas.microsoft.com/office/powerpoint/2010/main" val="1604674469"/>
              </p:ext>
            </p:extLst>
          </p:nvPr>
        </p:nvGraphicFramePr>
        <p:xfrm>
          <a:off x="3869547" y="3932464"/>
          <a:ext cx="2730306" cy="2133600"/>
        </p:xfrm>
        <a:graphic>
          <a:graphicData uri="http://schemas.openxmlformats.org/drawingml/2006/table">
            <a:tbl>
              <a:tblPr firstRow="1" bandRow="1">
                <a:tableStyleId>{13FEF9DA-6794-4BE8-A12E-2D652123F822}</a:tableStyleId>
              </a:tblPr>
              <a:tblGrid>
                <a:gridCol w="1365153">
                  <a:extLst>
                    <a:ext uri="{9D8B030D-6E8A-4147-A177-3AD203B41FA5}">
                      <a16:colId xmlns:a16="http://schemas.microsoft.com/office/drawing/2014/main" val="582625834"/>
                    </a:ext>
                  </a:extLst>
                </a:gridCol>
                <a:gridCol w="1365153">
                  <a:extLst>
                    <a:ext uri="{9D8B030D-6E8A-4147-A177-3AD203B41FA5}">
                      <a16:colId xmlns:a16="http://schemas.microsoft.com/office/drawing/2014/main" val="3556900221"/>
                    </a:ext>
                  </a:extLst>
                </a:gridCol>
              </a:tblGrid>
              <a:tr h="289632">
                <a:tc gridSpan="2">
                  <a:txBody>
                    <a:bodyPr/>
                    <a:lstStyle/>
                    <a:p>
                      <a:pPr algn="ctr"/>
                      <a:r>
                        <a:rPr lang="en-US" sz="1400" dirty="0">
                          <a:latin typeface="Consolas" panose="020B0609020204030204" pitchFamily="49" charset="0"/>
                        </a:rPr>
                        <a:t>min()</a:t>
                      </a:r>
                    </a:p>
                  </a:txBody>
                  <a:tcPr anchor="ctr">
                    <a:lnL>
                      <a:noFill/>
                    </a:lnL>
                    <a:lnR>
                      <a:noFill/>
                    </a:lnR>
                    <a:lnT>
                      <a:noFill/>
                    </a:lnT>
                    <a:lnB w="28575" cmpd="sng">
                      <a:noFill/>
                    </a:lnB>
                    <a:lnTlToBr w="12700" cmpd="sng">
                      <a:noFill/>
                      <a:prstDash val="solid"/>
                    </a:lnTlToBr>
                    <a:lnBlToTr w="12700" cmpd="sng">
                      <a:noFill/>
                      <a:prstDash val="solid"/>
                    </a:lnBlToTr>
                  </a:tcPr>
                </a:tc>
                <a:tc hMerge="1">
                  <a:txBody>
                    <a:bodyPr/>
                    <a:lstStyle/>
                    <a:p>
                      <a:endParaRPr lang="en-US" sz="1400" dirty="0"/>
                    </a:p>
                  </a:txBody>
                  <a:tcPr>
                    <a:lnL w="12700" cmpd="sng">
                      <a:noFill/>
                    </a:lnL>
                    <a:lnR>
                      <a:noFill/>
                    </a:lnR>
                    <a:lnT>
                      <a:noFill/>
                    </a:lnT>
                    <a:lnB w="28575" cmpd="sng">
                      <a:noFill/>
                    </a:lnB>
                    <a:lnTlToBr w="12700" cmpd="sng">
                      <a:noFill/>
                      <a:prstDash val="solid"/>
                    </a:lnTlToBr>
                    <a:lnBlToTr w="12700" cmpd="sng">
                      <a:noFill/>
                      <a:prstDash val="solid"/>
                    </a:lnBlToTr>
                  </a:tcPr>
                </a:tc>
                <a:extLst>
                  <a:ext uri="{0D108BD9-81ED-4DB2-BD59-A6C34878D82A}">
                    <a16:rowId xmlns:a16="http://schemas.microsoft.com/office/drawing/2014/main" val="3163621995"/>
                  </a:ext>
                </a:extLst>
              </a:tr>
              <a:tr h="289632">
                <a:tc>
                  <a:txBody>
                    <a:bodyPr/>
                    <a:lstStyle/>
                    <a:p>
                      <a:r>
                        <a:rPr lang="en-US" sz="1400" dirty="0"/>
                        <a:t>Temperature</a:t>
                      </a:r>
                    </a:p>
                  </a:txBody>
                  <a:tcPr>
                    <a:lnT w="28575" cmpd="sng">
                      <a:noFill/>
                    </a:lnT>
                    <a:lnB w="38100" cap="flat" cmpd="sng" algn="ctr">
                      <a:solidFill>
                        <a:schemeClr val="tx1"/>
                      </a:solidFill>
                      <a:prstDash val="solid"/>
                      <a:round/>
                      <a:headEnd type="none" w="med" len="med"/>
                      <a:tailEnd type="none" w="med" len="med"/>
                    </a:lnB>
                  </a:tcPr>
                </a:tc>
                <a:tc>
                  <a:txBody>
                    <a:bodyPr/>
                    <a:lstStyle/>
                    <a:p>
                      <a:r>
                        <a:rPr lang="en-US" sz="1400" dirty="0"/>
                        <a:t>Vibration</a:t>
                      </a:r>
                    </a:p>
                  </a:txBody>
                  <a:tcPr>
                    <a:lnT w="28575" cmpd="sng">
                      <a:noFill/>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083143"/>
                  </a:ext>
                </a:extLst>
              </a:tr>
              <a:tr h="289632">
                <a:tc>
                  <a:txBody>
                    <a:bodyPr/>
                    <a:lstStyle/>
                    <a:p>
                      <a:r>
                        <a:rPr lang="en-US" sz="1400" dirty="0"/>
                        <a:t>10</a:t>
                      </a:r>
                    </a:p>
                  </a:txBody>
                  <a:tcPr>
                    <a:lnT w="38100" cap="flat" cmpd="sng" algn="ctr">
                      <a:solidFill>
                        <a:schemeClr val="tx1"/>
                      </a:solidFill>
                      <a:prstDash val="solid"/>
                      <a:round/>
                      <a:headEnd type="none" w="med" len="med"/>
                      <a:tailEnd type="none" w="med" len="med"/>
                    </a:lnT>
                  </a:tcPr>
                </a:tc>
                <a:tc>
                  <a:txBody>
                    <a:bodyPr/>
                    <a:lstStyle/>
                    <a:p>
                      <a:r>
                        <a:rPr lang="en-US" sz="1400" dirty="0"/>
                        <a:t>300</a:t>
                      </a:r>
                    </a:p>
                  </a:txBody>
                  <a:tcP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27869357"/>
                  </a:ext>
                </a:extLst>
              </a:tr>
              <a:tr h="289632">
                <a:tc>
                  <a:txBody>
                    <a:bodyPr/>
                    <a:lstStyle/>
                    <a:p>
                      <a:r>
                        <a:rPr lang="en-US" sz="1400" dirty="0"/>
                        <a:t>10</a:t>
                      </a:r>
                    </a:p>
                  </a:txBody>
                  <a:tcPr/>
                </a:tc>
                <a:tc>
                  <a:txBody>
                    <a:bodyPr/>
                    <a:lstStyle/>
                    <a:p>
                      <a:r>
                        <a:rPr lang="en-US" sz="1400" dirty="0"/>
                        <a:t>200</a:t>
                      </a:r>
                    </a:p>
                  </a:txBody>
                  <a:tcPr/>
                </a:tc>
                <a:extLst>
                  <a:ext uri="{0D108BD9-81ED-4DB2-BD59-A6C34878D82A}">
                    <a16:rowId xmlns:a16="http://schemas.microsoft.com/office/drawing/2014/main" val="2086571421"/>
                  </a:ext>
                </a:extLst>
              </a:tr>
              <a:tr h="289632">
                <a:tc>
                  <a:txBody>
                    <a:bodyPr/>
                    <a:lstStyle/>
                    <a:p>
                      <a:r>
                        <a:rPr lang="en-US" sz="1400" dirty="0"/>
                        <a:t>20</a:t>
                      </a:r>
                    </a:p>
                  </a:txBody>
                  <a:tcPr/>
                </a:tc>
                <a:tc>
                  <a:txBody>
                    <a:bodyPr/>
                    <a:lstStyle/>
                    <a:p>
                      <a:r>
                        <a:rPr lang="en-US" sz="1400" dirty="0"/>
                        <a:t>200</a:t>
                      </a:r>
                    </a:p>
                  </a:txBody>
                  <a:tcPr/>
                </a:tc>
                <a:extLst>
                  <a:ext uri="{0D108BD9-81ED-4DB2-BD59-A6C34878D82A}">
                    <a16:rowId xmlns:a16="http://schemas.microsoft.com/office/drawing/2014/main" val="795215545"/>
                  </a:ext>
                </a:extLst>
              </a:tr>
              <a:tr h="289632">
                <a:tc>
                  <a:txBody>
                    <a:bodyPr/>
                    <a:lstStyle/>
                    <a:p>
                      <a:r>
                        <a:rPr lang="en-US" sz="1400" dirty="0"/>
                        <a:t>20</a:t>
                      </a:r>
                    </a:p>
                  </a:txBody>
                  <a:tcPr/>
                </a:tc>
                <a:tc>
                  <a:txBody>
                    <a:bodyPr/>
                    <a:lstStyle/>
                    <a:p>
                      <a:r>
                        <a:rPr lang="en-US" sz="1400" dirty="0"/>
                        <a:t>80</a:t>
                      </a:r>
                    </a:p>
                  </a:txBody>
                  <a:tcPr/>
                </a:tc>
                <a:extLst>
                  <a:ext uri="{0D108BD9-81ED-4DB2-BD59-A6C34878D82A}">
                    <a16:rowId xmlns:a16="http://schemas.microsoft.com/office/drawing/2014/main" val="1371165736"/>
                  </a:ext>
                </a:extLst>
              </a:tr>
              <a:tr h="289632">
                <a:tc>
                  <a:txBody>
                    <a:bodyPr/>
                    <a:lstStyle/>
                    <a:p>
                      <a:r>
                        <a:rPr lang="en-US" sz="1400" dirty="0"/>
                        <a:t>30</a:t>
                      </a:r>
                    </a:p>
                  </a:txBody>
                  <a:tcPr/>
                </a:tc>
                <a:tc>
                  <a:txBody>
                    <a:bodyPr/>
                    <a:lstStyle/>
                    <a:p>
                      <a:r>
                        <a:rPr lang="en-US" sz="1400" dirty="0">
                          <a:solidFill>
                            <a:schemeClr val="accent5"/>
                          </a:solidFill>
                        </a:rPr>
                        <a:t>80</a:t>
                      </a:r>
                    </a:p>
                  </a:txBody>
                  <a:tcPr/>
                </a:tc>
                <a:extLst>
                  <a:ext uri="{0D108BD9-81ED-4DB2-BD59-A6C34878D82A}">
                    <a16:rowId xmlns:a16="http://schemas.microsoft.com/office/drawing/2014/main" val="1389197589"/>
                  </a:ext>
                </a:extLst>
              </a:tr>
            </a:tbl>
          </a:graphicData>
        </a:graphic>
      </p:graphicFrame>
    </p:spTree>
    <p:extLst>
      <p:ext uri="{BB962C8B-B14F-4D97-AF65-F5344CB8AC3E}">
        <p14:creationId xmlns:p14="http://schemas.microsoft.com/office/powerpoint/2010/main" val="1034019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280AD0B5-61BB-4769-9590-F66BD14D8C62}"/>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5576" y="0"/>
            <a:ext cx="12172949" cy="6858000"/>
          </a:xfrm>
          <a:prstGeom prst="rect">
            <a:avLst/>
          </a:prstGeom>
        </p:spPr>
      </p:pic>
      <p:sp>
        <p:nvSpPr>
          <p:cNvPr id="10" name="Rectangle 2">
            <a:extLst>
              <a:ext uri="{FF2B5EF4-FFF2-40B4-BE49-F238E27FC236}">
                <a16:creationId xmlns:a16="http://schemas.microsoft.com/office/drawing/2014/main" id="{0E890287-B9D6-4D93-861E-6EFFCBA6AB7C}"/>
              </a:ext>
            </a:extLst>
          </p:cNvPr>
          <p:cNvSpPr/>
          <p:nvPr/>
        </p:nvSpPr>
        <p:spPr>
          <a:xfrm>
            <a:off x="0" y="0"/>
            <a:ext cx="6240016" cy="6858000"/>
          </a:xfrm>
          <a:prstGeom prst="rect">
            <a:avLst/>
          </a:prstGeom>
          <a:solidFill>
            <a:srgbClr val="000000">
              <a:alpha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a typeface="+mn-ea"/>
              <a:cs typeface="+mn-cs"/>
            </a:endParaRPr>
          </a:p>
        </p:txBody>
      </p:sp>
      <p:sp>
        <p:nvSpPr>
          <p:cNvPr id="12" name="TextBox 7">
            <a:extLst>
              <a:ext uri="{FF2B5EF4-FFF2-40B4-BE49-F238E27FC236}">
                <a16:creationId xmlns:a16="http://schemas.microsoft.com/office/drawing/2014/main" id="{EA2D891D-1822-4305-BC86-E65588688F56}"/>
              </a:ext>
            </a:extLst>
          </p:cNvPr>
          <p:cNvSpPr txBox="1"/>
          <p:nvPr/>
        </p:nvSpPr>
        <p:spPr>
          <a:xfrm>
            <a:off x="263352" y="2230051"/>
            <a:ext cx="2193521" cy="93871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500" b="1" i="1" u="none" strike="noStrike" kern="0" cap="none" spc="0" normalizeH="0" baseline="0" noProof="0" dirty="0">
                <a:ln>
                  <a:noFill/>
                </a:ln>
                <a:solidFill>
                  <a:srgbClr val="852339"/>
                </a:solidFill>
                <a:effectLst/>
                <a:uLnTx/>
                <a:uFillTx/>
              </a:rPr>
              <a:t>02</a:t>
            </a:r>
          </a:p>
        </p:txBody>
      </p:sp>
      <p:sp>
        <p:nvSpPr>
          <p:cNvPr id="8" name="Textplatzhalter 5">
            <a:extLst>
              <a:ext uri="{FF2B5EF4-FFF2-40B4-BE49-F238E27FC236}">
                <a16:creationId xmlns:a16="http://schemas.microsoft.com/office/drawing/2014/main" id="{E0353BDF-E6DA-4A54-8B9D-436B8DD3A1E2}"/>
              </a:ext>
            </a:extLst>
          </p:cNvPr>
          <p:cNvSpPr txBox="1">
            <a:spLocks/>
          </p:cNvSpPr>
          <p:nvPr/>
        </p:nvSpPr>
        <p:spPr>
          <a:xfrm>
            <a:off x="263352" y="3189600"/>
            <a:ext cx="6276596" cy="478800"/>
          </a:xfrm>
          <a:prstGeom prst="rect">
            <a:avLst/>
          </a:prstGeom>
        </p:spPr>
        <p:txBody>
          <a:bodyPr/>
          <a:lstStyle>
            <a:lvl1pPr marL="0" indent="0" algn="l" defTabSz="914400" rtl="0" eaLnBrk="1" latinLnBrk="0" hangingPunct="1">
              <a:spcBef>
                <a:spcPts val="0"/>
              </a:spcBef>
              <a:spcAft>
                <a:spcPts val="300"/>
              </a:spcAft>
              <a:buFontTx/>
              <a:buNone/>
              <a:defRPr lang="en-US" sz="2500" b="1" kern="1200" cap="all" spc="0" baseline="0" noProof="0" dirty="0">
                <a:solidFill>
                  <a:srgbClr val="852339"/>
                </a:solidFill>
                <a:latin typeface="Trebuchet MS" pitchFamily="34" charset="0"/>
                <a:ea typeface="+mn-ea"/>
                <a:cs typeface="Arial" pitchFamily="34" charset="0"/>
              </a:defRPr>
            </a:lvl1pPr>
            <a:lvl2pPr marL="449263" indent="-182563" algn="l" defTabSz="914400" rtl="0" eaLnBrk="1" latinLnBrk="0" hangingPunct="1">
              <a:spcBef>
                <a:spcPct val="20000"/>
              </a:spcBef>
              <a:buFontTx/>
              <a:buBlip>
                <a:blip r:embed="rId4"/>
              </a:buBlip>
              <a:defRPr sz="2000" b="0" kern="1200">
                <a:solidFill>
                  <a:schemeClr val="tx1"/>
                </a:solidFill>
                <a:latin typeface="+mn-lt"/>
                <a:ea typeface="+mn-ea"/>
                <a:cs typeface="+mn-cs"/>
              </a:defRPr>
            </a:lvl2pPr>
            <a:lvl3pPr marL="806450" indent="-182563" algn="l" defTabSz="914400" rtl="0" eaLnBrk="1" latinLnBrk="0" hangingPunct="1">
              <a:spcBef>
                <a:spcPct val="20000"/>
              </a:spcBef>
              <a:buFontTx/>
              <a:buBlip>
                <a:blip r:embed="rId4"/>
              </a:buBlip>
              <a:defRPr sz="2000" b="0" kern="1200">
                <a:solidFill>
                  <a:schemeClr val="tx1"/>
                </a:solidFill>
                <a:latin typeface="+mn-lt"/>
                <a:ea typeface="+mn-ea"/>
                <a:cs typeface="+mn-cs"/>
              </a:defRPr>
            </a:lvl3pPr>
            <a:lvl4pPr marL="1163638" indent="-174625" algn="l" defTabSz="914400" rtl="0" eaLnBrk="1" latinLnBrk="0" hangingPunct="1">
              <a:spcBef>
                <a:spcPct val="20000"/>
              </a:spcBef>
              <a:buFontTx/>
              <a:buBlip>
                <a:blip r:embed="rId4"/>
              </a:buBlip>
              <a:defRPr sz="2000" b="0" kern="1200">
                <a:solidFill>
                  <a:schemeClr val="tx1"/>
                </a:solidFill>
                <a:latin typeface="+mn-lt"/>
                <a:ea typeface="+mn-ea"/>
                <a:cs typeface="+mn-cs"/>
              </a:defRPr>
            </a:lvl4pPr>
            <a:lvl5pPr marL="2057400" indent="-228600" algn="l" defTabSz="914400" rtl="0" eaLnBrk="1" latinLnBrk="0" hangingPunct="1">
              <a:spcBef>
                <a:spcPct val="20000"/>
              </a:spcBef>
              <a:buFontTx/>
              <a:buBlip>
                <a:blip r:embed="rId4"/>
              </a:buBlip>
              <a:defRPr sz="22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de-DE" b="0" cap="none" dirty="0">
                <a:solidFill>
                  <a:srgbClr val="FFFFFF"/>
                </a:solidFill>
              </a:rPr>
              <a:t>Fault </a:t>
            </a:r>
            <a:r>
              <a:rPr lang="de-DE" b="0" cap="none" dirty="0" err="1">
                <a:solidFill>
                  <a:srgbClr val="FFFFFF"/>
                </a:solidFill>
              </a:rPr>
              <a:t>Detection</a:t>
            </a:r>
            <a:r>
              <a:rPr lang="de-DE" b="0" cap="none" dirty="0">
                <a:solidFill>
                  <a:srgbClr val="FFFFFF"/>
                </a:solidFill>
              </a:rPr>
              <a:t> &amp; </a:t>
            </a:r>
            <a:r>
              <a:rPr lang="de-DE" b="0" cap="none" dirty="0" err="1">
                <a:solidFill>
                  <a:srgbClr val="FFFFFF"/>
                </a:solidFill>
              </a:rPr>
              <a:t>Diagnostics</a:t>
            </a:r>
            <a:endParaRPr kumimoji="0" lang="de-DE" sz="2500" b="0" i="0" u="none" strike="noStrike" kern="1200" cap="none" spc="0" normalizeH="0" baseline="0" noProof="0" dirty="0">
              <a:ln>
                <a:noFill/>
              </a:ln>
              <a:solidFill>
                <a:srgbClr val="FFFFFF"/>
              </a:solidFill>
              <a:effectLst/>
              <a:uLnTx/>
              <a:uFillTx/>
              <a:latin typeface="Trebuchet MS" pitchFamily="34" charset="0"/>
              <a:ea typeface="+mn-ea"/>
              <a:cs typeface="Arial" pitchFamily="34" charset="0"/>
            </a:endParaRPr>
          </a:p>
        </p:txBody>
      </p:sp>
    </p:spTree>
    <p:extLst>
      <p:ext uri="{BB962C8B-B14F-4D97-AF65-F5344CB8AC3E}">
        <p14:creationId xmlns:p14="http://schemas.microsoft.com/office/powerpoint/2010/main" val="2169273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uppieren 83">
            <a:extLst>
              <a:ext uri="{FF2B5EF4-FFF2-40B4-BE49-F238E27FC236}">
                <a16:creationId xmlns:a16="http://schemas.microsoft.com/office/drawing/2014/main" id="{8CF683BC-9E3C-47C1-93CE-CA9DE2354351}"/>
              </a:ext>
            </a:extLst>
          </p:cNvPr>
          <p:cNvGrpSpPr/>
          <p:nvPr/>
        </p:nvGrpSpPr>
        <p:grpSpPr>
          <a:xfrm>
            <a:off x="3522501" y="2501973"/>
            <a:ext cx="3136225" cy="3211034"/>
            <a:chOff x="1609725" y="2501973"/>
            <a:chExt cx="3136225" cy="3211034"/>
          </a:xfrm>
        </p:grpSpPr>
        <p:cxnSp>
          <p:nvCxnSpPr>
            <p:cNvPr id="57" name="Gerader Verbinder 56">
              <a:extLst>
                <a:ext uri="{FF2B5EF4-FFF2-40B4-BE49-F238E27FC236}">
                  <a16:creationId xmlns:a16="http://schemas.microsoft.com/office/drawing/2014/main" id="{251DC606-49BE-49EE-BD74-7A33043BC827}"/>
                </a:ext>
              </a:extLst>
            </p:cNvPr>
            <p:cNvCxnSpPr>
              <a:cxnSpLocks/>
            </p:cNvCxnSpPr>
            <p:nvPr/>
          </p:nvCxnSpPr>
          <p:spPr>
            <a:xfrm flipH="1" flipV="1">
              <a:off x="1609725" y="3490916"/>
              <a:ext cx="2037087" cy="222209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Gerader Verbinder 54">
              <a:extLst>
                <a:ext uri="{FF2B5EF4-FFF2-40B4-BE49-F238E27FC236}">
                  <a16:creationId xmlns:a16="http://schemas.microsoft.com/office/drawing/2014/main" id="{0CC1737C-0A8C-45DD-9D18-97F9D1531B61}"/>
                </a:ext>
              </a:extLst>
            </p:cNvPr>
            <p:cNvCxnSpPr>
              <a:cxnSpLocks/>
            </p:cNvCxnSpPr>
            <p:nvPr/>
          </p:nvCxnSpPr>
          <p:spPr>
            <a:xfrm flipH="1" flipV="1">
              <a:off x="2173432" y="3050326"/>
              <a:ext cx="2075133" cy="22416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6774F610-B87A-4192-91E4-045C4C0155EA}"/>
                </a:ext>
              </a:extLst>
            </p:cNvPr>
            <p:cNvCxnSpPr>
              <a:cxnSpLocks/>
            </p:cNvCxnSpPr>
            <p:nvPr/>
          </p:nvCxnSpPr>
          <p:spPr>
            <a:xfrm flipH="1" flipV="1">
              <a:off x="2663676" y="2546837"/>
              <a:ext cx="2082274" cy="22148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E1DB33EE-DD88-4511-9FA6-3A7B2E320B53}"/>
                </a:ext>
              </a:extLst>
            </p:cNvPr>
            <p:cNvCxnSpPr>
              <a:cxnSpLocks/>
            </p:cNvCxnSpPr>
            <p:nvPr/>
          </p:nvCxnSpPr>
          <p:spPr>
            <a:xfrm flipV="1">
              <a:off x="1609725" y="2501973"/>
              <a:ext cx="1011382" cy="962026"/>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2" name="Textfeld 71">
              <a:extLst>
                <a:ext uri="{FF2B5EF4-FFF2-40B4-BE49-F238E27FC236}">
                  <a16:creationId xmlns:a16="http://schemas.microsoft.com/office/drawing/2014/main" id="{D5EC963B-0425-4733-B880-F64FCF53FAE5}"/>
                </a:ext>
              </a:extLst>
            </p:cNvPr>
            <p:cNvSpPr txBox="1"/>
            <p:nvPr/>
          </p:nvSpPr>
          <p:spPr>
            <a:xfrm rot="19013202">
              <a:off x="1766334" y="2710176"/>
              <a:ext cx="518091" cy="307777"/>
            </a:xfrm>
            <a:prstGeom prst="rect">
              <a:avLst/>
            </a:prstGeom>
            <a:noFill/>
          </p:spPr>
          <p:txBody>
            <a:bodyPr wrap="none" rtlCol="0">
              <a:spAutoFit/>
            </a:bodyPr>
            <a:lstStyle/>
            <a:p>
              <a:pPr algn="l"/>
              <a:r>
                <a:rPr lang="de-DE" sz="1400" i="1" dirty="0" err="1"/>
                <a:t>max</a:t>
              </a:r>
              <a:endParaRPr lang="de-DE" sz="1400" i="1" dirty="0"/>
            </a:p>
          </p:txBody>
        </p:sp>
      </p:grpSp>
      <p:sp>
        <p:nvSpPr>
          <p:cNvPr id="2" name="Titel 1">
            <a:extLst>
              <a:ext uri="{FF2B5EF4-FFF2-40B4-BE49-F238E27FC236}">
                <a16:creationId xmlns:a16="http://schemas.microsoft.com/office/drawing/2014/main" id="{D5FC3E67-3D33-4B4A-B59B-5376C390A21A}"/>
              </a:ext>
            </a:extLst>
          </p:cNvPr>
          <p:cNvSpPr>
            <a:spLocks noGrp="1"/>
          </p:cNvSpPr>
          <p:nvPr>
            <p:ph type="title"/>
          </p:nvPr>
        </p:nvSpPr>
        <p:spPr>
          <a:xfrm>
            <a:off x="479425" y="513732"/>
            <a:ext cx="9469437" cy="607249"/>
          </a:xfrm>
        </p:spPr>
        <p:txBody>
          <a:bodyPr/>
          <a:lstStyle/>
          <a:p>
            <a:r>
              <a:rPr lang="de-DE" dirty="0"/>
              <a:t>Fault Classification </a:t>
            </a:r>
            <a:r>
              <a:rPr lang="de-DE" dirty="0" err="1"/>
              <a:t>with</a:t>
            </a:r>
            <a:r>
              <a:rPr lang="de-DE" dirty="0"/>
              <a:t> SVMs</a:t>
            </a:r>
          </a:p>
        </p:txBody>
      </p:sp>
      <p:sp>
        <p:nvSpPr>
          <p:cNvPr id="3" name="Textplatzhalter 2">
            <a:extLst>
              <a:ext uri="{FF2B5EF4-FFF2-40B4-BE49-F238E27FC236}">
                <a16:creationId xmlns:a16="http://schemas.microsoft.com/office/drawing/2014/main" id="{08B52B26-064D-496F-960E-C6519CEFF219}"/>
              </a:ext>
            </a:extLst>
          </p:cNvPr>
          <p:cNvSpPr>
            <a:spLocks noGrp="1"/>
          </p:cNvSpPr>
          <p:nvPr>
            <p:ph type="body" sz="quarter" idx="13"/>
          </p:nvPr>
        </p:nvSpPr>
        <p:spPr/>
        <p:txBody>
          <a:bodyPr/>
          <a:lstStyle/>
          <a:p>
            <a:r>
              <a:rPr lang="de-DE" dirty="0"/>
              <a:t>The Data-Driven Way</a:t>
            </a:r>
          </a:p>
        </p:txBody>
      </p:sp>
      <p:cxnSp>
        <p:nvCxnSpPr>
          <p:cNvPr id="6" name="Gerade Verbindung mit Pfeil 5">
            <a:extLst>
              <a:ext uri="{FF2B5EF4-FFF2-40B4-BE49-F238E27FC236}">
                <a16:creationId xmlns:a16="http://schemas.microsoft.com/office/drawing/2014/main" id="{07153351-0EE1-49A0-B819-0542B7030029}"/>
              </a:ext>
            </a:extLst>
          </p:cNvPr>
          <p:cNvCxnSpPr/>
          <p:nvPr/>
        </p:nvCxnSpPr>
        <p:spPr>
          <a:xfrm flipV="1">
            <a:off x="3261350" y="1805998"/>
            <a:ext cx="0" cy="3960000"/>
          </a:xfrm>
          <a:prstGeom prst="straightConnector1">
            <a:avLst/>
          </a:prstGeom>
          <a:ln>
            <a:solidFill>
              <a:srgbClr val="323232"/>
            </a:solidFill>
            <a:tailEnd type="triangle"/>
          </a:ln>
        </p:spPr>
        <p:style>
          <a:lnRef idx="1">
            <a:schemeClr val="accent1"/>
          </a:lnRef>
          <a:fillRef idx="0">
            <a:schemeClr val="accent1"/>
          </a:fillRef>
          <a:effectRef idx="0">
            <a:schemeClr val="accent1"/>
          </a:effectRef>
          <a:fontRef idx="minor">
            <a:schemeClr val="tx1"/>
          </a:fontRef>
        </p:style>
      </p:cxnSp>
      <p:cxnSp>
        <p:nvCxnSpPr>
          <p:cNvPr id="7" name="Gerade Verbindung mit Pfeil 6">
            <a:extLst>
              <a:ext uri="{FF2B5EF4-FFF2-40B4-BE49-F238E27FC236}">
                <a16:creationId xmlns:a16="http://schemas.microsoft.com/office/drawing/2014/main" id="{6163FEA2-17A7-4B9A-8701-6FFDE55F18D5}"/>
              </a:ext>
            </a:extLst>
          </p:cNvPr>
          <p:cNvCxnSpPr>
            <a:cxnSpLocks/>
          </p:cNvCxnSpPr>
          <p:nvPr/>
        </p:nvCxnSpPr>
        <p:spPr>
          <a:xfrm>
            <a:off x="3261350" y="5768033"/>
            <a:ext cx="3960000" cy="0"/>
          </a:xfrm>
          <a:prstGeom prst="straightConnector1">
            <a:avLst/>
          </a:prstGeom>
          <a:ln>
            <a:solidFill>
              <a:srgbClr val="323232"/>
            </a:solidFill>
            <a:tailEnd type="triangle"/>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EA7AC56D-0C8C-44DE-85A3-630D27F9525F}"/>
              </a:ext>
            </a:extLst>
          </p:cNvPr>
          <p:cNvSpPr txBox="1"/>
          <p:nvPr/>
        </p:nvSpPr>
        <p:spPr>
          <a:xfrm>
            <a:off x="6534486" y="5785048"/>
            <a:ext cx="920445" cy="307777"/>
          </a:xfrm>
          <a:prstGeom prst="rect">
            <a:avLst/>
          </a:prstGeom>
          <a:noFill/>
        </p:spPr>
        <p:txBody>
          <a:bodyPr wrap="none" rtlCol="0">
            <a:spAutoFit/>
          </a:bodyPr>
          <a:lstStyle/>
          <a:p>
            <a:pPr algn="l"/>
            <a:r>
              <a:rPr lang="de-DE" sz="1400" i="1" dirty="0" err="1"/>
              <a:t>vibration</a:t>
            </a:r>
            <a:endParaRPr lang="de-DE" sz="1400" i="1" dirty="0"/>
          </a:p>
        </p:txBody>
      </p:sp>
      <p:sp>
        <p:nvSpPr>
          <p:cNvPr id="10" name="Textfeld 9">
            <a:extLst>
              <a:ext uri="{FF2B5EF4-FFF2-40B4-BE49-F238E27FC236}">
                <a16:creationId xmlns:a16="http://schemas.microsoft.com/office/drawing/2014/main" id="{71EC998E-D904-4D47-9A97-7C9881A5C22E}"/>
              </a:ext>
            </a:extLst>
          </p:cNvPr>
          <p:cNvSpPr txBox="1"/>
          <p:nvPr/>
        </p:nvSpPr>
        <p:spPr>
          <a:xfrm>
            <a:off x="2392201" y="1910773"/>
            <a:ext cx="869149" cy="307777"/>
          </a:xfrm>
          <a:prstGeom prst="rect">
            <a:avLst/>
          </a:prstGeom>
          <a:noFill/>
        </p:spPr>
        <p:txBody>
          <a:bodyPr wrap="none" rtlCol="0">
            <a:spAutoFit/>
          </a:bodyPr>
          <a:lstStyle/>
          <a:p>
            <a:pPr algn="l"/>
            <a:r>
              <a:rPr lang="de-DE" sz="1400" i="1" dirty="0" err="1"/>
              <a:t>viscosity</a:t>
            </a:r>
            <a:endParaRPr lang="de-DE" sz="1400" i="1" dirty="0"/>
          </a:p>
        </p:txBody>
      </p:sp>
      <p:grpSp>
        <p:nvGrpSpPr>
          <p:cNvPr id="40" name="Gruppieren 39">
            <a:extLst>
              <a:ext uri="{FF2B5EF4-FFF2-40B4-BE49-F238E27FC236}">
                <a16:creationId xmlns:a16="http://schemas.microsoft.com/office/drawing/2014/main" id="{7EC6858D-1207-41D9-8E14-580E24BEB687}"/>
              </a:ext>
            </a:extLst>
          </p:cNvPr>
          <p:cNvGrpSpPr/>
          <p:nvPr/>
        </p:nvGrpSpPr>
        <p:grpSpPr>
          <a:xfrm>
            <a:off x="4979826" y="2537311"/>
            <a:ext cx="878679" cy="663205"/>
            <a:chOff x="3067050" y="2537311"/>
            <a:chExt cx="878679" cy="663205"/>
          </a:xfrm>
        </p:grpSpPr>
        <p:sp>
          <p:nvSpPr>
            <p:cNvPr id="11" name="Ellipse 10">
              <a:extLst>
                <a:ext uri="{FF2B5EF4-FFF2-40B4-BE49-F238E27FC236}">
                  <a16:creationId xmlns:a16="http://schemas.microsoft.com/office/drawing/2014/main" id="{F830D505-1F38-4D24-8645-20CF3DF39FA5}"/>
                </a:ext>
              </a:extLst>
            </p:cNvPr>
            <p:cNvSpPr/>
            <p:nvPr/>
          </p:nvSpPr>
          <p:spPr>
            <a:xfrm>
              <a:off x="3340480" y="2543092"/>
              <a:ext cx="104775" cy="104775"/>
            </a:xfrm>
            <a:prstGeom prst="ellipse">
              <a:avLst/>
            </a:prstGeom>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17885A2F-4EF0-4D40-A4B5-CFF33F1C0356}"/>
                </a:ext>
              </a:extLst>
            </p:cNvPr>
            <p:cNvSpPr/>
            <p:nvPr/>
          </p:nvSpPr>
          <p:spPr>
            <a:xfrm>
              <a:off x="3450017" y="2795584"/>
              <a:ext cx="104775" cy="104775"/>
            </a:xfrm>
            <a:prstGeom prst="ellipse">
              <a:avLst/>
            </a:prstGeom>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a:extLst>
                <a:ext uri="{FF2B5EF4-FFF2-40B4-BE49-F238E27FC236}">
                  <a16:creationId xmlns:a16="http://schemas.microsoft.com/office/drawing/2014/main" id="{F115992C-8DF1-4CA3-BD71-AF9CC1BFA11F}"/>
                </a:ext>
              </a:extLst>
            </p:cNvPr>
            <p:cNvSpPr/>
            <p:nvPr/>
          </p:nvSpPr>
          <p:spPr>
            <a:xfrm>
              <a:off x="3595686" y="3095741"/>
              <a:ext cx="104775" cy="104775"/>
            </a:xfrm>
            <a:prstGeom prst="ellipse">
              <a:avLst/>
            </a:prstGeom>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Ellipse 15">
              <a:extLst>
                <a:ext uri="{FF2B5EF4-FFF2-40B4-BE49-F238E27FC236}">
                  <a16:creationId xmlns:a16="http://schemas.microsoft.com/office/drawing/2014/main" id="{B280B02C-893C-4C62-B172-B437D44710EB}"/>
                </a:ext>
              </a:extLst>
            </p:cNvPr>
            <p:cNvSpPr/>
            <p:nvPr/>
          </p:nvSpPr>
          <p:spPr>
            <a:xfrm>
              <a:off x="3543299" y="2537311"/>
              <a:ext cx="104775" cy="104775"/>
            </a:xfrm>
            <a:prstGeom prst="ellipse">
              <a:avLst/>
            </a:prstGeom>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Ellipse 17">
              <a:extLst>
                <a:ext uri="{FF2B5EF4-FFF2-40B4-BE49-F238E27FC236}">
                  <a16:creationId xmlns:a16="http://schemas.microsoft.com/office/drawing/2014/main" id="{57D0119F-1FB7-4D07-9C11-5C20147E6646}"/>
                </a:ext>
              </a:extLst>
            </p:cNvPr>
            <p:cNvSpPr/>
            <p:nvPr/>
          </p:nvSpPr>
          <p:spPr>
            <a:xfrm>
              <a:off x="3067050" y="2676523"/>
              <a:ext cx="104775" cy="104775"/>
            </a:xfrm>
            <a:prstGeom prst="ellipse">
              <a:avLst/>
            </a:prstGeom>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18">
              <a:extLst>
                <a:ext uri="{FF2B5EF4-FFF2-40B4-BE49-F238E27FC236}">
                  <a16:creationId xmlns:a16="http://schemas.microsoft.com/office/drawing/2014/main" id="{DD669828-FC8B-475E-ABF2-B93C80CE0122}"/>
                </a:ext>
              </a:extLst>
            </p:cNvPr>
            <p:cNvSpPr/>
            <p:nvPr/>
          </p:nvSpPr>
          <p:spPr>
            <a:xfrm>
              <a:off x="3840954" y="2664676"/>
              <a:ext cx="104775" cy="104775"/>
            </a:xfrm>
            <a:prstGeom prst="ellipse">
              <a:avLst/>
            </a:prstGeom>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Ellipse 22">
              <a:extLst>
                <a:ext uri="{FF2B5EF4-FFF2-40B4-BE49-F238E27FC236}">
                  <a16:creationId xmlns:a16="http://schemas.microsoft.com/office/drawing/2014/main" id="{C0D6B990-C31D-4B97-9F31-160B603C7AC7}"/>
                </a:ext>
              </a:extLst>
            </p:cNvPr>
            <p:cNvSpPr/>
            <p:nvPr/>
          </p:nvSpPr>
          <p:spPr>
            <a:xfrm>
              <a:off x="3788566" y="2912329"/>
              <a:ext cx="104775" cy="104775"/>
            </a:xfrm>
            <a:prstGeom prst="ellipse">
              <a:avLst/>
            </a:prstGeom>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8" name="Gruppieren 37">
            <a:extLst>
              <a:ext uri="{FF2B5EF4-FFF2-40B4-BE49-F238E27FC236}">
                <a16:creationId xmlns:a16="http://schemas.microsoft.com/office/drawing/2014/main" id="{E3EE6A6B-E1DC-447A-98E9-C022DBDB7CE8}"/>
              </a:ext>
            </a:extLst>
          </p:cNvPr>
          <p:cNvGrpSpPr/>
          <p:nvPr/>
        </p:nvGrpSpPr>
        <p:grpSpPr>
          <a:xfrm>
            <a:off x="6206166" y="3490916"/>
            <a:ext cx="414043" cy="887364"/>
            <a:chOff x="4293390" y="3490916"/>
            <a:chExt cx="414043" cy="887364"/>
          </a:xfrm>
        </p:grpSpPr>
        <p:sp>
          <p:nvSpPr>
            <p:cNvPr id="15" name="Ellipse 14">
              <a:extLst>
                <a:ext uri="{FF2B5EF4-FFF2-40B4-BE49-F238E27FC236}">
                  <a16:creationId xmlns:a16="http://schemas.microsoft.com/office/drawing/2014/main" id="{00E3DF3C-4AAE-47CC-8348-D3639D6B5EEC}"/>
                </a:ext>
              </a:extLst>
            </p:cNvPr>
            <p:cNvSpPr/>
            <p:nvPr/>
          </p:nvSpPr>
          <p:spPr>
            <a:xfrm>
              <a:off x="4293390" y="4273505"/>
              <a:ext cx="104775" cy="104775"/>
            </a:xfrm>
            <a:prstGeom prst="ellipse">
              <a:avLst/>
            </a:prstGeom>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a:extLst>
                <a:ext uri="{FF2B5EF4-FFF2-40B4-BE49-F238E27FC236}">
                  <a16:creationId xmlns:a16="http://schemas.microsoft.com/office/drawing/2014/main" id="{56589C46-CE58-43D2-BE51-2989C56FA4E2}"/>
                </a:ext>
              </a:extLst>
            </p:cNvPr>
            <p:cNvSpPr/>
            <p:nvPr/>
          </p:nvSpPr>
          <p:spPr>
            <a:xfrm>
              <a:off x="4602658" y="4152118"/>
              <a:ext cx="104775" cy="104775"/>
            </a:xfrm>
            <a:prstGeom prst="ellipse">
              <a:avLst/>
            </a:prstGeom>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19">
              <a:extLst>
                <a:ext uri="{FF2B5EF4-FFF2-40B4-BE49-F238E27FC236}">
                  <a16:creationId xmlns:a16="http://schemas.microsoft.com/office/drawing/2014/main" id="{EC3D413C-1B51-4C97-B62C-D9BC7FB6A689}"/>
                </a:ext>
              </a:extLst>
            </p:cNvPr>
            <p:cNvSpPr/>
            <p:nvPr/>
          </p:nvSpPr>
          <p:spPr>
            <a:xfrm>
              <a:off x="4417216" y="3490916"/>
              <a:ext cx="104775" cy="104775"/>
            </a:xfrm>
            <a:prstGeom prst="ellipse">
              <a:avLst/>
            </a:prstGeom>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Ellipse 23">
              <a:extLst>
                <a:ext uri="{FF2B5EF4-FFF2-40B4-BE49-F238E27FC236}">
                  <a16:creationId xmlns:a16="http://schemas.microsoft.com/office/drawing/2014/main" id="{ADAF158C-DD7E-4AC1-A2D7-D7BF7D678D59}"/>
                </a:ext>
              </a:extLst>
            </p:cNvPr>
            <p:cNvSpPr/>
            <p:nvPr/>
          </p:nvSpPr>
          <p:spPr>
            <a:xfrm>
              <a:off x="4338637" y="3940904"/>
              <a:ext cx="104775" cy="104775"/>
            </a:xfrm>
            <a:prstGeom prst="ellipse">
              <a:avLst/>
            </a:prstGeom>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Ellipse 26">
              <a:extLst>
                <a:ext uri="{FF2B5EF4-FFF2-40B4-BE49-F238E27FC236}">
                  <a16:creationId xmlns:a16="http://schemas.microsoft.com/office/drawing/2014/main" id="{3B55B147-4A0F-4EC5-B9A2-0298BD4C5FC2}"/>
                </a:ext>
              </a:extLst>
            </p:cNvPr>
            <p:cNvSpPr/>
            <p:nvPr/>
          </p:nvSpPr>
          <p:spPr>
            <a:xfrm>
              <a:off x="4541040" y="3812522"/>
              <a:ext cx="104775" cy="104775"/>
            </a:xfrm>
            <a:prstGeom prst="ellipse">
              <a:avLst/>
            </a:prstGeom>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9" name="Gruppieren 38">
            <a:extLst>
              <a:ext uri="{FF2B5EF4-FFF2-40B4-BE49-F238E27FC236}">
                <a16:creationId xmlns:a16="http://schemas.microsoft.com/office/drawing/2014/main" id="{F97858DF-438A-4FD5-9859-BE6867EB710D}"/>
              </a:ext>
            </a:extLst>
          </p:cNvPr>
          <p:cNvGrpSpPr/>
          <p:nvPr/>
        </p:nvGrpSpPr>
        <p:grpSpPr>
          <a:xfrm>
            <a:off x="3845704" y="4466527"/>
            <a:ext cx="1202233" cy="918377"/>
            <a:chOff x="1932928" y="4466527"/>
            <a:chExt cx="1202233" cy="918377"/>
          </a:xfrm>
        </p:grpSpPr>
        <p:sp>
          <p:nvSpPr>
            <p:cNvPr id="28" name="Ellipse 27">
              <a:extLst>
                <a:ext uri="{FF2B5EF4-FFF2-40B4-BE49-F238E27FC236}">
                  <a16:creationId xmlns:a16="http://schemas.microsoft.com/office/drawing/2014/main" id="{4417D5C6-01E2-4531-91A7-6E082E78D2EC}"/>
                </a:ext>
              </a:extLst>
            </p:cNvPr>
            <p:cNvSpPr/>
            <p:nvPr/>
          </p:nvSpPr>
          <p:spPr>
            <a:xfrm>
              <a:off x="2202007" y="5249116"/>
              <a:ext cx="104775" cy="104775"/>
            </a:xfrm>
            <a:prstGeom prst="ellipse">
              <a:avLst/>
            </a:prstGeom>
            <a:solidFill>
              <a:srgbClr val="92D05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Ellipse 28">
              <a:extLst>
                <a:ext uri="{FF2B5EF4-FFF2-40B4-BE49-F238E27FC236}">
                  <a16:creationId xmlns:a16="http://schemas.microsoft.com/office/drawing/2014/main" id="{B6E05B85-B86B-493F-950F-E288E1E15728}"/>
                </a:ext>
              </a:extLst>
            </p:cNvPr>
            <p:cNvSpPr/>
            <p:nvPr/>
          </p:nvSpPr>
          <p:spPr>
            <a:xfrm>
              <a:off x="2511275" y="5127729"/>
              <a:ext cx="104775" cy="104775"/>
            </a:xfrm>
            <a:prstGeom prst="ellipse">
              <a:avLst/>
            </a:prstGeom>
            <a:solidFill>
              <a:srgbClr val="92D05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Ellipse 29">
              <a:extLst>
                <a:ext uri="{FF2B5EF4-FFF2-40B4-BE49-F238E27FC236}">
                  <a16:creationId xmlns:a16="http://schemas.microsoft.com/office/drawing/2014/main" id="{935E1E2C-7297-49E4-871E-A1A38D513180}"/>
                </a:ext>
              </a:extLst>
            </p:cNvPr>
            <p:cNvSpPr/>
            <p:nvPr/>
          </p:nvSpPr>
          <p:spPr>
            <a:xfrm>
              <a:off x="2325833" y="4466527"/>
              <a:ext cx="104775" cy="104775"/>
            </a:xfrm>
            <a:prstGeom prst="ellipse">
              <a:avLst/>
            </a:prstGeom>
            <a:solidFill>
              <a:srgbClr val="92D05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Ellipse 30">
              <a:extLst>
                <a:ext uri="{FF2B5EF4-FFF2-40B4-BE49-F238E27FC236}">
                  <a16:creationId xmlns:a16="http://schemas.microsoft.com/office/drawing/2014/main" id="{35E6DCE7-0FF1-48A1-8930-C50652C0ACAF}"/>
                </a:ext>
              </a:extLst>
            </p:cNvPr>
            <p:cNvSpPr/>
            <p:nvPr/>
          </p:nvSpPr>
          <p:spPr>
            <a:xfrm>
              <a:off x="2247254" y="4916515"/>
              <a:ext cx="104775" cy="104775"/>
            </a:xfrm>
            <a:prstGeom prst="ellipse">
              <a:avLst/>
            </a:prstGeom>
            <a:solidFill>
              <a:srgbClr val="92D05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Ellipse 31">
              <a:extLst>
                <a:ext uri="{FF2B5EF4-FFF2-40B4-BE49-F238E27FC236}">
                  <a16:creationId xmlns:a16="http://schemas.microsoft.com/office/drawing/2014/main" id="{BC4B7333-CF8E-4D84-84D9-ACDC58D34CB8}"/>
                </a:ext>
              </a:extLst>
            </p:cNvPr>
            <p:cNvSpPr/>
            <p:nvPr/>
          </p:nvSpPr>
          <p:spPr>
            <a:xfrm>
              <a:off x="2037704" y="4647397"/>
              <a:ext cx="104775" cy="104775"/>
            </a:xfrm>
            <a:prstGeom prst="ellipse">
              <a:avLst/>
            </a:prstGeom>
            <a:solidFill>
              <a:srgbClr val="92D05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Ellipse 32">
              <a:extLst>
                <a:ext uri="{FF2B5EF4-FFF2-40B4-BE49-F238E27FC236}">
                  <a16:creationId xmlns:a16="http://schemas.microsoft.com/office/drawing/2014/main" id="{96C5C93D-94C0-404B-A2B6-46692B8CBF16}"/>
                </a:ext>
              </a:extLst>
            </p:cNvPr>
            <p:cNvSpPr/>
            <p:nvPr/>
          </p:nvSpPr>
          <p:spPr>
            <a:xfrm>
              <a:off x="1932928" y="5007208"/>
              <a:ext cx="104775" cy="104775"/>
            </a:xfrm>
            <a:prstGeom prst="ellipse">
              <a:avLst/>
            </a:prstGeom>
            <a:solidFill>
              <a:srgbClr val="92D05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Ellipse 33">
              <a:extLst>
                <a:ext uri="{FF2B5EF4-FFF2-40B4-BE49-F238E27FC236}">
                  <a16:creationId xmlns:a16="http://schemas.microsoft.com/office/drawing/2014/main" id="{C94D74D0-14E5-42BC-B2FA-346EC8143C1D}"/>
                </a:ext>
              </a:extLst>
            </p:cNvPr>
            <p:cNvSpPr/>
            <p:nvPr/>
          </p:nvSpPr>
          <p:spPr>
            <a:xfrm>
              <a:off x="2449657" y="4788133"/>
              <a:ext cx="104775" cy="104775"/>
            </a:xfrm>
            <a:prstGeom prst="ellipse">
              <a:avLst/>
            </a:prstGeom>
            <a:solidFill>
              <a:srgbClr val="92D05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Ellipse 34">
              <a:extLst>
                <a:ext uri="{FF2B5EF4-FFF2-40B4-BE49-F238E27FC236}">
                  <a16:creationId xmlns:a16="http://schemas.microsoft.com/office/drawing/2014/main" id="{8636F8D1-74D9-4982-85B3-351BC0A43879}"/>
                </a:ext>
              </a:extLst>
            </p:cNvPr>
            <p:cNvSpPr/>
            <p:nvPr/>
          </p:nvSpPr>
          <p:spPr>
            <a:xfrm>
              <a:off x="2663675" y="5280129"/>
              <a:ext cx="104775" cy="104775"/>
            </a:xfrm>
            <a:prstGeom prst="ellipse">
              <a:avLst/>
            </a:prstGeom>
            <a:solidFill>
              <a:srgbClr val="92D05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Ellipse 35">
              <a:extLst>
                <a:ext uri="{FF2B5EF4-FFF2-40B4-BE49-F238E27FC236}">
                  <a16:creationId xmlns:a16="http://schemas.microsoft.com/office/drawing/2014/main" id="{D1789F48-79A5-49C2-950F-B1B1C584B2CE}"/>
                </a:ext>
              </a:extLst>
            </p:cNvPr>
            <p:cNvSpPr/>
            <p:nvPr/>
          </p:nvSpPr>
          <p:spPr>
            <a:xfrm>
              <a:off x="3030386" y="5215499"/>
              <a:ext cx="104775" cy="104775"/>
            </a:xfrm>
            <a:prstGeom prst="ellipse">
              <a:avLst/>
            </a:prstGeom>
            <a:solidFill>
              <a:srgbClr val="92D05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Ellipse 36">
              <a:extLst>
                <a:ext uri="{FF2B5EF4-FFF2-40B4-BE49-F238E27FC236}">
                  <a16:creationId xmlns:a16="http://schemas.microsoft.com/office/drawing/2014/main" id="{E2076AB7-AA3F-4786-8B8F-122A83DEA2DC}"/>
                </a:ext>
              </a:extLst>
            </p:cNvPr>
            <p:cNvSpPr/>
            <p:nvPr/>
          </p:nvSpPr>
          <p:spPr>
            <a:xfrm>
              <a:off x="2806550" y="4823293"/>
              <a:ext cx="104775" cy="104775"/>
            </a:xfrm>
            <a:prstGeom prst="ellipse">
              <a:avLst/>
            </a:prstGeom>
            <a:solidFill>
              <a:srgbClr val="92D05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91" name="Gruppieren 90">
            <a:extLst>
              <a:ext uri="{FF2B5EF4-FFF2-40B4-BE49-F238E27FC236}">
                <a16:creationId xmlns:a16="http://schemas.microsoft.com/office/drawing/2014/main" id="{7A975441-03FC-4AA3-BE65-7B2819CCD074}"/>
              </a:ext>
            </a:extLst>
          </p:cNvPr>
          <p:cNvGrpSpPr/>
          <p:nvPr/>
        </p:nvGrpSpPr>
        <p:grpSpPr>
          <a:xfrm>
            <a:off x="6205010" y="3490910"/>
            <a:ext cx="414043" cy="887364"/>
            <a:chOff x="4293390" y="3490916"/>
            <a:chExt cx="414043" cy="887364"/>
          </a:xfrm>
          <a:solidFill>
            <a:srgbClr val="0070C0"/>
          </a:solidFill>
        </p:grpSpPr>
        <p:sp>
          <p:nvSpPr>
            <p:cNvPr id="92" name="Ellipse 91">
              <a:extLst>
                <a:ext uri="{FF2B5EF4-FFF2-40B4-BE49-F238E27FC236}">
                  <a16:creationId xmlns:a16="http://schemas.microsoft.com/office/drawing/2014/main" id="{D5B86C91-46EE-4B32-80D6-70D904C09FC7}"/>
                </a:ext>
              </a:extLst>
            </p:cNvPr>
            <p:cNvSpPr/>
            <p:nvPr/>
          </p:nvSpPr>
          <p:spPr>
            <a:xfrm>
              <a:off x="4293390" y="4273505"/>
              <a:ext cx="104775" cy="104775"/>
            </a:xfrm>
            <a:prstGeom prst="ellipse">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3" name="Ellipse 92">
              <a:extLst>
                <a:ext uri="{FF2B5EF4-FFF2-40B4-BE49-F238E27FC236}">
                  <a16:creationId xmlns:a16="http://schemas.microsoft.com/office/drawing/2014/main" id="{B72B8A54-86BC-49F6-9C06-F75A638CFE1A}"/>
                </a:ext>
              </a:extLst>
            </p:cNvPr>
            <p:cNvSpPr/>
            <p:nvPr/>
          </p:nvSpPr>
          <p:spPr>
            <a:xfrm>
              <a:off x="4602658" y="4152118"/>
              <a:ext cx="104775" cy="104775"/>
            </a:xfrm>
            <a:prstGeom prst="ellipse">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4" name="Ellipse 93">
              <a:extLst>
                <a:ext uri="{FF2B5EF4-FFF2-40B4-BE49-F238E27FC236}">
                  <a16:creationId xmlns:a16="http://schemas.microsoft.com/office/drawing/2014/main" id="{961E95E9-8664-4009-9A3D-A8EF59A725F3}"/>
                </a:ext>
              </a:extLst>
            </p:cNvPr>
            <p:cNvSpPr/>
            <p:nvPr/>
          </p:nvSpPr>
          <p:spPr>
            <a:xfrm>
              <a:off x="4417216" y="3490916"/>
              <a:ext cx="104775" cy="104775"/>
            </a:xfrm>
            <a:prstGeom prst="ellipse">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5" name="Ellipse 94">
              <a:extLst>
                <a:ext uri="{FF2B5EF4-FFF2-40B4-BE49-F238E27FC236}">
                  <a16:creationId xmlns:a16="http://schemas.microsoft.com/office/drawing/2014/main" id="{DC7112EE-8C03-418D-8841-FF865D146E3D}"/>
                </a:ext>
              </a:extLst>
            </p:cNvPr>
            <p:cNvSpPr/>
            <p:nvPr/>
          </p:nvSpPr>
          <p:spPr>
            <a:xfrm>
              <a:off x="4338637" y="3940904"/>
              <a:ext cx="104775" cy="104775"/>
            </a:xfrm>
            <a:prstGeom prst="ellipse">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6" name="Ellipse 95">
              <a:extLst>
                <a:ext uri="{FF2B5EF4-FFF2-40B4-BE49-F238E27FC236}">
                  <a16:creationId xmlns:a16="http://schemas.microsoft.com/office/drawing/2014/main" id="{FCF695B5-C5AB-47A4-9006-E8739415F020}"/>
                </a:ext>
              </a:extLst>
            </p:cNvPr>
            <p:cNvSpPr/>
            <p:nvPr/>
          </p:nvSpPr>
          <p:spPr>
            <a:xfrm>
              <a:off x="4541040" y="3812522"/>
              <a:ext cx="104775" cy="104775"/>
            </a:xfrm>
            <a:prstGeom prst="ellipse">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00" name="Gruppieren 99">
            <a:extLst>
              <a:ext uri="{FF2B5EF4-FFF2-40B4-BE49-F238E27FC236}">
                <a16:creationId xmlns:a16="http://schemas.microsoft.com/office/drawing/2014/main" id="{28E783A0-50BF-4037-9F2F-2DDFD22D66AE}"/>
              </a:ext>
            </a:extLst>
          </p:cNvPr>
          <p:cNvGrpSpPr/>
          <p:nvPr/>
        </p:nvGrpSpPr>
        <p:grpSpPr>
          <a:xfrm>
            <a:off x="4909539" y="1825750"/>
            <a:ext cx="1501495" cy="1552237"/>
            <a:chOff x="2996763" y="1825750"/>
            <a:chExt cx="1501495" cy="1552237"/>
          </a:xfrm>
        </p:grpSpPr>
        <p:sp>
          <p:nvSpPr>
            <p:cNvPr id="97" name="Textfeld 96">
              <a:extLst>
                <a:ext uri="{FF2B5EF4-FFF2-40B4-BE49-F238E27FC236}">
                  <a16:creationId xmlns:a16="http://schemas.microsoft.com/office/drawing/2014/main" id="{E4B0C1B9-E831-48A7-82C3-6E161B41DA16}"/>
                </a:ext>
              </a:extLst>
            </p:cNvPr>
            <p:cNvSpPr txBox="1"/>
            <p:nvPr/>
          </p:nvSpPr>
          <p:spPr>
            <a:xfrm>
              <a:off x="3686977" y="1825750"/>
              <a:ext cx="811281" cy="523220"/>
            </a:xfrm>
            <a:prstGeom prst="rect">
              <a:avLst/>
            </a:prstGeom>
            <a:noFill/>
          </p:spPr>
          <p:txBody>
            <a:bodyPr wrap="square" rtlCol="0">
              <a:spAutoFit/>
            </a:bodyPr>
            <a:lstStyle/>
            <a:p>
              <a:pPr algn="ctr"/>
              <a:r>
                <a:rPr lang="de-DE" sz="1400" dirty="0"/>
                <a:t>Micro-</a:t>
              </a:r>
              <a:r>
                <a:rPr lang="de-DE" sz="1400" dirty="0" err="1"/>
                <a:t>pitting</a:t>
              </a:r>
              <a:endParaRPr lang="de-DE" sz="1400" dirty="0"/>
            </a:p>
          </p:txBody>
        </p:sp>
        <p:sp>
          <p:nvSpPr>
            <p:cNvPr id="98" name="Ellipse 97">
              <a:extLst>
                <a:ext uri="{FF2B5EF4-FFF2-40B4-BE49-F238E27FC236}">
                  <a16:creationId xmlns:a16="http://schemas.microsoft.com/office/drawing/2014/main" id="{2A0991E5-DB88-4641-BC7C-69D8548799E1}"/>
                </a:ext>
              </a:extLst>
            </p:cNvPr>
            <p:cNvSpPr/>
            <p:nvPr/>
          </p:nvSpPr>
          <p:spPr>
            <a:xfrm>
              <a:off x="2996763" y="2308810"/>
              <a:ext cx="1069177" cy="1069177"/>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02" name="Gruppieren 101">
            <a:extLst>
              <a:ext uri="{FF2B5EF4-FFF2-40B4-BE49-F238E27FC236}">
                <a16:creationId xmlns:a16="http://schemas.microsoft.com/office/drawing/2014/main" id="{FBB7BDFF-B316-4428-B24B-6A7B7E76DBF5}"/>
              </a:ext>
            </a:extLst>
          </p:cNvPr>
          <p:cNvGrpSpPr/>
          <p:nvPr/>
        </p:nvGrpSpPr>
        <p:grpSpPr>
          <a:xfrm>
            <a:off x="5846634" y="2901795"/>
            <a:ext cx="1507883" cy="1561389"/>
            <a:chOff x="3933858" y="2901795"/>
            <a:chExt cx="1507883" cy="1561389"/>
          </a:xfrm>
        </p:grpSpPr>
        <p:sp>
          <p:nvSpPr>
            <p:cNvPr id="99" name="Ellipse 98">
              <a:extLst>
                <a:ext uri="{FF2B5EF4-FFF2-40B4-BE49-F238E27FC236}">
                  <a16:creationId xmlns:a16="http://schemas.microsoft.com/office/drawing/2014/main" id="{A1CED431-1969-441B-941A-E6A07702D186}"/>
                </a:ext>
              </a:extLst>
            </p:cNvPr>
            <p:cNvSpPr/>
            <p:nvPr/>
          </p:nvSpPr>
          <p:spPr>
            <a:xfrm>
              <a:off x="3933858" y="3394007"/>
              <a:ext cx="1069177" cy="1069177"/>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1" name="Textfeld 100">
              <a:extLst>
                <a:ext uri="{FF2B5EF4-FFF2-40B4-BE49-F238E27FC236}">
                  <a16:creationId xmlns:a16="http://schemas.microsoft.com/office/drawing/2014/main" id="{4A3B1ADD-9055-4285-B425-AF0BB2C41299}"/>
                </a:ext>
              </a:extLst>
            </p:cNvPr>
            <p:cNvSpPr txBox="1"/>
            <p:nvPr/>
          </p:nvSpPr>
          <p:spPr>
            <a:xfrm>
              <a:off x="4498258" y="2901795"/>
              <a:ext cx="943483" cy="523220"/>
            </a:xfrm>
            <a:prstGeom prst="rect">
              <a:avLst/>
            </a:prstGeom>
            <a:noFill/>
          </p:spPr>
          <p:txBody>
            <a:bodyPr wrap="square" rtlCol="0">
              <a:spAutoFit/>
            </a:bodyPr>
            <a:lstStyle/>
            <a:p>
              <a:pPr algn="ctr"/>
              <a:r>
                <a:rPr lang="de-DE" sz="1400" dirty="0" err="1"/>
                <a:t>Adhesive</a:t>
              </a:r>
              <a:r>
                <a:rPr lang="de-DE" sz="1400" dirty="0"/>
                <a:t> </a:t>
              </a:r>
              <a:r>
                <a:rPr lang="de-DE" sz="1400" dirty="0" err="1"/>
                <a:t>wear</a:t>
              </a:r>
              <a:endParaRPr lang="de-DE" sz="1400" dirty="0"/>
            </a:p>
          </p:txBody>
        </p:sp>
      </p:grpSp>
      <p:sp>
        <p:nvSpPr>
          <p:cNvPr id="58" name="Rechteck 57">
            <a:extLst>
              <a:ext uri="{FF2B5EF4-FFF2-40B4-BE49-F238E27FC236}">
                <a16:creationId xmlns:a16="http://schemas.microsoft.com/office/drawing/2014/main" id="{7B8CBD43-D568-4C03-ABB1-2DC2F327C295}"/>
              </a:ext>
            </a:extLst>
          </p:cNvPr>
          <p:cNvSpPr/>
          <p:nvPr/>
        </p:nvSpPr>
        <p:spPr>
          <a:xfrm rot="657746">
            <a:off x="9263001" y="1451302"/>
            <a:ext cx="1371721" cy="517236"/>
          </a:xfrm>
          <a:prstGeom prst="rect">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Trebuchet MS"/>
                <a:ea typeface="+mn-ea"/>
                <a:cs typeface="+mn-cs"/>
              </a:rPr>
              <a:t>Reminder</a:t>
            </a:r>
          </a:p>
        </p:txBody>
      </p:sp>
    </p:spTree>
    <p:extLst>
      <p:ext uri="{BB962C8B-B14F-4D97-AF65-F5344CB8AC3E}">
        <p14:creationId xmlns:p14="http://schemas.microsoft.com/office/powerpoint/2010/main" val="1051236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ERCIS">
      <a:dk1>
        <a:srgbClr val="5E5E5D"/>
      </a:dk1>
      <a:lt1>
        <a:srgbClr val="FFFFFF"/>
      </a:lt1>
      <a:dk2>
        <a:srgbClr val="910830"/>
      </a:dk2>
      <a:lt2>
        <a:srgbClr val="FFFFFF"/>
      </a:lt2>
      <a:accent1>
        <a:srgbClr val="910830"/>
      </a:accent1>
      <a:accent2>
        <a:srgbClr val="5E5E5D"/>
      </a:accent2>
      <a:accent3>
        <a:srgbClr val="8797A3"/>
      </a:accent3>
      <a:accent4>
        <a:srgbClr val="143164"/>
      </a:accent4>
      <a:accent5>
        <a:srgbClr val="87BF2A"/>
      </a:accent5>
      <a:accent6>
        <a:srgbClr val="E77C12"/>
      </a:accent6>
      <a:hlink>
        <a:srgbClr val="910830"/>
      </a:hlink>
      <a:folHlink>
        <a:srgbClr val="5E5E5D"/>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E7B34BBDCF8BCC4A93ADD201294DFD06" ma:contentTypeVersion="0" ma:contentTypeDescription="Ein neues Dokument erstellen." ma:contentTypeScope="" ma:versionID="fd5e6057423c17c818542c3f5df5eabe">
  <xsd:schema xmlns:xsd="http://www.w3.org/2001/XMLSchema" xmlns:xs="http://www.w3.org/2001/XMLSchema" xmlns:p="http://schemas.microsoft.com/office/2006/metadata/properties" targetNamespace="http://schemas.microsoft.com/office/2006/metadata/properties" ma:root="true" ma:fieldsID="f6bf13829e6d5da073fc8f3d68ad5c7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5D73BC-4561-4328-8D95-2BABD908D16B}">
  <ds:schemaRefs>
    <ds:schemaRef ds:uri="http://schemas.microsoft.com/office/infopath/2007/PartnerControls"/>
    <ds:schemaRef ds:uri="http://schemas.microsoft.com/office/2006/metadata/properties"/>
    <ds:schemaRef ds:uri="http://purl.org/dc/elements/1.1/"/>
    <ds:schemaRef ds:uri="http://www.w3.org/XML/1998/namespace"/>
    <ds:schemaRef ds:uri="http://schemas.microsoft.com/office/2006/documentManagement/types"/>
    <ds:schemaRef ds:uri="http://purl.org/dc/terms/"/>
    <ds:schemaRef ds:uri="http://purl.org/dc/dcmitype/"/>
    <ds:schemaRef ds:uri="http://schemas.openxmlformats.org/package/2006/metadata/core-properties"/>
  </ds:schemaRefs>
</ds:datastoreItem>
</file>

<file path=customXml/itemProps2.xml><?xml version="1.0" encoding="utf-8"?>
<ds:datastoreItem xmlns:ds="http://schemas.openxmlformats.org/officeDocument/2006/customXml" ds:itemID="{25DCC601-5A24-4AC0-B4F7-269F5C80AC2A}">
  <ds:schemaRefs>
    <ds:schemaRef ds:uri="http://schemas.microsoft.com/sharepoint/v3/contenttype/forms"/>
  </ds:schemaRefs>
</ds:datastoreItem>
</file>

<file path=customXml/itemProps3.xml><?xml version="1.0" encoding="utf-8"?>
<ds:datastoreItem xmlns:ds="http://schemas.openxmlformats.org/officeDocument/2006/customXml" ds:itemID="{05EF400F-6719-4A59-830E-1F1CC924F0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3748</Words>
  <Application>Microsoft Office PowerPoint</Application>
  <PresentationFormat>Widescreen</PresentationFormat>
  <Paragraphs>627</Paragraphs>
  <Slides>30</Slides>
  <Notes>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1" baseType="lpstr">
      <vt:lpstr>Arial</vt:lpstr>
      <vt:lpstr>Calibri</vt:lpstr>
      <vt:lpstr>Cambria Math</vt:lpstr>
      <vt:lpstr>Consolas</vt:lpstr>
      <vt:lpstr>Times New Roman</vt:lpstr>
      <vt:lpstr>Times-Italic</vt:lpstr>
      <vt:lpstr>Times-Roman</vt:lpstr>
      <vt:lpstr>Trebuchet MS</vt:lpstr>
      <vt:lpstr>Wingdings</vt:lpstr>
      <vt:lpstr>1_Office Theme</vt:lpstr>
      <vt:lpstr>think-cell Folie</vt:lpstr>
      <vt:lpstr>Predictive Maintenance (Tutorial)</vt:lpstr>
      <vt:lpstr>A Closer Look at PHM Design</vt:lpstr>
      <vt:lpstr>Agenda</vt:lpstr>
      <vt:lpstr>PowerPoint Presentation</vt:lpstr>
      <vt:lpstr>Feature Scaling I/II</vt:lpstr>
      <vt:lpstr>Feature Scaling II/II</vt:lpstr>
      <vt:lpstr>Imputation</vt:lpstr>
      <vt:lpstr>PowerPoint Presentation</vt:lpstr>
      <vt:lpstr>Fault Classification with SVMs</vt:lpstr>
      <vt:lpstr>Reminder: MLR</vt:lpstr>
      <vt:lpstr>Integrated Classifiers</vt:lpstr>
      <vt:lpstr>Fault Detection and Diagnostics Metrics</vt:lpstr>
      <vt:lpstr>Failure Cost Metrics</vt:lpstr>
      <vt:lpstr>PowerPoint Presentation</vt:lpstr>
      <vt:lpstr>Predicting Machine Degradation</vt:lpstr>
      <vt:lpstr>Integrated Regressors</vt:lpstr>
      <vt:lpstr>Prognostics Metrics*</vt:lpstr>
      <vt:lpstr>PowerPoint Presentation</vt:lpstr>
      <vt:lpstr>Decision-Making Algorithms</vt:lpstr>
      <vt:lpstr>Economic Metrics</vt:lpstr>
      <vt:lpstr>PowerPoint Presentation</vt:lpstr>
      <vt:lpstr>APS Failure at Scania Trucks I/II</vt:lpstr>
      <vt:lpstr>APS Failure at Scania Trucks II/II</vt:lpstr>
      <vt:lpstr>Exercise</vt:lpstr>
      <vt:lpstr>Literature</vt:lpstr>
      <vt:lpstr>PowerPoint Presentation</vt:lpstr>
      <vt:lpstr>Descriptive Exploratory Data Analysis</vt:lpstr>
      <vt:lpstr>Visualization</vt:lpstr>
      <vt:lpstr>Dynamic Time Warping</vt:lpstr>
      <vt:lpstr>Traditional Prognostics Metrics*</vt:lpstr>
    </vt:vector>
  </TitlesOfParts>
  <Company>WWU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Hoffmeister, Benedikt;Simeon Brüggenjürgen (Uni Münster)</dc:creator>
  <cp:lastModifiedBy>Kevin Wesendrup</cp:lastModifiedBy>
  <cp:revision>608</cp:revision>
  <dcterms:created xsi:type="dcterms:W3CDTF">2018-10-31T15:13:04Z</dcterms:created>
  <dcterms:modified xsi:type="dcterms:W3CDTF">2024-02-06T14:28:56Z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0x010100E7B34BBDCF8BCC4A93ADD201294DFD06</vt:lpwstr>
  </property>
</Properties>
</file>